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773" r:id="rId2"/>
    <p:sldId id="774" r:id="rId3"/>
    <p:sldId id="2007577233" r:id="rId4"/>
    <p:sldId id="2007577345" r:id="rId5"/>
    <p:sldId id="2007577346" r:id="rId6"/>
    <p:sldId id="2007577354" r:id="rId7"/>
    <p:sldId id="2007577355" r:id="rId8"/>
    <p:sldId id="2007577356" r:id="rId9"/>
    <p:sldId id="2007577357" r:id="rId10"/>
    <p:sldId id="2007577358" r:id="rId11"/>
    <p:sldId id="2007577359" r:id="rId12"/>
    <p:sldId id="775" r:id="rId13"/>
    <p:sldId id="2007577342" r:id="rId14"/>
    <p:sldId id="2007577343" r:id="rId15"/>
    <p:sldId id="257" r:id="rId16"/>
    <p:sldId id="258" r:id="rId17"/>
    <p:sldId id="2007577363" r:id="rId18"/>
    <p:sldId id="2007577361" r:id="rId19"/>
    <p:sldId id="2007577364" r:id="rId20"/>
    <p:sldId id="2007577362" r:id="rId21"/>
    <p:sldId id="2007577365" r:id="rId22"/>
    <p:sldId id="2007577367" r:id="rId23"/>
    <p:sldId id="261" r:id="rId24"/>
    <p:sldId id="2007577360" r:id="rId25"/>
    <p:sldId id="2007577344" r:id="rId26"/>
    <p:sldId id="473" r:id="rId27"/>
    <p:sldId id="2007577340" r:id="rId28"/>
  </p:sldIdLst>
  <p:sldSz cx="12192000" cy="6858000"/>
  <p:notesSz cx="6858000" cy="9144000"/>
  <p:embeddedFontLst>
    <p:embeddedFont>
      <p:font typeface=".VnAristote" panose="020B7200000000000000" pitchFamily="34" charset="0"/>
      <p:regular r:id="rId30"/>
    </p:embeddedFont>
    <p:embeddedFont>
      <p:font typeface=".VnBlack" panose="020B7200000000000000" pitchFamily="34" charset="0"/>
      <p:regular r:id="rId31"/>
    </p:embeddedFont>
    <p:embeddedFont>
      <p:font typeface=".VnCooper" panose="020B7200000000000000" pitchFamily="34" charset="0"/>
      <p:regular r:id="rId32"/>
    </p:embeddedFont>
    <p:embeddedFont>
      <p:font typeface=".VnHelvetIns" panose="020B7200000000000000" pitchFamily="34" charset="0"/>
      <p:regular r:id="rId33"/>
    </p:embeddedFont>
    <p:embeddedFont>
      <p:font typeface="Amasis MT Pro Black" panose="02040A04050005020304" pitchFamily="18" charset="0"/>
      <p:bold r:id="rId34"/>
      <p:boldItalic r:id="rId35"/>
    </p:embeddedFont>
    <p:embeddedFont>
      <p:font typeface="Berlin Sans FB" panose="020E0602020502020306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ooper Black" panose="0208090404030B020404" pitchFamily="18" charset="0"/>
      <p:regular r:id="rId44"/>
    </p:embeddedFont>
    <p:embeddedFont>
      <p:font typeface="Gabriela" panose="00000500000000000000" pitchFamily="2" charset="0"/>
      <p:regular r:id="rId45"/>
    </p:embeddedFont>
    <p:embeddedFont>
      <p:font typeface="Poppins" panose="00000500000000000000" pitchFamily="2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D9EF"/>
    <a:srgbClr val="FFE167"/>
    <a:srgbClr val="89E6BF"/>
    <a:srgbClr val="6D7FD9"/>
    <a:srgbClr val="FD8289"/>
    <a:srgbClr val="FE779D"/>
    <a:srgbClr val="FF4359"/>
    <a:srgbClr val="FFCAD0"/>
    <a:srgbClr val="F9B512"/>
    <a:srgbClr val="18B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76" autoAdjust="0"/>
    <p:restoredTop sz="94660"/>
  </p:normalViewPr>
  <p:slideViewPr>
    <p:cSldViewPr snapToGrid="0">
      <p:cViewPr>
        <p:scale>
          <a:sx n="66" d="100"/>
          <a:sy n="66" d="100"/>
        </p:scale>
        <p:origin x="643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66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27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48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2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56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71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64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21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66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72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79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316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858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56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775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66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8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8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67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31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pink border&#10;&#10;Description automatically generated with low confidence">
            <a:extLst>
              <a:ext uri="{FF2B5EF4-FFF2-40B4-BE49-F238E27FC236}">
                <a16:creationId xmlns:a16="http://schemas.microsoft.com/office/drawing/2014/main" id="{56B09FC5-1A12-5114-23EA-B52C1CA6E11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9" r:id="rId6"/>
    <p:sldLayoutId id="2147483660" r:id="rId7"/>
    <p:sldLayoutId id="2147483661" r:id="rId8"/>
    <p:sldLayoutId id="2147483666" r:id="rId9"/>
    <p:sldLayoutId id="2147483667" r:id="rId10"/>
    <p:sldLayoutId id="2147483668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17" Type="http://schemas.microsoft.com/office/2007/relationships/hdphoto" Target="../media/hdphoto1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12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50.svg"/><Relationship Id="rId5" Type="http://schemas.openxmlformats.org/officeDocument/2006/relationships/image" Target="../media/image8.sv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48.sv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946031" y="1140634"/>
            <a:ext cx="5568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starter A</a:t>
            </a:r>
            <a:endParaRPr lang="en-US" sz="5400" b="1" spc="50" dirty="0">
              <a:ln w="12700" cmpd="sng">
                <a:solidFill>
                  <a:srgbClr val="C45C67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EBF19C-66F0-E911-D5BC-79CAF55E8C09}"/>
              </a:ext>
            </a:extLst>
          </p:cNvPr>
          <p:cNvGrpSpPr/>
          <p:nvPr/>
        </p:nvGrpSpPr>
        <p:grpSpPr>
          <a:xfrm>
            <a:off x="1694534" y="1332207"/>
            <a:ext cx="3567002" cy="2212548"/>
            <a:chOff x="-920914" y="1329800"/>
            <a:chExt cx="3567002" cy="2212548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946D17F8-9E34-37D2-51BB-6093A6DFCE4A}"/>
                </a:ext>
              </a:extLst>
            </p:cNvPr>
            <p:cNvSpPr txBox="1"/>
            <p:nvPr/>
          </p:nvSpPr>
          <p:spPr>
            <a:xfrm>
              <a:off x="-920914" y="2095798"/>
              <a:ext cx="356700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bg1"/>
                    </a:outerShdw>
                  </a:effectLst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4400" b="1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bg1"/>
                    </a:outerShdw>
                  </a:effectLst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975FA084-9801-28D8-5DA7-BC57618EC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81" name="MsPham-0936082789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61162" y="-382191"/>
            <a:ext cx="2914422" cy="2743200"/>
          </a:xfrm>
          <a:prstGeom prst="rect">
            <a:avLst/>
          </a:prstGeom>
        </p:spPr>
      </p:pic>
      <p:pic>
        <p:nvPicPr>
          <p:cNvPr id="64" name="MsPham-0936082789">
            <a:extLst>
              <a:ext uri="{FF2B5EF4-FFF2-40B4-BE49-F238E27FC236}">
                <a16:creationId xmlns:a16="http://schemas.microsoft.com/office/drawing/2014/main" id="{43CAA915-8FEE-5862-D506-F38D8666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id="{3EF1D5EF-082C-6202-A2AA-0D0CBA62D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66" name="MsPham-0936082789">
            <a:extLst>
              <a:ext uri="{FF2B5EF4-FFF2-40B4-BE49-F238E27FC236}">
                <a16:creationId xmlns:a16="http://schemas.microsoft.com/office/drawing/2014/main" id="{794DC199-52AC-B55C-A0A4-454029AD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54" name="MsPham-0936082789">
            <a:hlinkClick r:id="rId9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5" name="MsPham-0936082789">
            <a:extLst>
              <a:ext uri="{FF2B5EF4-FFF2-40B4-BE49-F238E27FC236}">
                <a16:creationId xmlns:a16="http://schemas.microsoft.com/office/drawing/2014/main" id="{D8A44D81-943C-1195-224A-F14C9A1983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ADDFED-4B3A-9200-90E3-A842E30771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9937" y="455287"/>
            <a:ext cx="2372886" cy="818646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030E78E4-65E5-0C39-DAAD-1CF998AF4C6B}"/>
              </a:ext>
            </a:extLst>
          </p:cNvPr>
          <p:cNvSpPr txBox="1"/>
          <p:nvPr/>
        </p:nvSpPr>
        <p:spPr>
          <a:xfrm>
            <a:off x="6959638" y="5062810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Teacher: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Ms. Huyen Pham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E3195C0-0745-CD5D-C74A-DE996EC8772D}"/>
              </a:ext>
            </a:extLst>
          </p:cNvPr>
          <p:cNvSpPr txBox="1"/>
          <p:nvPr/>
        </p:nvSpPr>
        <p:spPr>
          <a:xfrm>
            <a:off x="1521005" y="1292802"/>
            <a:ext cx="947743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19050">
                  <a:solidFill>
                    <a:schemeClr val="bg1"/>
                  </a:solidFill>
                </a:ln>
                <a:solidFill>
                  <a:srgbClr val="FF435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Extension Activity</a:t>
            </a:r>
            <a:endParaRPr lang="en-US" sz="7200" b="1" dirty="0">
              <a:ln w="19050">
                <a:solidFill>
                  <a:schemeClr val="bg1"/>
                </a:solidFill>
              </a:ln>
              <a:solidFill>
                <a:srgbClr val="FF435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7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1EF0D682-FD96-16FF-C193-F3D62EABB82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3733"/>
          <a:stretch/>
        </p:blipFill>
        <p:spPr>
          <a:xfrm flipH="1">
            <a:off x="1744844" y="3943350"/>
            <a:ext cx="2197815" cy="26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1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E0BD1F11-F334-86D4-C7F7-02C856AD2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trees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F648C19D-F66A-9AD8-D8E8-603CEB934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can you see?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A8E01C-59D4-EF4C-9176-917D54EA0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 descr="A group of trees with green leaves&#10;&#10;Description automatically generated">
            <a:extLst>
              <a:ext uri="{FF2B5EF4-FFF2-40B4-BE49-F238E27FC236}">
                <a16:creationId xmlns:a16="http://schemas.microsoft.com/office/drawing/2014/main" id="{66FCEECE-7B71-6036-3463-F65B9D170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71" y="1738923"/>
            <a:ext cx="4098764" cy="232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4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0"/>
            <a:ext cx="12192000" cy="6899291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9F79D380-DC08-5A0C-AC65-EF9744B0B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fields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6DEE7B2D-6123-AE49-480F-BE07500C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can you see?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A99B76-58C5-C4D3-92FD-9B3FA0687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2" descr="2,383 Paddy Field Stock Vector Illustration and Royalty Free Paddy Field  Clipart">
            <a:extLst>
              <a:ext uri="{FF2B5EF4-FFF2-40B4-BE49-F238E27FC236}">
                <a16:creationId xmlns:a16="http://schemas.microsoft.com/office/drawing/2014/main" id="{C94B0016-8085-08EA-34CE-0ABBA651B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3310" r="2072" b="3793"/>
          <a:stretch/>
        </p:blipFill>
        <p:spPr bwMode="auto">
          <a:xfrm>
            <a:off x="4280933" y="1400124"/>
            <a:ext cx="4317357" cy="29380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71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BD572-D939-F29B-B1A5-7CCEE2744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7258E-5263-C7AE-91CE-59F48038B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t="21222" b="20831"/>
          <a:stretch/>
        </p:blipFill>
        <p:spPr>
          <a:xfrm>
            <a:off x="6583680" y="3428999"/>
            <a:ext cx="5930264" cy="3764281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FC627B0-4BF4-6A45-5A8A-05063C9B8269}"/>
              </a:ext>
            </a:extLst>
          </p:cNvPr>
          <p:cNvSpPr txBox="1"/>
          <p:nvPr/>
        </p:nvSpPr>
        <p:spPr>
          <a:xfrm>
            <a:off x="872772" y="1002020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Practice</a:t>
            </a:r>
            <a:endParaRPr lang="en-US" sz="115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Aristote" panose="020B7200000000000000" pitchFamily="3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8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2957331" y="250354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Read and match.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038D6-1172-DBFE-9174-889852D24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" r="51679" b="547"/>
          <a:stretch/>
        </p:blipFill>
        <p:spPr>
          <a:xfrm>
            <a:off x="522368" y="1321913"/>
            <a:ext cx="4981540" cy="4214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B2CDC-B581-30CB-4D7D-2FE266747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37" r="10193" b="547"/>
          <a:stretch/>
        </p:blipFill>
        <p:spPr>
          <a:xfrm>
            <a:off x="7680961" y="1376446"/>
            <a:ext cx="3098800" cy="42141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28B130-1506-95D4-D540-CCA3110C3F98}"/>
              </a:ext>
            </a:extLst>
          </p:cNvPr>
          <p:cNvCxnSpPr>
            <a:cxnSpLocks/>
          </p:cNvCxnSpPr>
          <p:nvPr/>
        </p:nvCxnSpPr>
        <p:spPr>
          <a:xfrm>
            <a:off x="5523722" y="2295331"/>
            <a:ext cx="2157239" cy="204340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C0101E-E944-60D2-C375-E2B4B5E99579}"/>
              </a:ext>
            </a:extLst>
          </p:cNvPr>
          <p:cNvCxnSpPr>
            <a:cxnSpLocks/>
          </p:cNvCxnSpPr>
          <p:nvPr/>
        </p:nvCxnSpPr>
        <p:spPr>
          <a:xfrm flipV="1">
            <a:off x="5503908" y="2425959"/>
            <a:ext cx="2177053" cy="206517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49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4" y="377264"/>
            <a:ext cx="9338055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Write </a:t>
            </a:r>
            <a:r>
              <a:rPr lang="en-US" sz="2933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for countryside or </a:t>
            </a:r>
            <a:r>
              <a:rPr lang="en-US" sz="2933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for city.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3A0AF93-B014-1EC6-971F-E464F9F435E9}"/>
              </a:ext>
            </a:extLst>
          </p:cNvPr>
          <p:cNvSpPr txBox="1"/>
          <p:nvPr/>
        </p:nvSpPr>
        <p:spPr>
          <a:xfrm>
            <a:off x="782320" y="1622496"/>
            <a:ext cx="6245407" cy="34057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tall buildings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3. a lot of trees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5. a lot of traffic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7. noisy		__________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DB6E261-2FCC-A48C-C708-124428C32815}"/>
              </a:ext>
            </a:extLst>
          </p:cNvPr>
          <p:cNvSpPr txBox="1"/>
          <p:nvPr/>
        </p:nvSpPr>
        <p:spPr>
          <a:xfrm>
            <a:off x="6268720" y="1622496"/>
            <a:ext cx="5387940" cy="34057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many people 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4. many fields    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6. busy		 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8. quiet		 __________</a:t>
            </a:r>
          </a:p>
        </p:txBody>
      </p:sp>
    </p:spTree>
    <p:extLst>
      <p:ext uri="{BB962C8B-B14F-4D97-AF65-F5344CB8AC3E}">
        <p14:creationId xmlns:p14="http://schemas.microsoft.com/office/powerpoint/2010/main" val="223674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8" y="2337610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2"/>
            <a:ext cx="12235732" cy="1902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374886" y="172038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MOLE HUNT</a:t>
            </a: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9567322" y="4055760"/>
            <a:ext cx="1862679" cy="719029"/>
          </a:xfrm>
          <a:prstGeom prst="roundRect">
            <a:avLst/>
          </a:prstGeom>
          <a:solidFill>
            <a:srgbClr val="FFC0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chemeClr val="bg1"/>
                </a:solidFill>
                <a:latin typeface="Cooper Black" panose="0208090404030B020404" pitchFamily="18" charset="0"/>
              </a:rPr>
              <a:t>START</a:t>
            </a:r>
            <a:endParaRPr lang="ru-RU" sz="2933" dirty="0">
              <a:solidFill>
                <a:schemeClr val="bg1"/>
              </a:solidFill>
            </a:endParaRP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4723247" y="3424828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2832" y="2651673"/>
            <a:ext cx="1612189" cy="1687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B6A663-15D2-21AA-5AA1-9F3F14243247}"/>
              </a:ext>
            </a:extLst>
          </p:cNvPr>
          <p:cNvSpPr txBox="1"/>
          <p:nvPr/>
        </p:nvSpPr>
        <p:spPr>
          <a:xfrm>
            <a:off x="3153997" y="4854485"/>
            <a:ext cx="6263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Listen and choose!</a:t>
            </a:r>
            <a:endParaRPr lang="en-US" sz="4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3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528118" y="404035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tall buildings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59" y="1101116"/>
            <a:ext cx="1025392" cy="714816"/>
          </a:xfrm>
          <a:prstGeom prst="rect">
            <a:avLst/>
          </a:prstGeom>
        </p:spPr>
      </p:pic>
      <p:pic>
        <p:nvPicPr>
          <p:cNvPr id="8" name="Picture 2" descr="Skyscraper Clipart - Tall Buildings Clipart - Free Transparent PNG Clipart  Images Download">
            <a:extLst>
              <a:ext uri="{FF2B5EF4-FFF2-40B4-BE49-F238E27FC236}">
                <a16:creationId xmlns:a16="http://schemas.microsoft.com/office/drawing/2014/main" id="{3B3627DD-A5E1-7307-4123-43B1C861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113" b="91722" l="3214" r="93929">
                        <a14:foregroundMark x1="6667" y1="67550" x2="6667" y2="67550"/>
                        <a14:foregroundMark x1="6667" y1="67550" x2="6667" y2="67550"/>
                        <a14:foregroundMark x1="3690" y1="67053" x2="3690" y2="67053"/>
                        <a14:foregroundMark x1="3690" y1="67053" x2="3690" y2="67053"/>
                        <a14:foregroundMark x1="24762" y1="8278" x2="24881" y2="10927"/>
                        <a14:foregroundMark x1="37262" y1="91556" x2="37262" y2="91556"/>
                        <a14:foregroundMark x1="37262" y1="91556" x2="37262" y2="91556"/>
                        <a14:foregroundMark x1="93929" y1="91722" x2="93929" y2="91722"/>
                        <a14:foregroundMark x1="93929" y1="91722" x2="93929" y2="9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46" y="5317138"/>
            <a:ext cx="1504485" cy="108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528118" y="404035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many people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59" y="1101116"/>
            <a:ext cx="1025392" cy="714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EBCC8-710C-9B1E-2091-6BF198C1EF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5035" y="5241237"/>
            <a:ext cx="1612783" cy="154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0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319758" y="4055928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 lot of trees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95" y="1321523"/>
            <a:ext cx="1025392" cy="714816"/>
          </a:xfrm>
          <a:prstGeom prst="rect">
            <a:avLst/>
          </a:prstGeom>
        </p:spPr>
      </p:pic>
      <p:pic>
        <p:nvPicPr>
          <p:cNvPr id="4" name="Picture 3" descr="A group of trees with green leaves&#10;&#10;Description automatically generated">
            <a:extLst>
              <a:ext uri="{FF2B5EF4-FFF2-40B4-BE49-F238E27FC236}">
                <a16:creationId xmlns:a16="http://schemas.microsoft.com/office/drawing/2014/main" id="{67E06E76-CA32-F3BF-D71F-BD5059C15F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28" y="5433901"/>
            <a:ext cx="1630922" cy="9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319758" y="4055928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many fields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95" y="1321523"/>
            <a:ext cx="1025392" cy="714816"/>
          </a:xfrm>
          <a:prstGeom prst="rect">
            <a:avLst/>
          </a:prstGeom>
        </p:spPr>
      </p:pic>
      <p:pic>
        <p:nvPicPr>
          <p:cNvPr id="4" name="Picture 2" descr="2,383 Paddy Field Stock Vector Illustration and Royalty Free Paddy Field  Clipart">
            <a:extLst>
              <a:ext uri="{FF2B5EF4-FFF2-40B4-BE49-F238E27FC236}">
                <a16:creationId xmlns:a16="http://schemas.microsoft.com/office/drawing/2014/main" id="{F33AE36A-296C-DC55-C3EA-A19DCEAE6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3310" r="2072" b="3793"/>
          <a:stretch/>
        </p:blipFill>
        <p:spPr bwMode="auto">
          <a:xfrm>
            <a:off x="7817104" y="5241471"/>
            <a:ext cx="1868659" cy="12716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8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BD572-D939-F29B-B1A5-7CCEE2744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7258E-5263-C7AE-91CE-59F48038B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t="21222" b="20831"/>
          <a:stretch/>
        </p:blipFill>
        <p:spPr>
          <a:xfrm>
            <a:off x="6583680" y="3428999"/>
            <a:ext cx="5930264" cy="3764281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FC627B0-4BF4-6A45-5A8A-05063C9B8269}"/>
              </a:ext>
            </a:extLst>
          </p:cNvPr>
          <p:cNvSpPr txBox="1"/>
          <p:nvPr/>
        </p:nvSpPr>
        <p:spPr>
          <a:xfrm>
            <a:off x="872772" y="1002020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Warm-up</a:t>
            </a:r>
            <a:endParaRPr lang="en-US" sz="115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Aristote" panose="020B7200000000000000" pitchFamily="3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6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528118" y="404035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 lot of traffic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59" y="1101116"/>
            <a:ext cx="1025392" cy="714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F64966-4566-C318-9E16-86E58BF257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17695" y="5168375"/>
            <a:ext cx="1588318" cy="15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2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528118" y="404035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busy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59" y="1101116"/>
            <a:ext cx="1025392" cy="714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D99905-05A7-6D4B-C36F-85492C6F49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89049" y="4651268"/>
            <a:ext cx="1828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2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319758" y="4055928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95" y="1321523"/>
            <a:ext cx="1025392" cy="714816"/>
          </a:xfrm>
          <a:prstGeom prst="rect">
            <a:avLst/>
          </a:prstGeom>
        </p:spPr>
      </p:pic>
      <p:pic>
        <p:nvPicPr>
          <p:cNvPr id="8" name="Picture 7" descr="A cartoon emoji yelling through a megaphone&#10;&#10;Description automatically generated">
            <a:extLst>
              <a:ext uri="{FF2B5EF4-FFF2-40B4-BE49-F238E27FC236}">
                <a16:creationId xmlns:a16="http://schemas.microsoft.com/office/drawing/2014/main" id="{A2B6837B-253A-A1AB-52AE-48F589EFE9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99" y="5464005"/>
            <a:ext cx="1189619" cy="832914"/>
          </a:xfrm>
          <a:prstGeom prst="rect">
            <a:avLst/>
          </a:prstGeom>
        </p:spPr>
      </p:pic>
      <p:pic>
        <p:nvPicPr>
          <p:cNvPr id="10" name="Picture 9" descr="A red x on a black background&#10;&#10;Description automatically generated">
            <a:extLst>
              <a:ext uri="{FF2B5EF4-FFF2-40B4-BE49-F238E27FC236}">
                <a16:creationId xmlns:a16="http://schemas.microsoft.com/office/drawing/2014/main" id="{C1E03925-BF03-B003-C4FE-20ED58DADF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22" y="5395976"/>
            <a:ext cx="1328300" cy="13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3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8" y="2337610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2"/>
            <a:ext cx="12235732" cy="1902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668758" y="192547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1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Thank you!</a:t>
            </a:r>
            <a:endParaRPr lang="en-US" sz="11501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8331876" y="4990281"/>
            <a:ext cx="1869476" cy="659036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STOP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4487304" y="3860182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889" y="3087028"/>
            <a:ext cx="1612189" cy="16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4" y="377264"/>
            <a:ext cx="9338055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Write </a:t>
            </a:r>
            <a:r>
              <a:rPr lang="en-US" sz="2933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for countryside or </a:t>
            </a:r>
            <a:r>
              <a:rPr lang="en-US" sz="2933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for city.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41D322-39DF-9DF4-916D-A00FC7BF3E06}"/>
              </a:ext>
            </a:extLst>
          </p:cNvPr>
          <p:cNvGrpSpPr/>
          <p:nvPr/>
        </p:nvGrpSpPr>
        <p:grpSpPr>
          <a:xfrm>
            <a:off x="782320" y="1622496"/>
            <a:ext cx="10874340" cy="3442243"/>
            <a:chOff x="782320" y="1622496"/>
            <a:chExt cx="10874340" cy="34422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77A3F3-284E-2A05-96A4-BDC3E1FC7225}"/>
                </a:ext>
              </a:extLst>
            </p:cNvPr>
            <p:cNvGrpSpPr/>
            <p:nvPr/>
          </p:nvGrpSpPr>
          <p:grpSpPr>
            <a:xfrm>
              <a:off x="5560659" y="2310501"/>
              <a:ext cx="1467068" cy="1590950"/>
              <a:chOff x="129052" y="1151179"/>
              <a:chExt cx="1467068" cy="1590950"/>
            </a:xfrm>
          </p:grpSpPr>
          <p:sp>
            <p:nvSpPr>
              <p:cNvPr id="7" name="MsPham-0936082789">
                <a:extLst>
                  <a:ext uri="{FF2B5EF4-FFF2-40B4-BE49-F238E27FC236}">
                    <a16:creationId xmlns:a16="http://schemas.microsoft.com/office/drawing/2014/main" id="{48C8F1DC-C1B9-47A1-C8DE-4A632E6E7B70}"/>
                  </a:ext>
                </a:extLst>
              </p:cNvPr>
              <p:cNvSpPr txBox="1"/>
              <p:nvPr/>
            </p:nvSpPr>
            <p:spPr>
              <a:xfrm>
                <a:off x="129052" y="2095798"/>
                <a:ext cx="14670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MsPham</a:t>
                </a:r>
              </a:p>
              <a:p>
                <a:pPr algn="ctr"/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0936092789</a:t>
                </a:r>
              </a:p>
            </p:txBody>
          </p:sp>
          <p:pic>
            <p:nvPicPr>
              <p:cNvPr id="28" name="MsPham-0936082789">
                <a:extLst>
                  <a:ext uri="{FF2B5EF4-FFF2-40B4-BE49-F238E27FC236}">
                    <a16:creationId xmlns:a16="http://schemas.microsoft.com/office/drawing/2014/main" id="{A6837EE7-00ED-1037-54C4-069B4D78B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8918" y="1151179"/>
                <a:ext cx="845189" cy="845189"/>
              </a:xfrm>
              <a:prstGeom prst="ellipse">
                <a:avLst/>
              </a:prstGeom>
              <a:ln>
                <a:solidFill>
                  <a:srgbClr val="F2631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F3A0AF93-B014-1EC6-971F-E464F9F435E9}"/>
                </a:ext>
              </a:extLst>
            </p:cNvPr>
            <p:cNvSpPr txBox="1"/>
            <p:nvPr/>
          </p:nvSpPr>
          <p:spPr>
            <a:xfrm>
              <a:off x="782320" y="1622496"/>
              <a:ext cx="6245407" cy="34057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1. tall buildings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3. a lot of trees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5. a lot of traffic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7. noisy		__________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7DB6E261-2FCC-A48C-C708-124428C32815}"/>
                </a:ext>
              </a:extLst>
            </p:cNvPr>
            <p:cNvSpPr txBox="1"/>
            <p:nvPr/>
          </p:nvSpPr>
          <p:spPr>
            <a:xfrm>
              <a:off x="6268720" y="1622496"/>
              <a:ext cx="5387940" cy="34057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2. many people 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4. many fields    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6. busy		 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8. quiet		 __________</a:t>
              </a: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1C12611E-9F7E-4E30-55D6-EEF6A38098CF}"/>
                </a:ext>
              </a:extLst>
            </p:cNvPr>
            <p:cNvSpPr txBox="1">
              <a:spLocks/>
            </p:cNvSpPr>
            <p:nvPr/>
          </p:nvSpPr>
          <p:spPr>
            <a:xfrm>
              <a:off x="3888351" y="1914974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20499361-DA96-BE9E-A553-6ABD11E3284C}"/>
                </a:ext>
              </a:extLst>
            </p:cNvPr>
            <p:cNvSpPr txBox="1">
              <a:spLocks/>
            </p:cNvSpPr>
            <p:nvPr/>
          </p:nvSpPr>
          <p:spPr>
            <a:xfrm>
              <a:off x="3888351" y="2788789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a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52796B94-08BD-2BCC-BC72-4ACBC1EAAED6}"/>
                </a:ext>
              </a:extLst>
            </p:cNvPr>
            <p:cNvSpPr txBox="1">
              <a:spLocks/>
            </p:cNvSpPr>
            <p:nvPr/>
          </p:nvSpPr>
          <p:spPr>
            <a:xfrm>
              <a:off x="3888351" y="3652444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46B9509-2C5C-073B-9B1D-AC87156441ED}"/>
                </a:ext>
              </a:extLst>
            </p:cNvPr>
            <p:cNvSpPr txBox="1">
              <a:spLocks/>
            </p:cNvSpPr>
            <p:nvPr/>
          </p:nvSpPr>
          <p:spPr>
            <a:xfrm>
              <a:off x="3888351" y="4516099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F7F6A02-DA1D-EC2F-77F2-0DFCBF9E17AB}"/>
                </a:ext>
              </a:extLst>
            </p:cNvPr>
            <p:cNvSpPr txBox="1">
              <a:spLocks/>
            </p:cNvSpPr>
            <p:nvPr/>
          </p:nvSpPr>
          <p:spPr>
            <a:xfrm>
              <a:off x="9422050" y="1914974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06D9488D-6193-BB81-BD0E-9646D4D4EE89}"/>
                </a:ext>
              </a:extLst>
            </p:cNvPr>
            <p:cNvSpPr txBox="1">
              <a:spLocks/>
            </p:cNvSpPr>
            <p:nvPr/>
          </p:nvSpPr>
          <p:spPr>
            <a:xfrm>
              <a:off x="9422050" y="2788789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a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A0918456-1A22-D296-8BE2-876F3FA5C4A5}"/>
                </a:ext>
              </a:extLst>
            </p:cNvPr>
            <p:cNvSpPr txBox="1">
              <a:spLocks/>
            </p:cNvSpPr>
            <p:nvPr/>
          </p:nvSpPr>
          <p:spPr>
            <a:xfrm>
              <a:off x="9422050" y="3652444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DCED212F-6A73-113C-9256-9916E13384AC}"/>
                </a:ext>
              </a:extLst>
            </p:cNvPr>
            <p:cNvSpPr txBox="1">
              <a:spLocks/>
            </p:cNvSpPr>
            <p:nvPr/>
          </p:nvSpPr>
          <p:spPr>
            <a:xfrm>
              <a:off x="9422050" y="4516099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a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82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67;p50">
            <a:extLst>
              <a:ext uri="{FF2B5EF4-FFF2-40B4-BE49-F238E27FC236}">
                <a16:creationId xmlns:a16="http://schemas.microsoft.com/office/drawing/2014/main" id="{3F6AEBE0-2345-349C-0859-E813FA44247A}"/>
              </a:ext>
            </a:extLst>
          </p:cNvPr>
          <p:cNvSpPr txBox="1">
            <a:spLocks/>
          </p:cNvSpPr>
          <p:nvPr/>
        </p:nvSpPr>
        <p:spPr>
          <a:xfrm>
            <a:off x="517234" y="1319658"/>
            <a:ext cx="6798502" cy="508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Where’s his school?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many buildings are there </a:t>
            </a:r>
            <a:b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your school?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subjects do you have today?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When does she have music?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Were you in the countryside </a:t>
            </a:r>
            <a:b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weekend?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Where were you last summer?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Is your sports day in June?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8195679" y="2066662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FDED7A-C362-D14B-D5C3-C3FAF5B13D87}"/>
              </a:ext>
            </a:extLst>
          </p:cNvPr>
          <p:cNvGrpSpPr/>
          <p:nvPr/>
        </p:nvGrpSpPr>
        <p:grpSpPr>
          <a:xfrm>
            <a:off x="5728597" y="377264"/>
            <a:ext cx="5621759" cy="6023536"/>
            <a:chOff x="4804176" y="581367"/>
            <a:chExt cx="5387807" cy="57728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FF3DAF-EDBE-4522-A97B-7C24E1F56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4176" y="581367"/>
              <a:ext cx="5387807" cy="3513124"/>
            </a:xfrm>
            <a:prstGeom prst="roundRect">
              <a:avLst>
                <a:gd name="adj" fmla="val 12510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FD89FC-B464-28DA-227B-45CCE3A65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313"/>
            <a:stretch/>
          </p:blipFill>
          <p:spPr>
            <a:xfrm>
              <a:off x="4880382" y="4099571"/>
              <a:ext cx="5235394" cy="2254660"/>
            </a:xfrm>
            <a:prstGeom prst="roundRect">
              <a:avLst>
                <a:gd name="adj" fmla="val 12510"/>
              </a:avLst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327681" y="457200"/>
            <a:ext cx="517760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>
                <a:solidFill>
                  <a:srgbClr val="C45C67"/>
                </a:solidFill>
                <a:latin typeface="Arial" panose="020B0604020202020204" pitchFamily="34" charset="0"/>
              </a:rPr>
              <a:t>Board game. Roll a dice. </a:t>
            </a:r>
          </a:p>
          <a:p>
            <a:pPr marL="182889" algn="l"/>
            <a:r>
              <a:rPr lang="en-US">
                <a:solidFill>
                  <a:srgbClr val="C45C67"/>
                </a:solidFill>
                <a:latin typeface="Arial" panose="020B0604020202020204" pitchFamily="34" charset="0"/>
              </a:rPr>
              <a:t>Listen and answer. </a:t>
            </a:r>
          </a:p>
        </p:txBody>
      </p:sp>
    </p:spTree>
    <p:extLst>
      <p:ext uri="{BB962C8B-B14F-4D97-AF65-F5344CB8AC3E}">
        <p14:creationId xmlns:p14="http://schemas.microsoft.com/office/powerpoint/2010/main" val="56334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39FC8AF-4C6B-7BB2-C771-4222F55324A2}"/>
              </a:ext>
            </a:extLst>
          </p:cNvPr>
          <p:cNvSpPr/>
          <p:nvPr/>
        </p:nvSpPr>
        <p:spPr>
          <a:xfrm>
            <a:off x="-66855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5E9AAB4C-74BA-7CEB-52FC-1C0CFEC24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D6DBBA54-B15F-3E7F-DC6E-47F465A45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B0CB835-D8F7-510F-027B-39585791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B539C22C-2106-6771-362B-E38E5D25AA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7236" y="810228"/>
            <a:ext cx="10517530" cy="5082654"/>
          </a:xfrm>
          <a:prstGeom prst="rect">
            <a:avLst/>
          </a:prstGeom>
        </p:spPr>
      </p:pic>
      <p:sp>
        <p:nvSpPr>
          <p:cNvPr id="4" name="MsPham-0936082789"/>
          <p:cNvSpPr txBox="1"/>
          <p:nvPr/>
        </p:nvSpPr>
        <p:spPr>
          <a:xfrm>
            <a:off x="1313005" y="2333620"/>
            <a:ext cx="972530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cs typeface="Atma Bold" panose="020B0604020202020204" charset="0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50423">
            <a:off x="4731574" y="4132815"/>
            <a:ext cx="2728854" cy="948277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4659250" y="4402907"/>
            <a:ext cx="2873500" cy="32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C45C67"/>
                </a:solidFill>
                <a:latin typeface="Poppins" panose="00000500000000000000" pitchFamily="2" charset="0"/>
              </a:rPr>
              <a:t>For enjoying!</a:t>
            </a:r>
          </a:p>
        </p:txBody>
      </p:sp>
      <p:pic>
        <p:nvPicPr>
          <p:cNvPr id="25" name="MsPham-0936082789">
            <a:hlinkClick r:id="rId12"/>
            <a:extLst>
              <a:ext uri="{FF2B5EF4-FFF2-40B4-BE49-F238E27FC236}">
                <a16:creationId xmlns:a16="http://schemas.microsoft.com/office/drawing/2014/main" id="{67895645-E38D-5017-4D8E-031EC0955C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4F948B-1E0F-C246-B170-64FCA7DA1A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9937" y="455287"/>
            <a:ext cx="2372886" cy="818646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</p:spTree>
    <p:extLst>
      <p:ext uri="{BB962C8B-B14F-4D97-AF65-F5344CB8AC3E}">
        <p14:creationId xmlns:p14="http://schemas.microsoft.com/office/powerpoint/2010/main" val="422862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6766E24-2F42-7E93-9FE2-BC9BD9F8C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pic>
        <p:nvPicPr>
          <p:cNvPr id="2" name="Picture 2" descr="Skyscraper Clipart - Tall Buildings Clipart - Free Transparent PNG Clipart  Images Download">
            <a:extLst>
              <a:ext uri="{FF2B5EF4-FFF2-40B4-BE49-F238E27FC236}">
                <a16:creationId xmlns:a16="http://schemas.microsoft.com/office/drawing/2014/main" id="{A13D11FD-8F40-5441-6738-3D64821F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13" b="91722" l="3214" r="93929">
                        <a14:foregroundMark x1="6667" y1="67550" x2="6667" y2="67550"/>
                        <a14:foregroundMark x1="6667" y1="67550" x2="6667" y2="67550"/>
                        <a14:foregroundMark x1="3690" y1="67053" x2="3690" y2="67053"/>
                        <a14:foregroundMark x1="3690" y1="67053" x2="3690" y2="67053"/>
                        <a14:foregroundMark x1="24762" y1="8278" x2="24881" y2="10927"/>
                        <a14:foregroundMark x1="37262" y1="91556" x2="37262" y2="91556"/>
                        <a14:foregroundMark x1="37262" y1="91556" x2="37262" y2="91556"/>
                        <a14:foregroundMark x1="93929" y1="91722" x2="93929" y2="91722"/>
                        <a14:foregroundMark x1="93929" y1="91722" x2="93929" y2="9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77" y="1343186"/>
            <a:ext cx="3723839" cy="26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5096BAB7-4429-F730-DDED-1BD0FE2D0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buildings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FB9E877E-AB97-EBF1-86BD-672102F6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 dirty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</a:t>
            </a:r>
            <a:r>
              <a:rPr lang="en-US" altLang="ko-KR" sz="3600" b="1" kern="0" dirty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are they</a:t>
            </a:r>
            <a:r>
              <a:rPr lang="en-US" altLang="ko-KR" sz="3600" b="1" kern="0" dirty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526C87-12D6-9A3B-BCAF-E06DCF6C2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83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988B9C3-296C-40CC-E15B-CC654E38C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5096BAB7-4429-F730-DDED-1BD0FE2D0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badminton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FB9E877E-AB97-EBF1-86BD-672102F6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sport is it?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526C87-12D6-9A3B-BCAF-E06DCF6C2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E2F4E0-FFED-08CB-DAF6-A75957D2A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951" y="1355844"/>
            <a:ext cx="3259811" cy="325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5096BAB7-4429-F730-DDED-1BD0FE2D0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Saturday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FB9E877E-AB97-EBF1-86BD-672102F6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is </a:t>
            </a: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the sixth day of the week</a:t>
            </a: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526C87-12D6-9A3B-BCAF-E06DCF6C2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2" descr="Days of the Week Chart for Classroom Wall or Home - 17&quot; x 22&quot; Preschool  Learning Poster - Fully Laminated Durable Material by School Smarts |  Learning poster, English lessons for kids, Preschool charts">
            <a:extLst>
              <a:ext uri="{FF2B5EF4-FFF2-40B4-BE49-F238E27FC236}">
                <a16:creationId xmlns:a16="http://schemas.microsoft.com/office/drawing/2014/main" id="{4F5AAF7A-E780-2EAE-AB24-27BA51257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/>
        </p:blipFill>
        <p:spPr bwMode="auto">
          <a:xfrm>
            <a:off x="5166744" y="1237513"/>
            <a:ext cx="2731347" cy="34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4E7CEEE7-4004-3932-50CB-89960CCAC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m</a:t>
            </a: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aths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DAB4673A-562B-F5F4-3A80-895C38655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subject is it?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00EFC0-FE17-BD2A-DFBB-2DDAAADCA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 descr="A cartoon of a child sitting on a book with numbers and a ruler&#10;&#10;Description automatically generated">
            <a:extLst>
              <a:ext uri="{FF2B5EF4-FFF2-40B4-BE49-F238E27FC236}">
                <a16:creationId xmlns:a16="http://schemas.microsoft.com/office/drawing/2014/main" id="{01280388-A7C9-5485-E38B-39B3C91E5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55" y="1159333"/>
            <a:ext cx="5217827" cy="34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0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F3382DA-2BCC-5FEB-6C54-7527E9BEE4FD}"/>
              </a:ext>
            </a:extLst>
          </p:cNvPr>
          <p:cNvSpPr/>
          <p:nvPr/>
        </p:nvSpPr>
        <p:spPr>
          <a:xfrm>
            <a:off x="3626694" y="1030371"/>
            <a:ext cx="5888326" cy="3759897"/>
          </a:xfrm>
          <a:prstGeom prst="cloud">
            <a:avLst/>
          </a:prstGeom>
          <a:solidFill>
            <a:schemeClr val="bg1"/>
          </a:solidFill>
          <a:ln w="38100">
            <a:solidFill>
              <a:srgbClr val="4CD9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792C7871-B775-1CE4-1579-E3967A75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12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BA829CF7-FE16-C61F-039B-6E8CF2454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0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How many months </a:t>
            </a:r>
            <a:r>
              <a:rPr lang="en-US" altLang="ko-KR" sz="30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are there </a:t>
            </a:r>
            <a:r>
              <a:rPr lang="en-US" altLang="ko-KR" sz="30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in a year?</a:t>
            </a:r>
            <a:endParaRPr lang="en-US" sz="30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46B75A-A612-3E3E-AEEF-F3CE8D5C4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7D0EDDEC-7552-001B-904A-C560E39A2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25" y="1061090"/>
            <a:ext cx="3649406" cy="36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4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04345108-604F-00C2-015B-0E2F35CC2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playground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01026BE7-9416-5ED4-A773-FEF484031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is it?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D51CE0-97E6-0F68-E5E9-12A49D6FA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2" descr="Playground Clip Art Images – Browse 8,671 Stock Photos, Vectors, and Video  | Adobe Stock">
            <a:extLst>
              <a:ext uri="{FF2B5EF4-FFF2-40B4-BE49-F238E27FC236}">
                <a16:creationId xmlns:a16="http://schemas.microsoft.com/office/drawing/2014/main" id="{87C858FD-7438-584D-A21D-2DE57300E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64" y="1599141"/>
            <a:ext cx="4432377" cy="24624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34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0"/>
            <a:ext cx="12192000" cy="6899291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DC770BBA-CF29-DDA2-CD1A-598C0251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village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73B5EE37-2F8C-0602-98A6-F497EEC5D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is it?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DCCE2E-88F9-17B9-1AD3-5680E0FCC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BAA94-E0A9-90C8-2981-0A409B58C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668" y="1432677"/>
            <a:ext cx="4289586" cy="28574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211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672</Words>
  <Application>Microsoft Office PowerPoint</Application>
  <PresentationFormat>Widescreen</PresentationFormat>
  <Paragraphs>158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.VnHelvetIns</vt:lpstr>
      <vt:lpstr>Gabriela</vt:lpstr>
      <vt:lpstr>Tahoma</vt:lpstr>
      <vt:lpstr>Wingdings</vt:lpstr>
      <vt:lpstr>.VnAristote</vt:lpstr>
      <vt:lpstr>Berlin Sans FB</vt:lpstr>
      <vt:lpstr>Calibri</vt:lpstr>
      <vt:lpstr>.VnBlack</vt:lpstr>
      <vt:lpstr>Amasis MT Pro Black</vt:lpstr>
      <vt:lpstr>Calibri Light</vt:lpstr>
      <vt:lpstr>Poppins</vt:lpstr>
      <vt:lpstr>Cooper Black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111</cp:revision>
  <dcterms:created xsi:type="dcterms:W3CDTF">2022-07-18T07:54:40Z</dcterms:created>
  <dcterms:modified xsi:type="dcterms:W3CDTF">2023-08-28T02:59:23Z</dcterms:modified>
</cp:coreProperties>
</file>