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2.wav" ContentType="audio/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3"/>
  </p:notesMasterIdLst>
  <p:sldIdLst>
    <p:sldId id="438" r:id="rId3"/>
    <p:sldId id="462" r:id="rId4"/>
    <p:sldId id="432" r:id="rId5"/>
    <p:sldId id="1361" r:id="rId6"/>
    <p:sldId id="284" r:id="rId7"/>
    <p:sldId id="287" r:id="rId8"/>
    <p:sldId id="285" r:id="rId9"/>
    <p:sldId id="286" r:id="rId10"/>
    <p:sldId id="1037" r:id="rId11"/>
    <p:sldId id="1036" r:id="rId12"/>
    <p:sldId id="935" r:id="rId13"/>
    <p:sldId id="256" r:id="rId14"/>
    <p:sldId id="444" r:id="rId15"/>
    <p:sldId id="738" r:id="rId16"/>
    <p:sldId id="739" r:id="rId17"/>
    <p:sldId id="740" r:id="rId18"/>
    <p:sldId id="788" r:id="rId19"/>
    <p:sldId id="510" r:id="rId20"/>
    <p:sldId id="741" r:id="rId21"/>
    <p:sldId id="528" r:id="rId22"/>
    <p:sldId id="434" r:id="rId23"/>
    <p:sldId id="1031" r:id="rId24"/>
    <p:sldId id="742" r:id="rId25"/>
    <p:sldId id="1033" r:id="rId26"/>
    <p:sldId id="1034" r:id="rId27"/>
    <p:sldId id="1035" r:id="rId28"/>
    <p:sldId id="1032" r:id="rId29"/>
    <p:sldId id="775" r:id="rId30"/>
    <p:sldId id="769" r:id="rId31"/>
    <p:sldId id="783" r:id="rId32"/>
    <p:sldId id="787" r:id="rId33"/>
    <p:sldId id="784" r:id="rId34"/>
    <p:sldId id="785" r:id="rId35"/>
    <p:sldId id="779" r:id="rId36"/>
    <p:sldId id="786" r:id="rId37"/>
    <p:sldId id="289" r:id="rId38"/>
    <p:sldId id="789" r:id="rId39"/>
    <p:sldId id="646" r:id="rId40"/>
    <p:sldId id="420" r:id="rId41"/>
    <p:sldId id="781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3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29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41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75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2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19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67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66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9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9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53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7201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7451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4043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says the first sentence. Student</a:t>
            </a:r>
            <a:r>
              <a:rPr lang="en-US" baseline="0" dirty="0"/>
              <a:t> replies using the new structure. Click the rabbit to go back to question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2EA4-6262-4306-91D8-66D919DA0C74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8924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845F54-ED59-47A2-B0D0-B6224232A5C3}" type="slidenum">
              <a:rPr lang="en-US" smtClean="0"/>
              <a:pPr eaLnBrk="1" hangingPunct="1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56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groups put the posters on the desk and practice the presentation. Encourage all members in the group to present. Go around the classroom and offer help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8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8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9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5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mp3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2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16.png"/><Relationship Id="rId2" Type="http://schemas.openxmlformats.org/officeDocument/2006/relationships/audio" Target="../media/media6.mp3"/><Relationship Id="rId16" Type="http://schemas.openxmlformats.org/officeDocument/2006/relationships/notesSlide" Target="../notesSlides/notesSlide14.xml"/><Relationship Id="rId20" Type="http://schemas.openxmlformats.org/officeDocument/2006/relationships/image" Target="../media/image18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mp3"/><Relationship Id="rId19" Type="http://schemas.openxmlformats.org/officeDocument/2006/relationships/image" Target="../media/image29.pn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37.jpg"/><Relationship Id="rId7" Type="http://schemas.openxmlformats.org/officeDocument/2006/relationships/slide" Target="slide33.xml"/><Relationship Id="rId12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image" Target="../media/image36.jpg"/><Relationship Id="rId5" Type="http://schemas.openxmlformats.org/officeDocument/2006/relationships/slide" Target="slide30.xml"/><Relationship Id="rId10" Type="http://schemas.openxmlformats.org/officeDocument/2006/relationships/slide" Target="slide36.xml"/><Relationship Id="rId4" Type="http://schemas.openxmlformats.org/officeDocument/2006/relationships/slide" Target="slide34.xml"/><Relationship Id="rId9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9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slide" Target="slide29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9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9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slide" Target="slide29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29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3716" y="4052887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004" y="2011530"/>
            <a:ext cx="1232500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20:OUR SUMMER HOLIDAYS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an Kiem Lake - Restored Sword - Hanoi Local Tour">
            <a:extLst>
              <a:ext uri="{FF2B5EF4-FFF2-40B4-BE49-F238E27FC236}">
                <a16:creationId xmlns:a16="http://schemas.microsoft.com/office/drawing/2014/main" id="{E7C457E1-6B58-416F-4C80-FAE02452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44" y="1483525"/>
            <a:ext cx="5854617" cy="443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50741" y="2299006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701930" y="279401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333" b="1" dirty="0">
                <a:solidFill>
                  <a:sysClr val="windowText" lastClr="000000"/>
                </a:solidFill>
              </a:rPr>
              <a:t>Hoan Kiem Lake</a:t>
            </a:r>
            <a:endParaRPr lang="en-US" sz="5333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4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9278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1.Look, 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D8677-5684-D3B9-277F-DAE695CCC9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762" y="945773"/>
            <a:ext cx="10719086" cy="5360434"/>
          </a:xfrm>
          <a:prstGeom prst="rect">
            <a:avLst/>
          </a:prstGeom>
        </p:spPr>
      </p:pic>
      <p:pic>
        <p:nvPicPr>
          <p:cNvPr id="3" name="Track 92">
            <a:hlinkClick r:id="" action="ppaction://media"/>
            <a:extLst>
              <a:ext uri="{FF2B5EF4-FFF2-40B4-BE49-F238E27FC236}">
                <a16:creationId xmlns:a16="http://schemas.microsoft.com/office/drawing/2014/main" id="{380D7890-586D-76C7-D815-D14D62FA5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01836" y="348593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4" name="U 20 L 1. 1 A 1">
            <a:hlinkClick r:id="" action="ppaction://media"/>
            <a:extLst>
              <a:ext uri="{FF2B5EF4-FFF2-40B4-BE49-F238E27FC236}">
                <a16:creationId xmlns:a16="http://schemas.microsoft.com/office/drawing/2014/main" id="{0E295AE4-E060-33ED-D9D9-6C93552429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8041" y="1290945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9" name="U 20 L 1. 1 A 2">
            <a:hlinkClick r:id="" action="ppaction://media"/>
            <a:extLst>
              <a:ext uri="{FF2B5EF4-FFF2-40B4-BE49-F238E27FC236}">
                <a16:creationId xmlns:a16="http://schemas.microsoft.com/office/drawing/2014/main" id="{C68E6599-820A-854A-7BBC-68675B8B59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92855" y="5306848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0" name="U 20 L 1. 1 B 1">
            <a:hlinkClick r:id="" action="ppaction://media"/>
            <a:extLst>
              <a:ext uri="{FF2B5EF4-FFF2-40B4-BE49-F238E27FC236}">
                <a16:creationId xmlns:a16="http://schemas.microsoft.com/office/drawing/2014/main" id="{36806A87-6D81-BEF2-6E35-5E5F284185B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79493" y="1309665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1" name="U 20 L 1. 1 b 2">
            <a:hlinkClick r:id="" action="ppaction://media"/>
            <a:extLst>
              <a:ext uri="{FF2B5EF4-FFF2-40B4-BE49-F238E27FC236}">
                <a16:creationId xmlns:a16="http://schemas.microsoft.com/office/drawing/2014/main" id="{94F11833-4BBB-649A-76AD-389B18215A1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28220" y="5920437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502095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418896" y="4706268"/>
            <a:ext cx="9501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Huong River/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hʊəŋ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rɪvə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(r)/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DCB40-D074-286B-F01E-32D7D288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42" y="1356391"/>
            <a:ext cx="4750676" cy="288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 20 L 1.2. 1">
            <a:hlinkClick r:id="" action="ppaction://media"/>
            <a:extLst>
              <a:ext uri="{FF2B5EF4-FFF2-40B4-BE49-F238E27FC236}">
                <a16:creationId xmlns:a16="http://schemas.microsoft.com/office/drawing/2014/main" id="{070FBB48-5895-6092-CDCC-22BF711C1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7346" y="28797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47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6437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Cave/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fɔŋ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keɪv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Phong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C5938-1B99-CFED-DA58-6DF652F274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59" y="1389663"/>
            <a:ext cx="4721309" cy="2640397"/>
          </a:xfrm>
          <a:prstGeom prst="rect">
            <a:avLst/>
          </a:prstGeom>
        </p:spPr>
      </p:pic>
      <p:pic>
        <p:nvPicPr>
          <p:cNvPr id="9" name="U 20 L 1.2. 2">
            <a:hlinkClick r:id="" action="ppaction://media"/>
            <a:extLst>
              <a:ext uri="{FF2B5EF4-FFF2-40B4-BE49-F238E27FC236}">
                <a16:creationId xmlns:a16="http://schemas.microsoft.com/office/drawing/2014/main" id="{7A0853F6-DDBD-E989-AEEA-88564397C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688" y="270986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79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171043" y="4748311"/>
            <a:ext cx="74984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 Quoc Island/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fʊ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kwʊɔkˈaɪlənd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D0FA1C-370E-444E-9DE7-BFC01D8A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356391"/>
            <a:ext cx="4817898" cy="288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U 20 L 1.2. 3">
            <a:hlinkClick r:id="" action="ppaction://media"/>
            <a:extLst>
              <a:ext uri="{FF2B5EF4-FFF2-40B4-BE49-F238E27FC236}">
                <a16:creationId xmlns:a16="http://schemas.microsoft.com/office/drawing/2014/main" id="{1388F250-70E6-1479-38A0-685424905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8154" y="275354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56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429407" y="4719671"/>
            <a:ext cx="89758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 Sen Aquarium/dam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əˈkweəriəm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7FED8A-B495-61A0-C530-F062A069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16" y="1183638"/>
            <a:ext cx="5007084" cy="296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U 20 L 1.2. 4">
            <a:hlinkClick r:id="" action="ppaction://media"/>
            <a:extLst>
              <a:ext uri="{FF2B5EF4-FFF2-40B4-BE49-F238E27FC236}">
                <a16:creationId xmlns:a16="http://schemas.microsoft.com/office/drawing/2014/main" id="{10B72ABA-1ECF-564F-5F6A-25F651F99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207" y="27098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420533" y="617332"/>
            <a:ext cx="578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VOCABULARY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303283" y="2039518"/>
            <a:ext cx="999533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Huong River: Sông Hương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Phu Quoc Island: đảo Phú Quốc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Dam Sen Aquarium: thủy cung Đầm Sen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Phong Nha Cave: động Phong Nha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860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765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38200" y="3759201"/>
            <a:ext cx="102870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vocabulary</a:t>
            </a:r>
          </a:p>
          <a:p>
            <a:pPr algn="ctr"/>
            <a:r>
              <a:rPr lang="en-US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2849860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45D1846-A2F4-7E1B-8968-B3C35663EB59}"/>
              </a:ext>
            </a:extLst>
          </p:cNvPr>
          <p:cNvSpPr/>
          <p:nvPr/>
        </p:nvSpPr>
        <p:spPr>
          <a:xfrm>
            <a:off x="514349" y="857251"/>
            <a:ext cx="4393981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1.Phong Nha Cave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6B67B9C-451A-2F6C-AF23-E20A5B40CC40}"/>
              </a:ext>
            </a:extLst>
          </p:cNvPr>
          <p:cNvSpPr/>
          <p:nvPr/>
        </p:nvSpPr>
        <p:spPr>
          <a:xfrm>
            <a:off x="476249" y="2328862"/>
            <a:ext cx="4393981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2.Dam sen Aquarium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99BA1CD-1C49-2A9D-26C0-C85E36DC460E}"/>
              </a:ext>
            </a:extLst>
          </p:cNvPr>
          <p:cNvSpPr/>
          <p:nvPr/>
        </p:nvSpPr>
        <p:spPr>
          <a:xfrm>
            <a:off x="514349" y="3795712"/>
            <a:ext cx="4393981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3.Huong River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7F01810-8B37-556C-89A7-7D90B67E1D03}"/>
              </a:ext>
            </a:extLst>
          </p:cNvPr>
          <p:cNvSpPr/>
          <p:nvPr/>
        </p:nvSpPr>
        <p:spPr>
          <a:xfrm>
            <a:off x="514349" y="5210820"/>
            <a:ext cx="4393981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Phu Quoc Island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959E660-3AC4-CE6E-D20F-5ABFDE592684}"/>
              </a:ext>
            </a:extLst>
          </p:cNvPr>
          <p:cNvSpPr/>
          <p:nvPr/>
        </p:nvSpPr>
        <p:spPr>
          <a:xfrm>
            <a:off x="11001376" y="742951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A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506576-A36B-BB35-5645-BFA6B1491522}"/>
              </a:ext>
            </a:extLst>
          </p:cNvPr>
          <p:cNvSpPr/>
          <p:nvPr/>
        </p:nvSpPr>
        <p:spPr>
          <a:xfrm>
            <a:off x="11001376" y="2247901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B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9565079-DA33-A027-1A80-CF86745B5BD1}"/>
              </a:ext>
            </a:extLst>
          </p:cNvPr>
          <p:cNvSpPr/>
          <p:nvPr/>
        </p:nvSpPr>
        <p:spPr>
          <a:xfrm>
            <a:off x="11001376" y="3886202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C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C325360-FF0F-273B-5082-152A3B901231}"/>
              </a:ext>
            </a:extLst>
          </p:cNvPr>
          <p:cNvSpPr/>
          <p:nvPr/>
        </p:nvSpPr>
        <p:spPr>
          <a:xfrm>
            <a:off x="11060600" y="5448303"/>
            <a:ext cx="733424" cy="762000"/>
          </a:xfrm>
          <a:prstGeom prst="ellipse">
            <a:avLst/>
          </a:prstGeom>
          <a:solidFill>
            <a:srgbClr val="2CE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</a:rPr>
              <a:t>D</a:t>
            </a:r>
            <a:endParaRPr lang="en-US" sz="3000" b="1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63AB4B-DABE-26BF-9134-874F74CB9630}"/>
              </a:ext>
            </a:extLst>
          </p:cNvPr>
          <p:cNvCxnSpPr>
            <a:cxnSpLocks/>
            <a:endCxn id="4100" idx="1"/>
          </p:cNvCxnSpPr>
          <p:nvPr/>
        </p:nvCxnSpPr>
        <p:spPr>
          <a:xfrm>
            <a:off x="4900935" y="1192944"/>
            <a:ext cx="3141583" cy="30105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0A174E6-3F99-6B6C-7DB2-18833491EB1E}"/>
              </a:ext>
            </a:extLst>
          </p:cNvPr>
          <p:cNvCxnSpPr>
            <a:cxnSpLocks/>
          </p:cNvCxnSpPr>
          <p:nvPr/>
        </p:nvCxnSpPr>
        <p:spPr>
          <a:xfrm flipV="1">
            <a:off x="4908330" y="742951"/>
            <a:ext cx="3009106" cy="200462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4162439-6F32-9923-FE8E-76AB71B8BE27}"/>
              </a:ext>
            </a:extLst>
          </p:cNvPr>
          <p:cNvCxnSpPr>
            <a:cxnSpLocks/>
          </p:cNvCxnSpPr>
          <p:nvPr/>
        </p:nvCxnSpPr>
        <p:spPr>
          <a:xfrm>
            <a:off x="4922672" y="4167189"/>
            <a:ext cx="3104576" cy="198795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C9F8594-9C83-C9E5-FAE4-E39085BD1AEC}"/>
              </a:ext>
            </a:extLst>
          </p:cNvPr>
          <p:cNvCxnSpPr>
            <a:cxnSpLocks/>
          </p:cNvCxnSpPr>
          <p:nvPr/>
        </p:nvCxnSpPr>
        <p:spPr>
          <a:xfrm flipV="1">
            <a:off x="4937015" y="2628901"/>
            <a:ext cx="3075891" cy="3036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0EEC76-F02F-9F32-4327-E2092F2D2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06" y="90818"/>
            <a:ext cx="2652713" cy="152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71763FA7-C9D1-D9A1-D749-2A552AF8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2" y="1821656"/>
            <a:ext cx="2618581" cy="136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0FB6B96-E638-D001-DFF3-B23CC79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518" y="3439316"/>
            <a:ext cx="2652713" cy="152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E342A719-E3B8-F1CC-1D33-606138D7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54" y="5172720"/>
            <a:ext cx="2652713" cy="15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2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622969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  <a:p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2145705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438400" y="306236"/>
            <a:ext cx="9277350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kern="12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000" b="1" dirty="0">
                <a:solidFill>
                  <a:srgbClr val="FF5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ỏi và trả lời xem bạn dự định đi đâu vào mùa hè</a:t>
            </a:r>
            <a:endParaRPr lang="en-US" sz="3000" dirty="0">
              <a:solidFill>
                <a:srgbClr val="FF5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950077" y="1776171"/>
            <a:ext cx="11119945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are you 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going to visit this summer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kern="1200" dirty="0">
              <a:solidFill>
                <a:srgbClr val="FF5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25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25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 định đi thăm nơi nào mùa hè này</a:t>
            </a:r>
            <a:r>
              <a:rPr lang="vi-VN" sz="25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5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1587063" y="4243387"/>
            <a:ext cx="9845974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7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I’m going to visit </a:t>
            </a:r>
            <a:r>
              <a:rPr lang="en-US" sz="2700" b="1" u="sng" kern="12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Huong River</a:t>
            </a:r>
            <a:endParaRPr lang="en-US" sz="2700" b="1" kern="12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7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sz="27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 dự định đi thăm sông Hương</a:t>
            </a:r>
            <a:r>
              <a:rPr lang="en-US" sz="27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27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000" b="1" dirty="0"/>
              <a:t> </a:t>
            </a:r>
          </a:p>
        </p:txBody>
      </p:sp>
      <p:pic>
        <p:nvPicPr>
          <p:cNvPr id="10" name="U 20 L 1.2.  I m going to visit huong river">
            <a:hlinkClick r:id="" action="ppaction://media"/>
            <a:extLst>
              <a:ext uri="{FF2B5EF4-FFF2-40B4-BE49-F238E27FC236}">
                <a16:creationId xmlns:a16="http://schemas.microsoft.com/office/drawing/2014/main" id="{FE1BFEF8-26E3-563A-0B22-3E7789F99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3984" y="5184180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1" name="Where are u goin to visit  this summer">
            <a:hlinkClick r:id="" action="ppaction://media"/>
            <a:extLst>
              <a:ext uri="{FF2B5EF4-FFF2-40B4-BE49-F238E27FC236}">
                <a16:creationId xmlns:a16="http://schemas.microsoft.com/office/drawing/2014/main" id="{8990563C-58CC-73EF-46F8-F6D48E04D2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6248" y="2519362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969399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0CFFB-7C59-EBE6-E1D7-6CDBAA4F1A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0104" y="2241382"/>
            <a:ext cx="9690144" cy="4043804"/>
          </a:xfrm>
          <a:prstGeom prst="rect">
            <a:avLst/>
          </a:prstGeom>
        </p:spPr>
      </p:pic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BD3F3EC0-0161-3B26-3887-74786F185D29}"/>
              </a:ext>
            </a:extLst>
          </p:cNvPr>
          <p:cNvSpPr/>
          <p:nvPr/>
        </p:nvSpPr>
        <p:spPr>
          <a:xfrm>
            <a:off x="1911626" y="825143"/>
            <a:ext cx="7190334" cy="558911"/>
          </a:xfrm>
          <a:prstGeom prst="wedgeRoundRectCallout">
            <a:avLst>
              <a:gd name="adj1" fmla="val 47073"/>
              <a:gd name="adj2" fmla="val 9461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3C39E162-4A34-C890-FCB2-DC52C8F26AF7}"/>
              </a:ext>
            </a:extLst>
          </p:cNvPr>
          <p:cNvSpPr/>
          <p:nvPr/>
        </p:nvSpPr>
        <p:spPr>
          <a:xfrm>
            <a:off x="2107362" y="1598390"/>
            <a:ext cx="5701824" cy="558911"/>
          </a:xfrm>
          <a:prstGeom prst="wedgeRoundRectCallout">
            <a:avLst>
              <a:gd name="adj1" fmla="val 6712"/>
              <a:gd name="adj2" fmla="val 7839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B2B78B-DEC9-17BC-A779-6CE99CE9837F}"/>
              </a:ext>
            </a:extLst>
          </p:cNvPr>
          <p:cNvSpPr/>
          <p:nvPr/>
        </p:nvSpPr>
        <p:spPr>
          <a:xfrm>
            <a:off x="4486070" y="1547049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Huong River</a:t>
            </a:r>
            <a:endParaRPr lang="en-US" sz="30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U 20 L 1.2. 1">
            <a:hlinkClick r:id="" action="ppaction://media"/>
            <a:extLst>
              <a:ext uri="{FF2B5EF4-FFF2-40B4-BE49-F238E27FC236}">
                <a16:creationId xmlns:a16="http://schemas.microsoft.com/office/drawing/2014/main" id="{685535DA-8E5F-7D8C-B189-B6B0DD436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113" y="374910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 20 L 1.2. 2">
            <a:hlinkClick r:id="" action="ppaction://media"/>
            <a:extLst>
              <a:ext uri="{FF2B5EF4-FFF2-40B4-BE49-F238E27FC236}">
                <a16:creationId xmlns:a16="http://schemas.microsoft.com/office/drawing/2014/main" id="{7378E59E-9BF6-61BC-3215-62030A8C9B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38046" y="38496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20 L 1.2. 3">
            <a:hlinkClick r:id="" action="ppaction://media"/>
            <a:extLst>
              <a:ext uri="{FF2B5EF4-FFF2-40B4-BE49-F238E27FC236}">
                <a16:creationId xmlns:a16="http://schemas.microsoft.com/office/drawing/2014/main" id="{56C87879-9CEB-E18B-B130-E3285D1934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2402" y="576730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 20 L 1.2. 4">
            <a:hlinkClick r:id="" action="ppaction://media"/>
            <a:extLst>
              <a:ext uri="{FF2B5EF4-FFF2-40B4-BE49-F238E27FC236}">
                <a16:creationId xmlns:a16="http://schemas.microsoft.com/office/drawing/2014/main" id="{89EE741C-1371-7027-1751-6C43ADCC06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75176" y="582965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 20 L 1.2.  I m going to visit huong river">
            <a:hlinkClick r:id="" action="ppaction://media"/>
            <a:extLst>
              <a:ext uri="{FF2B5EF4-FFF2-40B4-BE49-F238E27FC236}">
                <a16:creationId xmlns:a16="http://schemas.microsoft.com/office/drawing/2014/main" id="{7CFFD9A3-ABA6-C459-8F90-07ACA9DB427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46140" y="1792942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9" name="Where are u goin to visit  this summer">
            <a:hlinkClick r:id="" action="ppaction://media"/>
            <a:extLst>
              <a:ext uri="{FF2B5EF4-FFF2-40B4-BE49-F238E27FC236}">
                <a16:creationId xmlns:a16="http://schemas.microsoft.com/office/drawing/2014/main" id="{456B3E61-2BCF-84DE-45DB-B0833C8FCBD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46140" y="831511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20" name="Track 93">
            <a:hlinkClick r:id="" action="ppaction://media"/>
            <a:extLst>
              <a:ext uri="{FF2B5EF4-FFF2-40B4-BE49-F238E27FC236}">
                <a16:creationId xmlns:a16="http://schemas.microsoft.com/office/drawing/2014/main" id="{9945C8B2-036D-4D96-0216-1E664784737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24394" y="369614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8435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21F7A839-3B79-CBB1-01D4-12B31F8923EC}"/>
              </a:ext>
            </a:extLst>
          </p:cNvPr>
          <p:cNvSpPr/>
          <p:nvPr/>
        </p:nvSpPr>
        <p:spPr>
          <a:xfrm>
            <a:off x="1911625" y="825143"/>
            <a:ext cx="8588209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92B8634E-F8A1-2480-77C3-D507F267A5BE}"/>
              </a:ext>
            </a:extLst>
          </p:cNvPr>
          <p:cNvSpPr/>
          <p:nvPr/>
        </p:nvSpPr>
        <p:spPr>
          <a:xfrm>
            <a:off x="2669628" y="5133165"/>
            <a:ext cx="6074980" cy="558911"/>
          </a:xfrm>
          <a:prstGeom prst="wedgeRoundRectCallout">
            <a:avLst>
              <a:gd name="adj1" fmla="val 138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53FE5-273A-73C1-F003-F85CD36F3303}"/>
              </a:ext>
            </a:extLst>
          </p:cNvPr>
          <p:cNvSpPr/>
          <p:nvPr/>
        </p:nvSpPr>
        <p:spPr>
          <a:xfrm>
            <a:off x="5584363" y="5047631"/>
            <a:ext cx="34171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Huong River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12DFE-24AE-BA12-2B7D-001E8B9A0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902" y="1709335"/>
            <a:ext cx="4288222" cy="28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21F7A839-3B79-CBB1-01D4-12B31F8923EC}"/>
              </a:ext>
            </a:extLst>
          </p:cNvPr>
          <p:cNvSpPr/>
          <p:nvPr/>
        </p:nvSpPr>
        <p:spPr>
          <a:xfrm>
            <a:off x="1911625" y="825143"/>
            <a:ext cx="8588209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92B8634E-F8A1-2480-77C3-D507F267A5BE}"/>
              </a:ext>
            </a:extLst>
          </p:cNvPr>
          <p:cNvSpPr/>
          <p:nvPr/>
        </p:nvSpPr>
        <p:spPr>
          <a:xfrm>
            <a:off x="2330784" y="5133165"/>
            <a:ext cx="6876278" cy="558911"/>
          </a:xfrm>
          <a:prstGeom prst="wedgeRoundRectCallout">
            <a:avLst>
              <a:gd name="adj1" fmla="val 138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53FE5-273A-73C1-F003-F85CD36F3303}"/>
              </a:ext>
            </a:extLst>
          </p:cNvPr>
          <p:cNvSpPr/>
          <p:nvPr/>
        </p:nvSpPr>
        <p:spPr>
          <a:xfrm>
            <a:off x="5552832" y="5047631"/>
            <a:ext cx="34171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Nha Cave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0C600-5157-DD4C-B3A2-6A8CADFEF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355" y="1688769"/>
            <a:ext cx="4523997" cy="29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21F7A839-3B79-CBB1-01D4-12B31F8923EC}"/>
              </a:ext>
            </a:extLst>
          </p:cNvPr>
          <p:cNvSpPr/>
          <p:nvPr/>
        </p:nvSpPr>
        <p:spPr>
          <a:xfrm>
            <a:off x="1911625" y="780862"/>
            <a:ext cx="8588209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92B8634E-F8A1-2480-77C3-D507F267A5BE}"/>
              </a:ext>
            </a:extLst>
          </p:cNvPr>
          <p:cNvSpPr/>
          <p:nvPr/>
        </p:nvSpPr>
        <p:spPr>
          <a:xfrm>
            <a:off x="2330784" y="5088884"/>
            <a:ext cx="7002402" cy="558911"/>
          </a:xfrm>
          <a:prstGeom prst="wedgeRoundRectCallout">
            <a:avLst>
              <a:gd name="adj1" fmla="val 138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53FE5-273A-73C1-F003-F85CD36F3303}"/>
              </a:ext>
            </a:extLst>
          </p:cNvPr>
          <p:cNvSpPr/>
          <p:nvPr/>
        </p:nvSpPr>
        <p:spPr>
          <a:xfrm>
            <a:off x="5573852" y="5047631"/>
            <a:ext cx="34171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 Quoc Island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385F13-ACC8-2F3A-18BA-59CB36381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848" y="1724835"/>
            <a:ext cx="4813669" cy="284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21F7A839-3B79-CBB1-01D4-12B31F8923EC}"/>
              </a:ext>
            </a:extLst>
          </p:cNvPr>
          <p:cNvSpPr/>
          <p:nvPr/>
        </p:nvSpPr>
        <p:spPr>
          <a:xfrm>
            <a:off x="1911625" y="825143"/>
            <a:ext cx="8588209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92B8634E-F8A1-2480-77C3-D507F267A5BE}"/>
              </a:ext>
            </a:extLst>
          </p:cNvPr>
          <p:cNvSpPr/>
          <p:nvPr/>
        </p:nvSpPr>
        <p:spPr>
          <a:xfrm>
            <a:off x="1828799" y="5133165"/>
            <a:ext cx="7725103" cy="558911"/>
          </a:xfrm>
          <a:prstGeom prst="wedgeRoundRectCallout">
            <a:avLst>
              <a:gd name="adj1" fmla="val 138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53FE5-273A-73C1-F003-F85CD36F3303}"/>
              </a:ext>
            </a:extLst>
          </p:cNvPr>
          <p:cNvSpPr/>
          <p:nvPr/>
        </p:nvSpPr>
        <p:spPr>
          <a:xfrm>
            <a:off x="5108025" y="5047631"/>
            <a:ext cx="3935497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Dam Sen Aquarium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65A5E5-9E61-6AD6-7FE2-FCDFF2E6B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1" y="1762425"/>
            <a:ext cx="4431407" cy="28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CC62F-2B21-AECB-9CDE-AEEFCA6E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062036"/>
            <a:ext cx="11125200" cy="49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4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613529" y="1498908"/>
            <a:ext cx="8964942" cy="1924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8B2E1-AEE8-E793-3610-DB4CF912F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8240"/>
            <a:ext cx="854146" cy="829760"/>
          </a:xfrm>
          <a:prstGeom prst="rect">
            <a:avLst/>
          </a:prstGeom>
        </p:spPr>
      </p:pic>
      <p:sp>
        <p:nvSpPr>
          <p:cNvPr id="3" name="WordArt 2">
            <a:extLst>
              <a:ext uri="{FF2B5EF4-FFF2-40B4-BE49-F238E27FC236}">
                <a16:creationId xmlns:a16="http://schemas.microsoft.com/office/drawing/2014/main" id="{FB3FDC2F-CD30-8D64-5FA3-051BA6A7CB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0690" y="3976099"/>
            <a:ext cx="8460636" cy="1924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LUCKY NUMBERS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18117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AE59CBF-7D8E-800F-FDB3-D810D52FE72E}"/>
              </a:ext>
            </a:extLst>
          </p:cNvPr>
          <p:cNvGrpSpPr/>
          <p:nvPr/>
        </p:nvGrpSpPr>
        <p:grpSpPr>
          <a:xfrm>
            <a:off x="76200" y="1"/>
            <a:ext cx="12115800" cy="6724649"/>
            <a:chOff x="76200" y="1"/>
            <a:chExt cx="12115800" cy="67246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1CAB31-D95B-1CEE-4DDE-B432634E4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"/>
              <a:ext cx="12115800" cy="67246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D309F6-2B74-DC69-26A2-0DC342B8E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460" y="1446397"/>
              <a:ext cx="5020234" cy="3575755"/>
            </a:xfrm>
            <a:prstGeom prst="rect">
              <a:avLst/>
            </a:prstGeom>
          </p:spPr>
        </p:pic>
      </p:grpSp>
      <p:sp>
        <p:nvSpPr>
          <p:cNvPr id="12" name="Square5">
            <a:hlinkClick r:id="rId4" action="ppaction://hlinksldjump"/>
            <a:extLst>
              <a:ext uri="{FF2B5EF4-FFF2-40B4-BE49-F238E27FC236}">
                <a16:creationId xmlns:a16="http://schemas.microsoft.com/office/drawing/2014/main" id="{FD1F44FA-5657-5BCC-9915-2CE0E996AE5D}"/>
              </a:ext>
            </a:extLst>
          </p:cNvPr>
          <p:cNvSpPr/>
          <p:nvPr/>
        </p:nvSpPr>
        <p:spPr>
          <a:xfrm>
            <a:off x="4430219" y="3435884"/>
            <a:ext cx="3449639" cy="3159452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Square1">
            <a:hlinkClick r:id="rId5" action="ppaction://hlinksldjump"/>
            <a:extLst>
              <a:ext uri="{FF2B5EF4-FFF2-40B4-BE49-F238E27FC236}">
                <a16:creationId xmlns:a16="http://schemas.microsoft.com/office/drawing/2014/main" id="{35BDA6B1-69FB-9A71-0ADD-8699D8BFE6A1}"/>
              </a:ext>
            </a:extLst>
          </p:cNvPr>
          <p:cNvSpPr/>
          <p:nvPr/>
        </p:nvSpPr>
        <p:spPr>
          <a:xfrm>
            <a:off x="783295" y="276430"/>
            <a:ext cx="3665028" cy="3159454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Square2">
            <a:hlinkClick r:id="rId6" action="ppaction://hlinksldjump"/>
            <a:extLst>
              <a:ext uri="{FF2B5EF4-FFF2-40B4-BE49-F238E27FC236}">
                <a16:creationId xmlns:a16="http://schemas.microsoft.com/office/drawing/2014/main" id="{7B51AAE4-9363-AB99-0C1D-241B8E1F92CC}"/>
              </a:ext>
            </a:extLst>
          </p:cNvPr>
          <p:cNvSpPr/>
          <p:nvPr/>
        </p:nvSpPr>
        <p:spPr>
          <a:xfrm>
            <a:off x="4451123" y="246933"/>
            <a:ext cx="3506071" cy="3188951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Square4">
            <a:hlinkClick r:id="rId7" action="ppaction://hlinksldjump"/>
            <a:extLst>
              <a:ext uri="{FF2B5EF4-FFF2-40B4-BE49-F238E27FC236}">
                <a16:creationId xmlns:a16="http://schemas.microsoft.com/office/drawing/2014/main" id="{5268A0B2-169D-BDCB-5450-6445E0388D73}"/>
              </a:ext>
            </a:extLst>
          </p:cNvPr>
          <p:cNvSpPr/>
          <p:nvPr/>
        </p:nvSpPr>
        <p:spPr>
          <a:xfrm>
            <a:off x="783294" y="3450343"/>
            <a:ext cx="3665028" cy="3159453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Square4">
            <a:hlinkClick r:id="rId8" action="ppaction://hlinksldjump"/>
            <a:extLst>
              <a:ext uri="{FF2B5EF4-FFF2-40B4-BE49-F238E27FC236}">
                <a16:creationId xmlns:a16="http://schemas.microsoft.com/office/drawing/2014/main" id="{46B380D3-951C-7882-6651-BDF01F445CE2}"/>
              </a:ext>
            </a:extLst>
          </p:cNvPr>
          <p:cNvSpPr/>
          <p:nvPr/>
        </p:nvSpPr>
        <p:spPr>
          <a:xfrm>
            <a:off x="7886379" y="232475"/>
            <a:ext cx="3149881" cy="321786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Square1">
            <a:hlinkClick r:id="rId9" action="ppaction://hlinksldjump"/>
            <a:extLst>
              <a:ext uri="{FF2B5EF4-FFF2-40B4-BE49-F238E27FC236}">
                <a16:creationId xmlns:a16="http://schemas.microsoft.com/office/drawing/2014/main" id="{8193D28C-A09D-8705-CE21-AC14E57D3BC3}"/>
              </a:ext>
            </a:extLst>
          </p:cNvPr>
          <p:cNvSpPr/>
          <p:nvPr/>
        </p:nvSpPr>
        <p:spPr>
          <a:xfrm>
            <a:off x="7879858" y="3450345"/>
            <a:ext cx="3162923" cy="314170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914377">
              <a:defRPr/>
            </a:pPr>
            <a:r>
              <a:rPr lang="en-GB" sz="64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Arrow: Left 2">
            <a:hlinkClick r:id="rId10" action="ppaction://hlinksldjump"/>
            <a:extLst>
              <a:ext uri="{FF2B5EF4-FFF2-40B4-BE49-F238E27FC236}">
                <a16:creationId xmlns:a16="http://schemas.microsoft.com/office/drawing/2014/main" id="{7431F95C-E4EA-5D25-07CA-3C91CD4E574B}"/>
              </a:ext>
            </a:extLst>
          </p:cNvPr>
          <p:cNvSpPr/>
          <p:nvPr/>
        </p:nvSpPr>
        <p:spPr>
          <a:xfrm>
            <a:off x="10901082" y="2422082"/>
            <a:ext cx="1322944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1B1D6F-3FE6-E77E-9CAF-D5895FD097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772150"/>
            <a:ext cx="854146" cy="1085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860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765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1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96B7F5F3-5432-B610-3E5F-EE116007F3A4}"/>
              </a:ext>
            </a:extLst>
          </p:cNvPr>
          <p:cNvSpPr/>
          <p:nvPr/>
        </p:nvSpPr>
        <p:spPr>
          <a:xfrm>
            <a:off x="1911625" y="780862"/>
            <a:ext cx="8588209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1D099F43-251E-94E8-EA04-02242F8D91D6}"/>
              </a:ext>
            </a:extLst>
          </p:cNvPr>
          <p:cNvSpPr/>
          <p:nvPr/>
        </p:nvSpPr>
        <p:spPr>
          <a:xfrm>
            <a:off x="2330784" y="5088884"/>
            <a:ext cx="7002402" cy="558911"/>
          </a:xfrm>
          <a:prstGeom prst="wedgeRoundRectCallout">
            <a:avLst>
              <a:gd name="adj1" fmla="val 138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2882B-CDEC-3A5C-5B73-DCFDD95620A7}"/>
              </a:ext>
            </a:extLst>
          </p:cNvPr>
          <p:cNvSpPr/>
          <p:nvPr/>
        </p:nvSpPr>
        <p:spPr>
          <a:xfrm>
            <a:off x="5573852" y="5005591"/>
            <a:ext cx="34171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Phu Quoc Island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EA96F1-8432-9B1C-5D0A-DB341C8AA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14" y="1895474"/>
            <a:ext cx="4689926" cy="27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844304" y="2591224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686CD2-895A-77E8-2DBE-51AD98DC51FC}"/>
              </a:ext>
            </a:extLst>
          </p:cNvPr>
          <p:cNvSpPr/>
          <p:nvPr/>
        </p:nvSpPr>
        <p:spPr>
          <a:xfrm>
            <a:off x="3784317" y="1659467"/>
            <a:ext cx="5732216" cy="36406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0000"/>
                </a:solidFill>
              </a:rPr>
              <a:t>LUCKY NUMBER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72A5A710-C3FA-EA37-772D-F6BDE2E95A39}"/>
              </a:ext>
            </a:extLst>
          </p:cNvPr>
          <p:cNvSpPr/>
          <p:nvPr/>
        </p:nvSpPr>
        <p:spPr>
          <a:xfrm>
            <a:off x="9819447" y="2950014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32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1BBEB9A3-8FEC-8690-4C4A-C43C31C4927C}"/>
              </a:ext>
            </a:extLst>
          </p:cNvPr>
          <p:cNvSpPr/>
          <p:nvPr/>
        </p:nvSpPr>
        <p:spPr>
          <a:xfrm>
            <a:off x="1911625" y="825143"/>
            <a:ext cx="8588209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3CE53856-4C28-3F9B-9E7D-1D9079E32FEB}"/>
              </a:ext>
            </a:extLst>
          </p:cNvPr>
          <p:cNvSpPr/>
          <p:nvPr/>
        </p:nvSpPr>
        <p:spPr>
          <a:xfrm>
            <a:off x="1828799" y="5133165"/>
            <a:ext cx="7725103" cy="558911"/>
          </a:xfrm>
          <a:prstGeom prst="wedgeRoundRectCallout">
            <a:avLst>
              <a:gd name="adj1" fmla="val 138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C8A90-DD81-2FF5-8BCF-BE5DE5E321A2}"/>
              </a:ext>
            </a:extLst>
          </p:cNvPr>
          <p:cNvSpPr/>
          <p:nvPr/>
        </p:nvSpPr>
        <p:spPr>
          <a:xfrm>
            <a:off x="5108025" y="5047631"/>
            <a:ext cx="3935497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Dam Sen Aquarium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B85DAD-2029-3EDA-CFF2-3B72D0B9F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99" y="1786911"/>
            <a:ext cx="4471607" cy="26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0E26FA67-84C2-8CD3-B3D5-8175053F157E}"/>
              </a:ext>
            </a:extLst>
          </p:cNvPr>
          <p:cNvSpPr/>
          <p:nvPr/>
        </p:nvSpPr>
        <p:spPr>
          <a:xfrm>
            <a:off x="1911625" y="825143"/>
            <a:ext cx="8588209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6E616EFC-A5C8-BE73-9F15-AABC968E09C3}"/>
              </a:ext>
            </a:extLst>
          </p:cNvPr>
          <p:cNvSpPr/>
          <p:nvPr/>
        </p:nvSpPr>
        <p:spPr>
          <a:xfrm>
            <a:off x="2669628" y="5133165"/>
            <a:ext cx="6074980" cy="558911"/>
          </a:xfrm>
          <a:prstGeom prst="wedgeRoundRectCallout">
            <a:avLst>
              <a:gd name="adj1" fmla="val 138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362EA-1CB6-40E3-EA8A-09A07E54CB0F}"/>
              </a:ext>
            </a:extLst>
          </p:cNvPr>
          <p:cNvSpPr/>
          <p:nvPr/>
        </p:nvSpPr>
        <p:spPr>
          <a:xfrm>
            <a:off x="5584363" y="5047631"/>
            <a:ext cx="34171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Huong River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B570AA-E407-BE43-010F-5025E527D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18" y="1876424"/>
            <a:ext cx="4085632" cy="270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844304" y="2591224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686CD2-895A-77E8-2DBE-51AD98DC51FC}"/>
              </a:ext>
            </a:extLst>
          </p:cNvPr>
          <p:cNvSpPr/>
          <p:nvPr/>
        </p:nvSpPr>
        <p:spPr>
          <a:xfrm>
            <a:off x="3784317" y="1659467"/>
            <a:ext cx="5732216" cy="36406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0000"/>
                </a:solidFill>
              </a:rPr>
              <a:t>LUCKY NUMBER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72A5A710-C3FA-EA37-772D-F6BDE2E95A39}"/>
              </a:ext>
            </a:extLst>
          </p:cNvPr>
          <p:cNvSpPr/>
          <p:nvPr/>
        </p:nvSpPr>
        <p:spPr>
          <a:xfrm>
            <a:off x="9819447" y="2950014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43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B736FBC5-5562-9E44-8320-1805EDD01322}"/>
              </a:ext>
            </a:extLst>
          </p:cNvPr>
          <p:cNvSpPr/>
          <p:nvPr/>
        </p:nvSpPr>
        <p:spPr>
          <a:xfrm>
            <a:off x="239843" y="2102345"/>
            <a:ext cx="3277257" cy="969335"/>
          </a:xfrm>
          <a:prstGeom prst="wedgeRoundRectCallout">
            <a:avLst>
              <a:gd name="adj1" fmla="val -48846"/>
              <a:gd name="adj2" fmla="val 20495"/>
              <a:gd name="adj3" fmla="val 16667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533" b="1" dirty="0">
                <a:solidFill>
                  <a:srgbClr val="FFFF00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Well done</a:t>
            </a:r>
          </a:p>
        </p:txBody>
      </p:sp>
      <p:pic>
        <p:nvPicPr>
          <p:cNvPr id="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66171E87-F87B-4EA8-BB72-71EC5422C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10600083" y="3157338"/>
            <a:ext cx="1172817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C9187123-C04E-4692-B856-15262C0A9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160895" y="3121661"/>
            <a:ext cx="1141891" cy="33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69E38D7F-8C0C-04CC-B047-D34F26CFF903}"/>
              </a:ext>
            </a:extLst>
          </p:cNvPr>
          <p:cNvSpPr/>
          <p:nvPr/>
        </p:nvSpPr>
        <p:spPr>
          <a:xfrm>
            <a:off x="10254713" y="2441661"/>
            <a:ext cx="1692999" cy="1431354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E1D05836-9759-22F9-9C40-342A692C396F}"/>
              </a:ext>
            </a:extLst>
          </p:cNvPr>
          <p:cNvSpPr/>
          <p:nvPr/>
        </p:nvSpPr>
        <p:spPr>
          <a:xfrm>
            <a:off x="1911625" y="825143"/>
            <a:ext cx="8588209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 are you going to visit this summer?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75947BF6-D918-A152-FB57-654FCE4D73A7}"/>
              </a:ext>
            </a:extLst>
          </p:cNvPr>
          <p:cNvSpPr/>
          <p:nvPr/>
        </p:nvSpPr>
        <p:spPr>
          <a:xfrm>
            <a:off x="2330784" y="5133165"/>
            <a:ext cx="6876278" cy="558911"/>
          </a:xfrm>
          <a:prstGeom prst="wedgeRoundRectCallout">
            <a:avLst>
              <a:gd name="adj1" fmla="val 138"/>
              <a:gd name="adj2" fmla="val -7769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going to visit.......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10731D-810F-E0BF-87A1-69184DE2072F}"/>
              </a:ext>
            </a:extLst>
          </p:cNvPr>
          <p:cNvSpPr/>
          <p:nvPr/>
        </p:nvSpPr>
        <p:spPr>
          <a:xfrm>
            <a:off x="5552832" y="5047631"/>
            <a:ext cx="34171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 Nha Cave</a:t>
            </a:r>
            <a:endParaRPr lang="en-US" sz="33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8C90EC-DA50-6740-33B6-E4FADEE8B7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97" y="1952623"/>
            <a:ext cx="4721309" cy="264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food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7238A05-3650-6B7F-3692-11984289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61" y="5728492"/>
            <a:ext cx="102291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</a:t>
            </a:r>
            <a:endParaRPr lang="en-US" sz="5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C2B01A1-2296-47AA-F89D-2C3D3C638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0530" y="4793689"/>
            <a:ext cx="117867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000" b="1" dirty="0">
                <a:latin typeface="Arial" pitchFamily="34" charset="0"/>
              </a:rPr>
              <a:t>         </a:t>
            </a:r>
            <a:r>
              <a:rPr lang="vi-VN" sz="10000" b="1" dirty="0">
                <a:solidFill>
                  <a:srgbClr val="0000FF"/>
                </a:solidFill>
                <a:latin typeface="Arial" pitchFamily="34" charset="0"/>
              </a:rPr>
              <a:t>SUMMARY</a:t>
            </a:r>
            <a:endParaRPr lang="en-US" sz="10000" b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2039008" y="1588175"/>
            <a:ext cx="73318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1.</a:t>
            </a:r>
            <a:r>
              <a:rPr lang="en-US" sz="2900" b="1" u="sng" dirty="0">
                <a:solidFill>
                  <a:srgbClr val="FF0000"/>
                </a:solidFill>
              </a:rPr>
              <a:t>Vocabulary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Huong River: Sông Hương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Phu Quoc Island: đảo Phú Quốc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Dam Sen Aquarium: thủy cung Đầm Sen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Phong Nha Cave: động Phong Nha</a:t>
            </a:r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2028497" y="3839852"/>
            <a:ext cx="74159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-W</a:t>
            </a:r>
            <a:r>
              <a:rPr lang="vi-VN" sz="2900" b="1" dirty="0"/>
              <a:t>here are you going to visit this summer</a:t>
            </a:r>
            <a:r>
              <a:rPr lang="en-US" sz="2900" b="1" dirty="0"/>
              <a:t>?</a:t>
            </a:r>
            <a:endParaRPr lang="vi-VN" sz="2900" b="1" dirty="0"/>
          </a:p>
          <a:p>
            <a:r>
              <a:rPr lang="vi-VN" sz="2900" b="1" dirty="0"/>
              <a:t>(Bạn dự định đi thăm nơi nào mùa hè này?)</a:t>
            </a:r>
            <a:endParaRPr lang="en-US" sz="2900" b="1" dirty="0"/>
          </a:p>
          <a:p>
            <a:r>
              <a:rPr lang="en-US" sz="2900" b="1" dirty="0"/>
              <a:t>-&gt; </a:t>
            </a:r>
            <a:r>
              <a:rPr lang="vi-VN" sz="2900" b="1" dirty="0"/>
              <a:t>I’m going to visit </a:t>
            </a:r>
            <a:r>
              <a:rPr lang="vi-VN" sz="2900" b="1" u="sng" dirty="0">
                <a:solidFill>
                  <a:srgbClr val="0070C0"/>
                </a:solidFill>
              </a:rPr>
              <a:t>Huong River.</a:t>
            </a:r>
          </a:p>
          <a:p>
            <a:r>
              <a:rPr lang="vi-VN" sz="2900" b="1" dirty="0"/>
              <a:t>(Tôi dự định thăm sông Hương.)</a:t>
            </a:r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0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" y="0"/>
            <a:ext cx="12460077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70" y="429232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605" y="1897062"/>
            <a:ext cx="7894749" cy="275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Learn by heart vocabulary and sentence pattern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Prepare Unit 20- lesson 1 (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4, 5, 6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841CE-E931-3176-AAAF-9A043C343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01" y="6153621"/>
            <a:ext cx="1011025" cy="704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263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849902" y="2286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* SING AND DANCE: BYE BYE GOODBYE SONG</a:t>
            </a:r>
          </a:p>
        </p:txBody>
      </p:sp>
      <p:pic>
        <p:nvPicPr>
          <p:cNvPr id="2" name="Bye Bye Goodbye - Goodbye Song for Kids - Super Simple Song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65BE527-360A-49ED-93D8-94EFAD63B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267" y="857250"/>
            <a:ext cx="113284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087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55738" y="794997"/>
            <a:ext cx="10226934" cy="564153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9740168" y="5108077"/>
            <a:ext cx="1267566" cy="1258059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F2742097-8C85-981B-88DF-061B282798C4}"/>
              </a:ext>
            </a:extLst>
          </p:cNvPr>
          <p:cNvSpPr txBox="1"/>
          <p:nvPr/>
        </p:nvSpPr>
        <p:spPr>
          <a:xfrm>
            <a:off x="1239521" y="3357408"/>
            <a:ext cx="9843151" cy="798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  <a:spcBef>
                <a:spcPct val="0"/>
              </a:spcBef>
            </a:pPr>
            <a:r>
              <a:rPr lang="vi-VN" sz="9000" dirty="0">
                <a:solidFill>
                  <a:srgbClr val="00B050"/>
                </a:solidFill>
                <a:latin typeface="Congenial" panose="02000503040000020004" pitchFamily="2" charset="0"/>
              </a:rPr>
              <a:t>GUESSING GAME</a:t>
            </a:r>
            <a:endParaRPr lang="en-US" sz="9000" dirty="0">
              <a:solidFill>
                <a:srgbClr val="00B050"/>
              </a:solidFill>
              <a:latin typeface="Congenial" panose="02000503040000020004" pitchFamily="2" charset="0"/>
            </a:endParaRPr>
          </a:p>
        </p:txBody>
      </p:sp>
      <p:sp>
        <p:nvSpPr>
          <p:cNvPr id="5" name="WordArt 2">
            <a:extLst>
              <a:ext uri="{FF2B5EF4-FFF2-40B4-BE49-F238E27FC236}">
                <a16:creationId xmlns:a16="http://schemas.microsoft.com/office/drawing/2014/main" id="{A1F1EDBE-E916-3762-9543-BE0B409C6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8" y="1063695"/>
            <a:ext cx="9043146" cy="1363381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PLAY GAME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44525DF-5AE7-D377-BC96-5FDFD9BF0B3C}"/>
              </a:ext>
            </a:extLst>
          </p:cNvPr>
          <p:cNvSpPr/>
          <p:nvPr/>
        </p:nvSpPr>
        <p:spPr>
          <a:xfrm>
            <a:off x="692042" y="4990950"/>
            <a:ext cx="1962259" cy="1049582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D7A5045B-F68A-339A-18F9-2AC151107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69" y="3615763"/>
            <a:ext cx="3447215" cy="27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5D2AC1-C340-273F-339F-1C93C9581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90" y="6153150"/>
            <a:ext cx="795509" cy="6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7838" y="1385648"/>
            <a:ext cx="7907265" cy="52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75477" y="2320575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549530" y="149078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sysClr val="windowText" lastClr="000000"/>
                </a:solidFill>
              </a:rPr>
              <a:t>Ban </a:t>
            </a:r>
            <a:r>
              <a:rPr lang="en-US" sz="6400" b="1" dirty="0" err="1">
                <a:solidFill>
                  <a:sysClr val="windowText" lastClr="000000"/>
                </a:solidFill>
              </a:rPr>
              <a:t>Gioc</a:t>
            </a:r>
            <a:r>
              <a:rPr lang="en-US" sz="6400" b="1" dirty="0">
                <a:solidFill>
                  <a:sysClr val="windowText" lastClr="000000"/>
                </a:solidFill>
              </a:rPr>
              <a:t> Waterfall</a:t>
            </a:r>
          </a:p>
        </p:txBody>
      </p:sp>
    </p:spTree>
    <p:extLst>
      <p:ext uri="{BB962C8B-B14F-4D97-AF65-F5344CB8AC3E}">
        <p14:creationId xmlns:p14="http://schemas.microsoft.com/office/powerpoint/2010/main" val="981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5407" y="1192582"/>
            <a:ext cx="7958541" cy="530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50742" y="2309286"/>
            <a:ext cx="4137285" cy="228151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670986" y="175157"/>
            <a:ext cx="9092941" cy="89916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ysClr val="windowText" lastClr="000000"/>
                </a:solidFill>
              </a:rPr>
              <a:t>Hoi An Old Town</a:t>
            </a:r>
          </a:p>
        </p:txBody>
      </p:sp>
    </p:spTree>
    <p:extLst>
      <p:ext uri="{BB962C8B-B14F-4D97-AF65-F5344CB8AC3E}">
        <p14:creationId xmlns:p14="http://schemas.microsoft.com/office/powerpoint/2010/main" val="12009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6546" y="1533401"/>
            <a:ext cx="7785679" cy="51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10728" y="30349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69144" y="2315361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748441" y="5934932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701930" y="279401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ysClr val="windowText" lastClr="000000"/>
                </a:solidFill>
              </a:rPr>
              <a:t>Petronas Twin Towers</a:t>
            </a:r>
          </a:p>
        </p:txBody>
      </p:sp>
    </p:spTree>
    <p:extLst>
      <p:ext uri="{BB962C8B-B14F-4D97-AF65-F5344CB8AC3E}">
        <p14:creationId xmlns:p14="http://schemas.microsoft.com/office/powerpoint/2010/main" val="33785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 b="16827"/>
          <a:stretch/>
        </p:blipFill>
        <p:spPr bwMode="auto">
          <a:xfrm>
            <a:off x="1508732" y="1583232"/>
            <a:ext cx="7931555" cy="457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75477" y="2322297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701930" y="279401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ysClr val="windowText" lastClr="000000"/>
                </a:solidFill>
              </a:rPr>
              <a:t>Sydney Opera House</a:t>
            </a:r>
          </a:p>
        </p:txBody>
      </p:sp>
    </p:spTree>
    <p:extLst>
      <p:ext uri="{BB962C8B-B14F-4D97-AF65-F5344CB8AC3E}">
        <p14:creationId xmlns:p14="http://schemas.microsoft.com/office/powerpoint/2010/main" val="2030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vietnam.travel/sites/default/files/2022-11/shutterstock_1343287187.jpg">
            <a:extLst>
              <a:ext uri="{FF2B5EF4-FFF2-40B4-BE49-F238E27FC236}">
                <a16:creationId xmlns:a16="http://schemas.microsoft.com/office/drawing/2014/main" id="{C0BD72A7-FE60-1EB9-F129-7533BA74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94" y="1527786"/>
            <a:ext cx="7003385" cy="44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0" y="-19020"/>
            <a:ext cx="3759200" cy="2235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3767011" y="-44488"/>
            <a:ext cx="4104747" cy="23537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7904961" y="74087"/>
            <a:ext cx="4258724" cy="22352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8459" y="2237347"/>
            <a:ext cx="3759200" cy="22352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3750741" y="2328902"/>
            <a:ext cx="4104747" cy="2235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7896486" y="2367140"/>
            <a:ext cx="4258724" cy="22352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4472547"/>
            <a:ext cx="3759200" cy="228176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3791739" y="4601635"/>
            <a:ext cx="4104747" cy="2235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7924801" y="4648200"/>
            <a:ext cx="4258724" cy="22352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9550400" y="5867400"/>
            <a:ext cx="2235200" cy="74933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/>
              <a:t>SHOW</a:t>
            </a:r>
            <a:endParaRPr lang="en-US" sz="140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671450" y="294021"/>
            <a:ext cx="9092941" cy="109851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333" b="1" dirty="0">
                <a:solidFill>
                  <a:sysClr val="windowText" lastClr="000000"/>
                </a:solidFill>
              </a:rPr>
              <a:t>Ba Na Hills</a:t>
            </a:r>
            <a:endParaRPr lang="en-US" sz="5333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2506</TotalTime>
  <Words>876</Words>
  <Application>Microsoft Office PowerPoint</Application>
  <PresentationFormat>Widescreen</PresentationFormat>
  <Paragraphs>179</Paragraphs>
  <Slides>40</Slides>
  <Notes>26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A3.OpenSansBold-San</vt:lpstr>
      <vt:lpstr>A3.OpenSans-San</vt:lpstr>
      <vt:lpstr>Arial</vt:lpstr>
      <vt:lpstr>Arial Black</vt:lpstr>
      <vt:lpstr>Calibri</vt:lpstr>
      <vt:lpstr>Calibri Light</vt:lpstr>
      <vt:lpstr>Cambria</vt:lpstr>
      <vt:lpstr>Congenial</vt:lpstr>
      <vt:lpstr>Gill Sans SemiBold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152</cp:revision>
  <dcterms:created xsi:type="dcterms:W3CDTF">2021-11-11T15:46:46Z</dcterms:created>
  <dcterms:modified xsi:type="dcterms:W3CDTF">2025-05-05T07:02:41Z</dcterms:modified>
</cp:coreProperties>
</file>