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Lst>
  <p:notesMasterIdLst>
    <p:notesMasterId r:id="rId28"/>
  </p:notesMasterIdLst>
  <p:sldIdLst>
    <p:sldId id="307" r:id="rId3"/>
    <p:sldId id="4288" r:id="rId4"/>
    <p:sldId id="4270" r:id="rId5"/>
    <p:sldId id="4283" r:id="rId6"/>
    <p:sldId id="4271" r:id="rId7"/>
    <p:sldId id="4286" r:id="rId8"/>
    <p:sldId id="4285" r:id="rId9"/>
    <p:sldId id="4287" r:id="rId10"/>
    <p:sldId id="4273" r:id="rId11"/>
    <p:sldId id="4280" r:id="rId12"/>
    <p:sldId id="4281" r:id="rId13"/>
    <p:sldId id="4282" r:id="rId14"/>
    <p:sldId id="4255" r:id="rId15"/>
    <p:sldId id="4256" r:id="rId16"/>
    <p:sldId id="4257" r:id="rId17"/>
    <p:sldId id="4258" r:id="rId18"/>
    <p:sldId id="4259" r:id="rId19"/>
    <p:sldId id="4260" r:id="rId20"/>
    <p:sldId id="4261" r:id="rId21"/>
    <p:sldId id="4262" r:id="rId22"/>
    <p:sldId id="4264" r:id="rId23"/>
    <p:sldId id="4265" r:id="rId24"/>
    <p:sldId id="4263" r:id="rId25"/>
    <p:sldId id="4266" r:id="rId26"/>
    <p:sldId id="4267"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Pangolin" panose="020B0604020202020204" charset="0"/>
      <p:regular r:id="rId35"/>
    </p:embeddedFont>
    <p:embeddedFont>
      <p:font typeface="Roboto" panose="02000000000000000000" pitchFamily="2" charset="0"/>
      <p:regular r:id="rId36"/>
      <p:bold r:id="rId37"/>
      <p:italic r:id="rId38"/>
      <p:boldItalic r:id="rId39"/>
    </p:embeddedFont>
    <p:embeddedFont>
      <p:font typeface="Roboto Black" panose="02000000000000000000" pitchFamily="2" charset="0"/>
      <p:bold r:id="rId40"/>
      <p:boldItalic r:id="rId4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D25"/>
    <a:srgbClr val="AAE1FA"/>
    <a:srgbClr val="95624C"/>
    <a:srgbClr val="F19054"/>
    <a:srgbClr val="81A7D4"/>
    <a:srgbClr val="BB8CBF"/>
    <a:srgbClr val="FEF26C"/>
    <a:srgbClr val="31B778"/>
    <a:srgbClr val="EF6624"/>
    <a:srgbClr val="69C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3192" autoAdjust="0"/>
  </p:normalViewPr>
  <p:slideViewPr>
    <p:cSldViewPr snapToGrid="0">
      <p:cViewPr varScale="1">
        <p:scale>
          <a:sx n="45" d="100"/>
          <a:sy n="45" d="100"/>
        </p:scale>
        <p:origin x="4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05/05/2025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965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347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662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081C36"/>
                </a:solidFill>
                <a:effectLst/>
                <a:latin typeface="SegoeuiPc"/>
              </a:rPr>
              <a:t>GV cho HS thảo luận nhóm để đưa ra ý tưởng của nhóm, hỗ trợ nếu nhóm gặp khó khăn trong việc thể hiện ý tưởng. </a:t>
            </a:r>
            <a:endParaRPr lang="en-US" b="0" i="0">
              <a:solidFill>
                <a:srgbClr val="081C36"/>
              </a:solidFill>
              <a:effectLst/>
              <a:latin typeface="SegoeuiPc"/>
            </a:endParaRPr>
          </a:p>
          <a:p>
            <a:r>
              <a:rPr lang="vi-VN" b="0" i="0">
                <a:solidFill>
                  <a:srgbClr val="081C36"/>
                </a:solidFill>
                <a:effectLst/>
                <a:latin typeface="SegoeuiPc"/>
              </a:rPr>
              <a:t>GV chiếu tiêu chí sản phẩm và yêu cầu nội dung thảo luận của học sinh bám sát với các tiêu chí đó</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017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dirty="0"/>
              <a:t>, </a:t>
            </a:r>
            <a:r>
              <a:rPr lang="en-US" baseline="0" dirty="0" err="1"/>
              <a:t>cắt</a:t>
            </a:r>
            <a:r>
              <a:rPr lang="en-US" baseline="0" dirty="0"/>
              <a:t> </a:t>
            </a:r>
            <a:r>
              <a:rPr lang="en-US" baseline="0" dirty="0" err="1"/>
              <a:t>dán</a:t>
            </a:r>
            <a:r>
              <a:rPr lang="en-US" baseline="0" dirty="0"/>
              <a:t> </a:t>
            </a:r>
            <a:r>
              <a:rPr lang="en-US" baseline="0" dirty="0" err="1"/>
              <a:t>hoặc</a:t>
            </a:r>
            <a:r>
              <a:rPr lang="en-US" baseline="0" dirty="0"/>
              <a:t> </a:t>
            </a:r>
            <a:r>
              <a:rPr lang="en-US" baseline="0" dirty="0" err="1"/>
              <a:t>một</a:t>
            </a:r>
            <a:r>
              <a:rPr lang="en-US" baseline="0" dirty="0"/>
              <a:t> </a:t>
            </a:r>
            <a:r>
              <a:rPr lang="en-US" baseline="0" dirty="0" err="1"/>
              <a:t>số</a:t>
            </a:r>
            <a:r>
              <a:rPr lang="en-US" baseline="0" dirty="0"/>
              <a:t> </a:t>
            </a:r>
            <a:r>
              <a:rPr lang="en-US" baseline="0" dirty="0" err="1"/>
              <a:t>đồ</a:t>
            </a:r>
            <a:r>
              <a:rPr lang="en-US" baseline="0" dirty="0"/>
              <a:t> </a:t>
            </a:r>
            <a:r>
              <a:rPr lang="en-US" baseline="0" dirty="0" err="1"/>
              <a:t>chơi</a:t>
            </a:r>
            <a:r>
              <a:rPr lang="en-US" baseline="0" dirty="0"/>
              <a:t> </a:t>
            </a:r>
            <a:r>
              <a:rPr lang="en-US" baseline="0" dirty="0" err="1"/>
              <a:t>có</a:t>
            </a:r>
            <a:r>
              <a:rPr lang="en-US" baseline="0" dirty="0"/>
              <a:t> </a:t>
            </a:r>
            <a:r>
              <a:rPr lang="en-US" baseline="0" dirty="0" err="1"/>
              <a:t>sẵn</a:t>
            </a:r>
            <a:r>
              <a:rPr lang="en-US" baseline="0" dirty="0"/>
              <a:t> </a:t>
            </a:r>
            <a:r>
              <a:rPr lang="en-US" baseline="0" dirty="0" err="1"/>
              <a:t>thực</a:t>
            </a:r>
            <a:r>
              <a:rPr lang="en-US" baseline="0" dirty="0"/>
              <a:t> </a:t>
            </a:r>
            <a:r>
              <a:rPr lang="en-US" baseline="0" dirty="0" err="1"/>
              <a:t>hiện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757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0946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83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3296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thực hành làm sản phẩm theo ý tưởng nhóm đã thống nhất hoặc làm theo gợi ý trong sách</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5271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a:t>
            </a:r>
            <a:r>
              <a:rPr lang="en-US" dirty="0">
                <a:latin typeface="Times New Roman" panose="02020603050405020304" pitchFamily="18" charset="0"/>
                <a:cs typeface="Times New Roman" panose="02020603050405020304" pitchFamily="18" charset="0"/>
              </a:rPr>
              <a:t>ý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a:latin typeface="Times New Roman" panose="02020603050405020304" pitchFamily="18" charset="0"/>
                <a:cs typeface="Times New Roman" panose="02020603050405020304" pitchFamily="18" charset="0"/>
              </a:rPr>
              <a:t>, lưu</a:t>
            </a:r>
            <a:r>
              <a:rPr lang="en-US" baseline="0">
                <a:latin typeface="Times New Roman" panose="02020603050405020304" pitchFamily="18" charset="0"/>
                <a:cs typeface="Times New Roman" panose="02020603050405020304" pitchFamily="18" charset="0"/>
              </a:rPr>
              <a:t> ý cách đo, gấp tại các trung điểm để chia phần đều nhau</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5665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ý cách làm, lưu</a:t>
            </a:r>
            <a:r>
              <a:rPr lang="en-US" baseline="0">
                <a:latin typeface="Times New Roman" panose="02020603050405020304" pitchFamily="18" charset="0"/>
                <a:cs typeface="Times New Roman" panose="02020603050405020304" pitchFamily="18" charset="0"/>
              </a:rPr>
              <a:t> ý cách đo, gấp tại các trung điểm để chia phần đều nhau</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972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chia</a:t>
            </a:r>
            <a:r>
              <a:rPr lang="en-US" baseline="0"/>
              <a:t> l</a:t>
            </a:r>
            <a:r>
              <a:rPr lang="vi-VN"/>
              <a:t>ớp thành các nhóm</a:t>
            </a:r>
          </a:p>
          <a:p>
            <a:r>
              <a:rPr lang="vi-VN"/>
              <a:t>Quản trò hô: Tôi cần, tôi cần. HS hô : Cần gì, cần gì?</a:t>
            </a:r>
          </a:p>
          <a:p>
            <a:r>
              <a:rPr lang="vi-VN"/>
              <a:t>Quản trò yêu cầu các nhóm tìm các đồ vật nặng hoặc nhẹ hơn 1 khối lượng cho trước.</a:t>
            </a:r>
            <a:r>
              <a:rPr lang="en-US"/>
              <a:t> </a:t>
            </a:r>
            <a:r>
              <a:rPr lang="vi-VN"/>
              <a:t>Chẳng hạn: “Tôi cần 1 đồ vật nhẹ hơn 5 g”. </a:t>
            </a:r>
          </a:p>
          <a:p>
            <a:r>
              <a:rPr lang="vi-VN"/>
              <a:t>Các nhóm HS thực hiện, nhóm nào tìm đúng và nhanh nhất được 1 điểm. Sau 5 lượt chơi, nhóm nào được nhiều điểm nhất sẽ chiến thắng.</a:t>
            </a:r>
            <a:endParaRPr lang="en-US"/>
          </a:p>
          <a:p>
            <a:r>
              <a:rPr lang="vi-VN"/>
              <a:t>HS chia sẻ điều rút ra được thông qua trò chơi, chẳng hạn : nhanh mắt, nhanh tay, ước lượng cân nặng của các đồ vật để tìm cho đúng hoặc nhìn trên bao bì để biết chọn đồ vật có khối lượng phù hợp.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020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2097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 Các nhóm khác đặt câu hỏi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4562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6977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9279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Trong quá trình dạy học, GV thường xuyên khuyến khích HS bằng các câu khen khi HS trả lời đúng</a:t>
            </a:r>
            <a:endParaRPr lang="vi-VN"/>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85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đặt vấn đề : Có những đồ vật mà chúng ta khó ước lượng được đúng cân nặng, một số đột cũng không có bao bì hoặc không ghi thông tin trên bao bì vậy Làm thế nào mà có thể xác định vật đó nặng bao nhiêu gam?</a:t>
            </a:r>
          </a:p>
          <a:p>
            <a:r>
              <a:rPr lang="vi-VN"/>
              <a:t>HS thảo luận và chia sẻ cách của nhóm . Chẳng hạn :  Trong cuộc sống, em thấy người ta thường dùng dụng cụ </a:t>
            </a:r>
            <a:r>
              <a:rPr lang="en-US"/>
              <a:t>gì</a:t>
            </a:r>
            <a:r>
              <a:rPr lang="en-US" baseline="0"/>
              <a:t> </a:t>
            </a:r>
            <a:r>
              <a:rPr lang="vi-VN"/>
              <a:t>để xác định cân nặng của các đồ vật? (cái cân, cân thăng bằng)</a:t>
            </a:r>
            <a:endParaRPr lang="en-US"/>
          </a:p>
          <a:p>
            <a:r>
              <a:rPr lang="en-US"/>
              <a:t>Cùng</a:t>
            </a:r>
            <a:r>
              <a:rPr lang="en-US" baseline="0"/>
              <a:t> làm dụng cụ kiểm tra cân nặng của đồ vật nhé.</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623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 </a:t>
            </a:r>
            <a:r>
              <a:rPr lang="en-US"/>
              <a:t>em hãy</a:t>
            </a:r>
            <a:r>
              <a:rPr lang="en-US" baseline="0"/>
              <a:t> nhìn hình trên và cho biết các vật trên nặng bao nhiêu? Vì sao em biết vật có số cân đó? (</a:t>
            </a:r>
            <a:r>
              <a:rPr lang="vi-VN" baseline="0"/>
              <a:t>2 đĩa cân thăng b</a:t>
            </a:r>
            <a:r>
              <a:rPr lang="en-US" baseline="0"/>
              <a:t>ằ</a:t>
            </a:r>
            <a:r>
              <a:rPr lang="vi-VN" baseline="0"/>
              <a:t>ng </a:t>
            </a:r>
            <a:r>
              <a:rPr lang="en-US" baseline="0"/>
              <a:t>thì</a:t>
            </a:r>
            <a:r>
              <a:rPr lang="vi-VN" baseline="0"/>
              <a:t> vật ở trên hai đĩa cân đó có cùng khối lượng</a:t>
            </a:r>
            <a:r>
              <a:rPr lang="en-US" baseline="0"/>
              <a:t>)</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896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 </a:t>
            </a:r>
            <a:r>
              <a:rPr lang="en-US"/>
              <a:t>em hãy</a:t>
            </a:r>
            <a:r>
              <a:rPr lang="en-US" baseline="0"/>
              <a:t> nhìn hình trên và cho biết các vật trên nặng bao nhiêu? Vì sao em biết vật có số cân đó?</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553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 </a:t>
            </a:r>
            <a:r>
              <a:rPr lang="en-US"/>
              <a:t>em hãy</a:t>
            </a:r>
            <a:r>
              <a:rPr lang="en-US" baseline="0"/>
              <a:t> nhìn hình trên và cho biết các vật trên nặng bao nhiêu? Vì sao em biết vật có số cân đó?</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63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 </a:t>
            </a:r>
            <a:r>
              <a:rPr lang="en-US"/>
              <a:t>em hãy</a:t>
            </a:r>
            <a:r>
              <a:rPr lang="en-US" baseline="0"/>
              <a:t> nhìn hình trên và cho biết các vật trên nặng bao nhiêu? Vì sao em biết vật có số cân đó?</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39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353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t>
            </a:r>
            <a:r>
              <a:rPr lang="vi-VN"/>
              <a:t>yêu </a:t>
            </a:r>
            <a:r>
              <a:rPr lang="vi-VN" dirty="0"/>
              <a:t>cầu học phân công chuẩn bị nguyên, vật liệu cho buổi </a:t>
            </a:r>
            <a:r>
              <a:rPr lang="vi-VN"/>
              <a:t>học sau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077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17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8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92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9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7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45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57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30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492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48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634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530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138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6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85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19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2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21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7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9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7085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650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94CF81D-CF98-D793-8625-09B0A23C75B0}"/>
              </a:ext>
            </a:extLst>
          </p:cNvPr>
          <p:cNvSpPr/>
          <p:nvPr/>
        </p:nvSpPr>
        <p:spPr>
          <a:xfrm>
            <a:off x="1286360" y="1223035"/>
            <a:ext cx="9546955" cy="5146768"/>
          </a:xfrm>
          <a:custGeom>
            <a:avLst/>
            <a:gdLst>
              <a:gd name="connsiteX0" fmla="*/ 0 w 9546955"/>
              <a:gd name="connsiteY0" fmla="*/ 515190 h 5146768"/>
              <a:gd name="connsiteX1" fmla="*/ 602470 w 9546955"/>
              <a:gd name="connsiteY1" fmla="*/ 0 h 5146768"/>
              <a:gd name="connsiteX2" fmla="*/ 8944484 w 9546955"/>
              <a:gd name="connsiteY2" fmla="*/ 0 h 5146768"/>
              <a:gd name="connsiteX3" fmla="*/ 9546955 w 9546955"/>
              <a:gd name="connsiteY3" fmla="*/ 515190 h 5146768"/>
              <a:gd name="connsiteX4" fmla="*/ 9546955 w 9546955"/>
              <a:gd name="connsiteY4" fmla="*/ 4631577 h 5146768"/>
              <a:gd name="connsiteX5" fmla="*/ 8944484 w 9546955"/>
              <a:gd name="connsiteY5" fmla="*/ 5146768 h 5146768"/>
              <a:gd name="connsiteX6" fmla="*/ 602470 w 9546955"/>
              <a:gd name="connsiteY6" fmla="*/ 5146768 h 5146768"/>
              <a:gd name="connsiteX7" fmla="*/ 0 w 9546955"/>
              <a:gd name="connsiteY7" fmla="*/ 4631577 h 5146768"/>
              <a:gd name="connsiteX8" fmla="*/ 0 w 9546955"/>
              <a:gd name="connsiteY8" fmla="*/ 515190 h 5146768"/>
              <a:gd name="connsiteX0" fmla="*/ 0 w 9546955"/>
              <a:gd name="connsiteY0" fmla="*/ 515190 h 5146768"/>
              <a:gd name="connsiteX1" fmla="*/ 602470 w 9546955"/>
              <a:gd name="connsiteY1" fmla="*/ 0 h 5146768"/>
              <a:gd name="connsiteX2" fmla="*/ 8944484 w 9546955"/>
              <a:gd name="connsiteY2" fmla="*/ 0 h 5146768"/>
              <a:gd name="connsiteX3" fmla="*/ 9546955 w 9546955"/>
              <a:gd name="connsiteY3" fmla="*/ 515190 h 5146768"/>
              <a:gd name="connsiteX4" fmla="*/ 9546955 w 9546955"/>
              <a:gd name="connsiteY4" fmla="*/ 4631577 h 5146768"/>
              <a:gd name="connsiteX5" fmla="*/ 8944484 w 9546955"/>
              <a:gd name="connsiteY5" fmla="*/ 5146768 h 5146768"/>
              <a:gd name="connsiteX6" fmla="*/ 602470 w 9546955"/>
              <a:gd name="connsiteY6" fmla="*/ 5146768 h 5146768"/>
              <a:gd name="connsiteX7" fmla="*/ 0 w 9546955"/>
              <a:gd name="connsiteY7" fmla="*/ 4631577 h 5146768"/>
              <a:gd name="connsiteX8" fmla="*/ 0 w 9546955"/>
              <a:gd name="connsiteY8" fmla="*/ 515190 h 5146768"/>
              <a:gd name="connsiteX0" fmla="*/ 0 w 9546955"/>
              <a:gd name="connsiteY0" fmla="*/ 515190 h 5146768"/>
              <a:gd name="connsiteX1" fmla="*/ 602470 w 9546955"/>
              <a:gd name="connsiteY1" fmla="*/ 0 h 5146768"/>
              <a:gd name="connsiteX2" fmla="*/ 8944484 w 9546955"/>
              <a:gd name="connsiteY2" fmla="*/ 0 h 5146768"/>
              <a:gd name="connsiteX3" fmla="*/ 9546955 w 9546955"/>
              <a:gd name="connsiteY3" fmla="*/ 515190 h 5146768"/>
              <a:gd name="connsiteX4" fmla="*/ 9546955 w 9546955"/>
              <a:gd name="connsiteY4" fmla="*/ 4631577 h 5146768"/>
              <a:gd name="connsiteX5" fmla="*/ 8944484 w 9546955"/>
              <a:gd name="connsiteY5" fmla="*/ 5146768 h 5146768"/>
              <a:gd name="connsiteX6" fmla="*/ 602470 w 9546955"/>
              <a:gd name="connsiteY6" fmla="*/ 5146768 h 5146768"/>
              <a:gd name="connsiteX7" fmla="*/ 0 w 9546955"/>
              <a:gd name="connsiteY7" fmla="*/ 4631577 h 5146768"/>
              <a:gd name="connsiteX8" fmla="*/ 0 w 9546955"/>
              <a:gd name="connsiteY8" fmla="*/ 515190 h 514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6955" h="5146768" fill="none" extrusionOk="0">
                <a:moveTo>
                  <a:pt x="0" y="515190"/>
                </a:moveTo>
                <a:cubicBezTo>
                  <a:pt x="8068" y="308785"/>
                  <a:pt x="359844" y="-61087"/>
                  <a:pt x="602470" y="0"/>
                </a:cubicBezTo>
                <a:cubicBezTo>
                  <a:pt x="3338566" y="158443"/>
                  <a:pt x="7385756" y="-483786"/>
                  <a:pt x="8944484" y="0"/>
                </a:cubicBezTo>
                <a:cubicBezTo>
                  <a:pt x="9183234" y="-14228"/>
                  <a:pt x="9649989" y="149147"/>
                  <a:pt x="9546955" y="515190"/>
                </a:cubicBezTo>
                <a:cubicBezTo>
                  <a:pt x="9696403" y="1949416"/>
                  <a:pt x="9851805" y="3173448"/>
                  <a:pt x="9546955" y="4631577"/>
                </a:cubicBezTo>
                <a:cubicBezTo>
                  <a:pt x="9484154" y="4978101"/>
                  <a:pt x="9404353" y="5142526"/>
                  <a:pt x="8944484" y="5146768"/>
                </a:cubicBezTo>
                <a:cubicBezTo>
                  <a:pt x="7388879" y="5061312"/>
                  <a:pt x="2434393" y="5094539"/>
                  <a:pt x="602470" y="5146768"/>
                </a:cubicBezTo>
                <a:cubicBezTo>
                  <a:pt x="255072" y="5058169"/>
                  <a:pt x="1134" y="4968623"/>
                  <a:pt x="0" y="4631577"/>
                </a:cubicBezTo>
                <a:cubicBezTo>
                  <a:pt x="-316382" y="2570603"/>
                  <a:pt x="15388" y="1260057"/>
                  <a:pt x="0" y="515190"/>
                </a:cubicBezTo>
                <a:close/>
              </a:path>
              <a:path w="9546955" h="5146768" stroke="0" extrusionOk="0">
                <a:moveTo>
                  <a:pt x="0" y="515190"/>
                </a:moveTo>
                <a:cubicBezTo>
                  <a:pt x="-36801" y="239555"/>
                  <a:pt x="329232" y="-88233"/>
                  <a:pt x="602470" y="0"/>
                </a:cubicBezTo>
                <a:cubicBezTo>
                  <a:pt x="3004437" y="-435809"/>
                  <a:pt x="5850325" y="539277"/>
                  <a:pt x="8944484" y="0"/>
                </a:cubicBezTo>
                <a:cubicBezTo>
                  <a:pt x="9190373" y="-5912"/>
                  <a:pt x="9571813" y="340745"/>
                  <a:pt x="9546955" y="515190"/>
                </a:cubicBezTo>
                <a:cubicBezTo>
                  <a:pt x="9654461" y="1838248"/>
                  <a:pt x="9872971" y="3057447"/>
                  <a:pt x="9546955" y="4631577"/>
                </a:cubicBezTo>
                <a:cubicBezTo>
                  <a:pt x="9584123" y="4962013"/>
                  <a:pt x="9204985" y="5102375"/>
                  <a:pt x="8944484" y="5146768"/>
                </a:cubicBezTo>
                <a:cubicBezTo>
                  <a:pt x="7696250" y="5114127"/>
                  <a:pt x="3561199" y="5522457"/>
                  <a:pt x="602470" y="5146768"/>
                </a:cubicBezTo>
                <a:cubicBezTo>
                  <a:pt x="295233" y="5097044"/>
                  <a:pt x="9269" y="4904855"/>
                  <a:pt x="0" y="4631577"/>
                </a:cubicBezTo>
                <a:cubicBezTo>
                  <a:pt x="-354661" y="3654289"/>
                  <a:pt x="-448752" y="2124337"/>
                  <a:pt x="0" y="515190"/>
                </a:cubicBezTo>
                <a:close/>
              </a:path>
              <a:path w="9546955" h="5146768" fill="none" stroke="0" extrusionOk="0">
                <a:moveTo>
                  <a:pt x="0" y="515190"/>
                </a:moveTo>
                <a:cubicBezTo>
                  <a:pt x="-35862" y="156746"/>
                  <a:pt x="278439" y="-23041"/>
                  <a:pt x="602470" y="0"/>
                </a:cubicBezTo>
                <a:cubicBezTo>
                  <a:pt x="3272971" y="330907"/>
                  <a:pt x="7148449" y="886"/>
                  <a:pt x="8944484" y="0"/>
                </a:cubicBezTo>
                <a:cubicBezTo>
                  <a:pt x="9227129" y="10574"/>
                  <a:pt x="9638784" y="252871"/>
                  <a:pt x="9546955" y="515190"/>
                </a:cubicBezTo>
                <a:cubicBezTo>
                  <a:pt x="9511186" y="2119199"/>
                  <a:pt x="9838324" y="3077291"/>
                  <a:pt x="9546955" y="4631577"/>
                </a:cubicBezTo>
                <a:cubicBezTo>
                  <a:pt x="9514780" y="4959457"/>
                  <a:pt x="9330242" y="5076452"/>
                  <a:pt x="8944484" y="5146768"/>
                </a:cubicBezTo>
                <a:cubicBezTo>
                  <a:pt x="6657526" y="5001895"/>
                  <a:pt x="2672723" y="5105285"/>
                  <a:pt x="602470" y="5146768"/>
                </a:cubicBezTo>
                <a:cubicBezTo>
                  <a:pt x="266878" y="5120534"/>
                  <a:pt x="32302" y="4932630"/>
                  <a:pt x="0" y="4631577"/>
                </a:cubicBezTo>
                <a:cubicBezTo>
                  <a:pt x="-225454" y="2914349"/>
                  <a:pt x="-138406" y="1372635"/>
                  <a:pt x="0" y="515190"/>
                </a:cubicBezTo>
                <a:close/>
              </a:path>
              <a:path w="9546955" h="5146768" fill="none" stroke="0" extrusionOk="0">
                <a:moveTo>
                  <a:pt x="0" y="515190"/>
                </a:moveTo>
                <a:cubicBezTo>
                  <a:pt x="535" y="230639"/>
                  <a:pt x="347139" y="-28122"/>
                  <a:pt x="602470" y="0"/>
                </a:cubicBezTo>
                <a:cubicBezTo>
                  <a:pt x="3176408" y="441325"/>
                  <a:pt x="7409799" y="-329772"/>
                  <a:pt x="8944484" y="0"/>
                </a:cubicBezTo>
                <a:cubicBezTo>
                  <a:pt x="9201724" y="-8835"/>
                  <a:pt x="9639165" y="222554"/>
                  <a:pt x="9546955" y="515190"/>
                </a:cubicBezTo>
                <a:cubicBezTo>
                  <a:pt x="9579913" y="2180845"/>
                  <a:pt x="9927042" y="3159369"/>
                  <a:pt x="9546955" y="4631577"/>
                </a:cubicBezTo>
                <a:cubicBezTo>
                  <a:pt x="9483806" y="4987672"/>
                  <a:pt x="9340370" y="5122100"/>
                  <a:pt x="8944484" y="5146768"/>
                </a:cubicBezTo>
                <a:cubicBezTo>
                  <a:pt x="7111231" y="4731880"/>
                  <a:pt x="2600255" y="4823157"/>
                  <a:pt x="602470" y="5146768"/>
                </a:cubicBezTo>
                <a:cubicBezTo>
                  <a:pt x="254488" y="5078230"/>
                  <a:pt x="47803" y="4947395"/>
                  <a:pt x="0" y="4631577"/>
                </a:cubicBezTo>
                <a:cubicBezTo>
                  <a:pt x="-372632" y="2752220"/>
                  <a:pt x="92090" y="1268794"/>
                  <a:pt x="0" y="515190"/>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9546955"/>
                      <a:gd name="connsiteY0" fmla="*/ 515190 h 5146768"/>
                      <a:gd name="connsiteX1" fmla="*/ 602470 w 9546955"/>
                      <a:gd name="connsiteY1" fmla="*/ 0 h 5146768"/>
                      <a:gd name="connsiteX2" fmla="*/ 8944484 w 9546955"/>
                      <a:gd name="connsiteY2" fmla="*/ 0 h 5146768"/>
                      <a:gd name="connsiteX3" fmla="*/ 9546955 w 9546955"/>
                      <a:gd name="connsiteY3" fmla="*/ 515190 h 5146768"/>
                      <a:gd name="connsiteX4" fmla="*/ 9546955 w 9546955"/>
                      <a:gd name="connsiteY4" fmla="*/ 4631577 h 5146768"/>
                      <a:gd name="connsiteX5" fmla="*/ 8944484 w 9546955"/>
                      <a:gd name="connsiteY5" fmla="*/ 5146768 h 5146768"/>
                      <a:gd name="connsiteX6" fmla="*/ 602470 w 9546955"/>
                      <a:gd name="connsiteY6" fmla="*/ 5146768 h 5146768"/>
                      <a:gd name="connsiteX7" fmla="*/ 0 w 9546955"/>
                      <a:gd name="connsiteY7" fmla="*/ 4631577 h 5146768"/>
                      <a:gd name="connsiteX8" fmla="*/ 0 w 9546955"/>
                      <a:gd name="connsiteY8" fmla="*/ 515190 h 5146768"/>
                      <a:gd name="connsiteX0" fmla="*/ 0 w 9546955"/>
                      <a:gd name="connsiteY0" fmla="*/ 515190 h 5146768"/>
                      <a:gd name="connsiteX1" fmla="*/ 602470 w 9546955"/>
                      <a:gd name="connsiteY1" fmla="*/ 0 h 5146768"/>
                      <a:gd name="connsiteX2" fmla="*/ 8944484 w 9546955"/>
                      <a:gd name="connsiteY2" fmla="*/ 0 h 5146768"/>
                      <a:gd name="connsiteX3" fmla="*/ 9546955 w 9546955"/>
                      <a:gd name="connsiteY3" fmla="*/ 515190 h 5146768"/>
                      <a:gd name="connsiteX4" fmla="*/ 9546955 w 9546955"/>
                      <a:gd name="connsiteY4" fmla="*/ 4631577 h 5146768"/>
                      <a:gd name="connsiteX5" fmla="*/ 8944484 w 9546955"/>
                      <a:gd name="connsiteY5" fmla="*/ 5146768 h 5146768"/>
                      <a:gd name="connsiteX6" fmla="*/ 602470 w 9546955"/>
                      <a:gd name="connsiteY6" fmla="*/ 5146768 h 5146768"/>
                      <a:gd name="connsiteX7" fmla="*/ 0 w 9546955"/>
                      <a:gd name="connsiteY7" fmla="*/ 4631577 h 5146768"/>
                      <a:gd name="connsiteX8" fmla="*/ 0 w 9546955"/>
                      <a:gd name="connsiteY8" fmla="*/ 515190 h 514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6955" h="5146768" fill="none" extrusionOk="0">
                        <a:moveTo>
                          <a:pt x="0" y="515190"/>
                        </a:moveTo>
                        <a:cubicBezTo>
                          <a:pt x="5531" y="283440"/>
                          <a:pt x="332064" y="-40638"/>
                          <a:pt x="602470" y="0"/>
                        </a:cubicBezTo>
                        <a:cubicBezTo>
                          <a:pt x="3301322" y="157861"/>
                          <a:pt x="7197192" y="-200212"/>
                          <a:pt x="8944484" y="0"/>
                        </a:cubicBezTo>
                        <a:cubicBezTo>
                          <a:pt x="9212015" y="-9427"/>
                          <a:pt x="9609609" y="182030"/>
                          <a:pt x="9546955" y="515190"/>
                        </a:cubicBezTo>
                        <a:cubicBezTo>
                          <a:pt x="9605509" y="1992844"/>
                          <a:pt x="9751355" y="3057577"/>
                          <a:pt x="9546955" y="4631577"/>
                        </a:cubicBezTo>
                        <a:cubicBezTo>
                          <a:pt x="9498718" y="4962631"/>
                          <a:pt x="9360936" y="5144087"/>
                          <a:pt x="8944484" y="5146768"/>
                        </a:cubicBezTo>
                        <a:cubicBezTo>
                          <a:pt x="7127132" y="5041187"/>
                          <a:pt x="2534166" y="5104549"/>
                          <a:pt x="602470" y="5146768"/>
                        </a:cubicBezTo>
                        <a:cubicBezTo>
                          <a:pt x="260107" y="5090349"/>
                          <a:pt x="605" y="4943489"/>
                          <a:pt x="0" y="4631577"/>
                        </a:cubicBezTo>
                        <a:cubicBezTo>
                          <a:pt x="-263997" y="2682517"/>
                          <a:pt x="1874" y="1266143"/>
                          <a:pt x="0" y="515190"/>
                        </a:cubicBezTo>
                        <a:close/>
                      </a:path>
                      <a:path w="9546955" h="5146768" stroke="0" extrusionOk="0">
                        <a:moveTo>
                          <a:pt x="0" y="515190"/>
                        </a:moveTo>
                        <a:cubicBezTo>
                          <a:pt x="-9774" y="217375"/>
                          <a:pt x="311182" y="-45270"/>
                          <a:pt x="602470" y="0"/>
                        </a:cubicBezTo>
                        <a:cubicBezTo>
                          <a:pt x="2988908" y="-313856"/>
                          <a:pt x="6161481" y="89769"/>
                          <a:pt x="8944484" y="0"/>
                        </a:cubicBezTo>
                        <a:cubicBezTo>
                          <a:pt x="9201607" y="-3686"/>
                          <a:pt x="9580449" y="298730"/>
                          <a:pt x="9546955" y="515190"/>
                        </a:cubicBezTo>
                        <a:cubicBezTo>
                          <a:pt x="9528728" y="1800980"/>
                          <a:pt x="9823311" y="2969225"/>
                          <a:pt x="9546955" y="4631577"/>
                        </a:cubicBezTo>
                        <a:cubicBezTo>
                          <a:pt x="9551141" y="4951604"/>
                          <a:pt x="9221828" y="5105801"/>
                          <a:pt x="8944484" y="5146768"/>
                        </a:cubicBezTo>
                        <a:cubicBezTo>
                          <a:pt x="8040820" y="5081295"/>
                          <a:pt x="3556098" y="5394279"/>
                          <a:pt x="602470" y="5146768"/>
                        </a:cubicBezTo>
                        <a:cubicBezTo>
                          <a:pt x="272901" y="5131853"/>
                          <a:pt x="12288" y="4911559"/>
                          <a:pt x="0" y="4631577"/>
                        </a:cubicBezTo>
                        <a:cubicBezTo>
                          <a:pt x="-297358" y="3579680"/>
                          <a:pt x="-242596" y="2162118"/>
                          <a:pt x="0" y="515190"/>
                        </a:cubicBezTo>
                        <a:close/>
                      </a:path>
                      <a:path w="9546955" h="5146768" fill="none" stroke="0" extrusionOk="0">
                        <a:moveTo>
                          <a:pt x="0" y="515190"/>
                        </a:moveTo>
                        <a:cubicBezTo>
                          <a:pt x="-3423" y="191030"/>
                          <a:pt x="329600" y="-22055"/>
                          <a:pt x="602470" y="0"/>
                        </a:cubicBezTo>
                        <a:cubicBezTo>
                          <a:pt x="3143359" y="386893"/>
                          <a:pt x="7185269" y="-64338"/>
                          <a:pt x="8944484" y="0"/>
                        </a:cubicBezTo>
                        <a:cubicBezTo>
                          <a:pt x="9193205" y="-7183"/>
                          <a:pt x="9602521" y="264900"/>
                          <a:pt x="9546955" y="515190"/>
                        </a:cubicBezTo>
                        <a:cubicBezTo>
                          <a:pt x="9486869" y="2097313"/>
                          <a:pt x="9723722" y="3004952"/>
                          <a:pt x="9546955" y="4631577"/>
                        </a:cubicBezTo>
                        <a:cubicBezTo>
                          <a:pt x="9510700" y="4953367"/>
                          <a:pt x="9306562" y="5108529"/>
                          <a:pt x="8944484" y="5146768"/>
                        </a:cubicBezTo>
                        <a:cubicBezTo>
                          <a:pt x="6856731" y="4859966"/>
                          <a:pt x="2709964" y="4910144"/>
                          <a:pt x="602470" y="5146768"/>
                        </a:cubicBezTo>
                        <a:cubicBezTo>
                          <a:pt x="251251" y="5088611"/>
                          <a:pt x="17310" y="4925343"/>
                          <a:pt x="0" y="4631577"/>
                        </a:cubicBezTo>
                        <a:cubicBezTo>
                          <a:pt x="-298384" y="2869247"/>
                          <a:pt x="-43157" y="1291285"/>
                          <a:pt x="0" y="51519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TextBox 17">
            <a:extLst>
              <a:ext uri="{FF2B5EF4-FFF2-40B4-BE49-F238E27FC236}">
                <a16:creationId xmlns:a16="http://schemas.microsoft.com/office/drawing/2014/main" id="{3DF193D3-30CF-9CA5-D365-CACF1CB97978}"/>
              </a:ext>
            </a:extLst>
          </p:cNvPr>
          <p:cNvSpPr txBox="1"/>
          <p:nvPr/>
        </p:nvSpPr>
        <p:spPr>
          <a:xfrm>
            <a:off x="4256565" y="1908612"/>
            <a:ext cx="3523716" cy="769441"/>
          </a:xfrm>
          <a:prstGeom prst="rect">
            <a:avLst/>
          </a:prstGeom>
          <a:noFill/>
          <a:effectLst>
            <a:glow rad="228600">
              <a:schemeClr val="accent3">
                <a:satMod val="175000"/>
                <a:alpha val="40000"/>
              </a:schemeClr>
            </a:glow>
          </a:effectLst>
        </p:spPr>
        <p:txBody>
          <a:bodyPr wrap="square" rtlCol="0">
            <a:spAutoFit/>
          </a:bodyPr>
          <a:lstStyle/>
          <a:p>
            <a:pPr algn="ctr"/>
            <a:r>
              <a:rPr lang="en-US" sz="4400">
                <a:ln w="19050">
                  <a:solidFill>
                    <a:srgbClr val="C00000"/>
                  </a:solidFill>
                  <a:prstDash val="solid"/>
                </a:ln>
                <a:solidFill>
                  <a:srgbClr val="FF9999"/>
                </a:solidFill>
                <a:effectLst>
                  <a:glow rad="76200">
                    <a:schemeClr val="bg1"/>
                  </a:glow>
                  <a:outerShdw blurRad="38100" dist="38100" dir="2700000" algn="tl">
                    <a:srgbClr val="000000">
                      <a:alpha val="43137"/>
                    </a:srgbClr>
                  </a:outerShdw>
                </a:effectLst>
                <a:latin typeface="SVN-Hole Hearted" panose="020B0A06020104020203" pitchFamily="34" charset="0"/>
                <a:ea typeface="LNTH-LuoLuoNotangYuanTi 1" pitchFamily="2" charset="-128"/>
                <a:cs typeface="LNTH-LuoLuoNotangYuanTi 1" pitchFamily="2" charset="-128"/>
              </a:rPr>
              <a:t>Toán( Tiết 1)</a:t>
            </a:r>
            <a:endParaRPr lang="en-US" sz="6000" dirty="0">
              <a:ln w="19050">
                <a:solidFill>
                  <a:srgbClr val="C00000"/>
                </a:solidFill>
                <a:prstDash val="solid"/>
              </a:ln>
              <a:solidFill>
                <a:srgbClr val="FF9999"/>
              </a:solidFill>
              <a:effectLst>
                <a:glow rad="76200">
                  <a:schemeClr val="bg1"/>
                </a:glow>
                <a:outerShdw blurRad="38100" dist="38100" dir="2700000" algn="tl">
                  <a:srgbClr val="000000">
                    <a:alpha val="43137"/>
                  </a:srgbClr>
                </a:outerShdw>
              </a:effectLst>
              <a:latin typeface="SVN-Hole Hearted" panose="020B0A06020104020203" pitchFamily="34" charset="0"/>
              <a:ea typeface="LNTH-LuoLuoNotangYuanTi 1" pitchFamily="2" charset="-128"/>
              <a:cs typeface="LNTH-LuoLuoNotangYuanTi 1" pitchFamily="2" charset="-128"/>
            </a:endParaRPr>
          </a:p>
        </p:txBody>
      </p:sp>
      <p:sp>
        <p:nvSpPr>
          <p:cNvPr id="19" name="TextBox 18">
            <a:extLst>
              <a:ext uri="{FF2B5EF4-FFF2-40B4-BE49-F238E27FC236}">
                <a16:creationId xmlns:a16="http://schemas.microsoft.com/office/drawing/2014/main" id="{FE5C91BD-4DB7-820E-F5FC-15D297954E23}"/>
              </a:ext>
            </a:extLst>
          </p:cNvPr>
          <p:cNvSpPr txBox="1"/>
          <p:nvPr/>
        </p:nvSpPr>
        <p:spPr>
          <a:xfrm>
            <a:off x="1813301" y="1296650"/>
            <a:ext cx="8462073"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a:t>
            </a:r>
            <a:r>
              <a:rPr lang="en-US" sz="32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TIỂU HỌC AN THẮNG </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17">
            <a:extLst>
              <a:ext uri="{FF2B5EF4-FFF2-40B4-BE49-F238E27FC236}">
                <a16:creationId xmlns:a16="http://schemas.microsoft.com/office/drawing/2014/main" id="{07892AD9-54E6-BA47-4470-C06A2A286F56}"/>
              </a:ext>
            </a:extLst>
          </p:cNvPr>
          <p:cNvSpPr txBox="1"/>
          <p:nvPr/>
        </p:nvSpPr>
        <p:spPr>
          <a:xfrm>
            <a:off x="2341894" y="2616061"/>
            <a:ext cx="7601035" cy="830997"/>
          </a:xfrm>
          <a:prstGeom prst="rect">
            <a:avLst/>
          </a:prstGeom>
          <a:noFill/>
          <a:effectLst>
            <a:glow rad="228600">
              <a:schemeClr val="accent3">
                <a:satMod val="175000"/>
                <a:alpha val="40000"/>
              </a:schemeClr>
            </a:glow>
          </a:effectLst>
        </p:spPr>
        <p:txBody>
          <a:bodyPr wrap="square" rtlCol="0">
            <a:spAutoFit/>
          </a:bodyP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Thực</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hành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và</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trải</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rPr>
              <a:t>nghiệm</a:t>
            </a:r>
            <a:endPar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a typeface="LNTH-LuoLuoNotangYuanTi 1" pitchFamily="2" charset="-128"/>
              <a:cs typeface="LNTH-LuoLuoNotangYuanTi 1" pitchFamily="2" charset="-128"/>
            </a:endParaRPr>
          </a:p>
        </p:txBody>
      </p:sp>
      <p:sp>
        <p:nvSpPr>
          <p:cNvPr id="2" name="TextBox 18">
            <a:extLst>
              <a:ext uri="{FF2B5EF4-FFF2-40B4-BE49-F238E27FC236}">
                <a16:creationId xmlns:a16="http://schemas.microsoft.com/office/drawing/2014/main" id="{68443F09-B628-B451-A4B4-1AF2826E8ACC}"/>
              </a:ext>
            </a:extLst>
          </p:cNvPr>
          <p:cNvSpPr txBox="1"/>
          <p:nvPr/>
        </p:nvSpPr>
        <p:spPr>
          <a:xfrm>
            <a:off x="1389406" y="5325405"/>
            <a:ext cx="9358393" cy="646331"/>
          </a:xfrm>
          <a:prstGeom prst="rect">
            <a:avLst/>
          </a:prstGeom>
          <a:noFill/>
        </p:spPr>
        <p:txBody>
          <a:bodyPr wrap="square" rtlCol="0">
            <a:spAutoFit/>
          </a:bodyPr>
          <a:lstStyle/>
          <a:p>
            <a:pPr algn="ct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 VIÊN: BÙI HỒNG PHÚC</a:t>
            </a:r>
          </a:p>
        </p:txBody>
      </p:sp>
      <p:sp>
        <p:nvSpPr>
          <p:cNvPr id="3" name="TextBox 2">
            <a:extLst>
              <a:ext uri="{FF2B5EF4-FFF2-40B4-BE49-F238E27FC236}">
                <a16:creationId xmlns:a16="http://schemas.microsoft.com/office/drawing/2014/main" id="{4FC6B568-5ED3-702D-99CB-97C91FC30E66}"/>
              </a:ext>
            </a:extLst>
          </p:cNvPr>
          <p:cNvSpPr txBox="1"/>
          <p:nvPr/>
        </p:nvSpPr>
        <p:spPr>
          <a:xfrm>
            <a:off x="1878679" y="3595653"/>
            <a:ext cx="8652926"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rPr>
              <a:t>CÂN THĂNG BẰNG</a:t>
            </a:r>
          </a:p>
        </p:txBody>
      </p:sp>
    </p:spTree>
    <p:extLst>
      <p:ext uri="{BB962C8B-B14F-4D97-AF65-F5344CB8AC3E}">
        <p14:creationId xmlns:p14="http://schemas.microsoft.com/office/powerpoint/2010/main" val="384166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17" presetClass="entr" presetSubtype="10" fill="hold" nodeType="withEffect">
                                  <p:stCondLst>
                                    <p:cond delay="1000"/>
                                  </p:stCondLst>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p:cTn id="16"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8">
                                            <p:txEl>
                                              <p:pRg st="0" end="0"/>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100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strVal val="#ppt_h"/>
                                          </p:val>
                                        </p:tav>
                                        <p:tav tm="100000">
                                          <p:val>
                                            <p:strVal val="#ppt_h"/>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4" y="195440"/>
            <a:ext cx="5786711"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vi-VN" sz="3200">
                <a:solidFill>
                  <a:srgbClr val="002060"/>
                </a:solidFill>
                <a:latin typeface="Roboto Black" panose="02000000000000000000" pitchFamily="2" charset="0"/>
                <a:ea typeface="Roboto Black" panose="02000000000000000000" pitchFamily="2" charset="0"/>
              </a:rPr>
              <a:t>Chuẩn bị cho giờ học sau</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noFill/>
          <a:ln w="28575">
            <a:solidFill>
              <a:srgbClr val="72B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17" name="TextBox 16">
            <a:extLst>
              <a:ext uri="{FF2B5EF4-FFF2-40B4-BE49-F238E27FC236}">
                <a16:creationId xmlns:a16="http://schemas.microsoft.com/office/drawing/2014/main" id="{C50EEADF-F242-4F8F-96FE-76601BA8159E}"/>
              </a:ext>
            </a:extLst>
          </p:cNvPr>
          <p:cNvSpPr txBox="1"/>
          <p:nvPr/>
        </p:nvSpPr>
        <p:spPr>
          <a:xfrm>
            <a:off x="2141951" y="2541288"/>
            <a:ext cx="1526043"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Cuộn dây</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21" name="Picture 2">
            <a:extLst>
              <a:ext uri="{FF2B5EF4-FFF2-40B4-BE49-F238E27FC236}">
                <a16:creationId xmlns:a16="http://schemas.microsoft.com/office/drawing/2014/main" id="{E72DD3E1-5635-FAED-39E3-182259A13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284" y="3660256"/>
            <a:ext cx="2008709" cy="198088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31378FE6-90A6-9300-0D5F-E31D612E71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884" y="2913897"/>
            <a:ext cx="2804152" cy="242817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5251CC5D-6DEC-6DEF-B7E5-B95BB287DA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0835" y="3185251"/>
            <a:ext cx="2413011" cy="205362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50EEADF-F242-4F8F-96FE-76601BA8159E}"/>
              </a:ext>
            </a:extLst>
          </p:cNvPr>
          <p:cNvSpPr txBox="1"/>
          <p:nvPr/>
        </p:nvSpPr>
        <p:spPr>
          <a:xfrm>
            <a:off x="5404316" y="2589158"/>
            <a:ext cx="1291630"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Móc áo</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a:extLst>
              <a:ext uri="{FF2B5EF4-FFF2-40B4-BE49-F238E27FC236}">
                <a16:creationId xmlns:a16="http://schemas.microsoft.com/office/drawing/2014/main" id="{C50EEADF-F242-4F8F-96FE-76601BA8159E}"/>
              </a:ext>
            </a:extLst>
          </p:cNvPr>
          <p:cNvSpPr txBox="1"/>
          <p:nvPr/>
        </p:nvSpPr>
        <p:spPr>
          <a:xfrm>
            <a:off x="8331958" y="2589158"/>
            <a:ext cx="1352370"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Cốc giấy</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556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0283"/>
          <a:stretch/>
        </p:blipFill>
        <p:spPr>
          <a:xfrm>
            <a:off x="1565643" y="1126326"/>
            <a:ext cx="2027959" cy="4761774"/>
          </a:xfrm>
          <a:prstGeom prst="rect">
            <a:avLst/>
          </a:prstGeom>
        </p:spPr>
      </p:pic>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75680" y="2957633"/>
            <a:ext cx="1588399" cy="2602531"/>
          </a:xfrm>
          <a:prstGeom prst="rect">
            <a:avLst/>
          </a:prstGeom>
        </p:spPr>
      </p:pic>
      <p:pic>
        <p:nvPicPr>
          <p:cNvPr id="5" name="Picture 4">
            <a:extLst>
              <a:ext uri="{FF2B5EF4-FFF2-40B4-BE49-F238E27FC236}">
                <a16:creationId xmlns:a16="http://schemas.microsoft.com/office/drawing/2014/main" id="{DA232D94-9A8E-A978-E827-27A3C1079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94" t="1528" r="-411" b="-1528"/>
          <a:stretch/>
        </p:blipFill>
        <p:spPr>
          <a:xfrm>
            <a:off x="9230897" y="1126326"/>
            <a:ext cx="2027959" cy="47617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0676" y="2822552"/>
            <a:ext cx="1588399" cy="2602531"/>
          </a:xfrm>
          <a:prstGeom prst="rect">
            <a:avLst/>
          </a:prstGeom>
        </p:spPr>
      </p:pic>
    </p:spTree>
    <p:extLst>
      <p:ext uri="{BB962C8B-B14F-4D97-AF65-F5344CB8AC3E}">
        <p14:creationId xmlns:p14="http://schemas.microsoft.com/office/powerpoint/2010/main" val="39226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par>
                                <p:cTn id="24" presetID="26"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par>
                                <p:cTn id="56" presetID="10"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8"/>
                                        </p:tgtEl>
                                        <p:attrNameLst>
                                          <p:attrName>r</p:attrName>
                                        </p:attrNameLst>
                                      </p:cBhvr>
                                    </p:animRot>
                                    <p:animRot by="-240000">
                                      <p:cBhvr>
                                        <p:cTn id="61" dur="200" fill="hold">
                                          <p:stCondLst>
                                            <p:cond delay="200"/>
                                          </p:stCondLst>
                                        </p:cTn>
                                        <p:tgtEl>
                                          <p:spTgt spid="8"/>
                                        </p:tgtEl>
                                        <p:attrNameLst>
                                          <p:attrName>r</p:attrName>
                                        </p:attrNameLst>
                                      </p:cBhvr>
                                    </p:animRot>
                                    <p:animRot by="240000">
                                      <p:cBhvr>
                                        <p:cTn id="62" dur="200" fill="hold">
                                          <p:stCondLst>
                                            <p:cond delay="400"/>
                                          </p:stCondLst>
                                        </p:cTn>
                                        <p:tgtEl>
                                          <p:spTgt spid="8"/>
                                        </p:tgtEl>
                                        <p:attrNameLst>
                                          <p:attrName>r</p:attrName>
                                        </p:attrNameLst>
                                      </p:cBhvr>
                                    </p:animRot>
                                    <p:animRot by="-240000">
                                      <p:cBhvr>
                                        <p:cTn id="63" dur="200" fill="hold">
                                          <p:stCondLst>
                                            <p:cond delay="600"/>
                                          </p:stCondLst>
                                        </p:cTn>
                                        <p:tgtEl>
                                          <p:spTgt spid="8"/>
                                        </p:tgtEl>
                                        <p:attrNameLst>
                                          <p:attrName>r</p:attrName>
                                        </p:attrNameLst>
                                      </p:cBhvr>
                                    </p:animRot>
                                    <p:animRot by="120000">
                                      <p:cBhvr>
                                        <p:cTn id="64" dur="200" fill="hold">
                                          <p:stCondLst>
                                            <p:cond delay="800"/>
                                          </p:stCondLst>
                                        </p:cTn>
                                        <p:tgtEl>
                                          <p:spTgt spid="8"/>
                                        </p:tgtEl>
                                        <p:attrNameLst>
                                          <p:attrName>r</p:attrName>
                                        </p:attrNameLst>
                                      </p:cBhvr>
                                    </p:animRot>
                                  </p:childTnLst>
                                </p:cTn>
                              </p:par>
                              <p:par>
                                <p:cTn id="65" presetID="10" presetClass="entr" presetSubtype="0"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w: Pentagon 25">
            <a:extLst>
              <a:ext uri="{FF2B5EF4-FFF2-40B4-BE49-F238E27FC236}">
                <a16:creationId xmlns:a16="http://schemas.microsoft.com/office/drawing/2014/main" id="{F1C07DEE-8892-24B9-69DB-4BC45E9619CB}"/>
              </a:ext>
            </a:extLst>
          </p:cNvPr>
          <p:cNvSpPr/>
          <p:nvPr/>
        </p:nvSpPr>
        <p:spPr>
          <a:xfrm>
            <a:off x="3620572" y="5574546"/>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620572" y="5834281"/>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pic>
        <p:nvPicPr>
          <p:cNvPr id="25" name="Picture 24">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3" y="180650"/>
            <a:ext cx="1885899" cy="1411357"/>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DA14CBFD-2C6F-E4A0-F468-3C5C731B2275}"/>
              </a:ext>
            </a:extLst>
          </p:cNvPr>
          <p:cNvSpPr txBox="1"/>
          <p:nvPr/>
        </p:nvSpPr>
        <p:spPr>
          <a:xfrm>
            <a:off x="3071937" y="6979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BÀI 8</a:t>
            </a:r>
          </a:p>
        </p:txBody>
      </p:sp>
      <p:pic>
        <p:nvPicPr>
          <p:cNvPr id="3" name="Picture 2"/>
          <p:cNvPicPr>
            <a:picLocks noChangeAspect="1"/>
          </p:cNvPicPr>
          <p:nvPr/>
        </p:nvPicPr>
        <p:blipFill>
          <a:blip r:embed="rId4"/>
          <a:stretch>
            <a:fillRect/>
          </a:stretch>
        </p:blipFill>
        <p:spPr>
          <a:xfrm>
            <a:off x="7643202" y="1405799"/>
            <a:ext cx="3409524" cy="3809524"/>
          </a:xfrm>
          <a:prstGeom prst="rect">
            <a:avLst/>
          </a:prstGeom>
        </p:spPr>
      </p:pic>
      <p:sp>
        <p:nvSpPr>
          <p:cNvPr id="10" name="TextBox 9"/>
          <p:cNvSpPr txBox="1"/>
          <p:nvPr/>
        </p:nvSpPr>
        <p:spPr>
          <a:xfrm>
            <a:off x="40272" y="4585160"/>
            <a:ext cx="3093083" cy="101566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THĂNG</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11" name="TextBox 10"/>
          <p:cNvSpPr txBox="1"/>
          <p:nvPr/>
        </p:nvSpPr>
        <p:spPr>
          <a:xfrm>
            <a:off x="4595733" y="4585160"/>
            <a:ext cx="2670108" cy="101566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BẰNG</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2203" b="23837"/>
          <a:stretch/>
        </p:blipFill>
        <p:spPr>
          <a:xfrm>
            <a:off x="1298557" y="1880755"/>
            <a:ext cx="5114925" cy="2389909"/>
          </a:xfrm>
          <a:prstGeom prst="rect">
            <a:avLst/>
          </a:prstGeom>
        </p:spPr>
      </p:pic>
      <p:sp>
        <p:nvSpPr>
          <p:cNvPr id="14" name="TextBox 13"/>
          <p:cNvSpPr txBox="1"/>
          <p:nvPr/>
        </p:nvSpPr>
        <p:spPr>
          <a:xfrm>
            <a:off x="2810418" y="1243235"/>
            <a:ext cx="2091202" cy="14773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CÂN</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5" name="Block Arc 4"/>
          <p:cNvSpPr/>
          <p:nvPr/>
        </p:nvSpPr>
        <p:spPr>
          <a:xfrm rot="3790752">
            <a:off x="5564550" y="3900466"/>
            <a:ext cx="864226" cy="722571"/>
          </a:xfrm>
          <a:prstGeom prst="blockArc">
            <a:avLst>
              <a:gd name="adj1" fmla="val 9287860"/>
              <a:gd name="adj2" fmla="val 3291533"/>
              <a:gd name="adj3" fmla="val 130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p:cNvSpPr/>
          <p:nvPr/>
        </p:nvSpPr>
        <p:spPr>
          <a:xfrm rot="17809248" flipH="1">
            <a:off x="1489546" y="3949766"/>
            <a:ext cx="864226" cy="722571"/>
          </a:xfrm>
          <a:prstGeom prst="blockArc">
            <a:avLst>
              <a:gd name="adj1" fmla="val 9287860"/>
              <a:gd name="adj2" fmla="val 3291533"/>
              <a:gd name="adj3" fmla="val 130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36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2" presetClass="emph" presetSubtype="0" repeatCount="indefinite" fill="hold" grpId="1" nodeType="withEffect">
                                  <p:stCondLst>
                                    <p:cond delay="0"/>
                                  </p:stCondLst>
                                  <p:childTnLst>
                                    <p:animRot by="120000">
                                      <p:cBhvr>
                                        <p:cTn id="19" dur="200" fill="hold">
                                          <p:stCondLst>
                                            <p:cond delay="0"/>
                                          </p:stCondLst>
                                        </p:cTn>
                                        <p:tgtEl>
                                          <p:spTgt spid="10"/>
                                        </p:tgtEl>
                                        <p:attrNameLst>
                                          <p:attrName>r</p:attrName>
                                        </p:attrNameLst>
                                      </p:cBhvr>
                                    </p:animRot>
                                    <p:animRot by="-240000">
                                      <p:cBhvr>
                                        <p:cTn id="20" dur="400" fill="hold">
                                          <p:stCondLst>
                                            <p:cond delay="400"/>
                                          </p:stCondLst>
                                        </p:cTn>
                                        <p:tgtEl>
                                          <p:spTgt spid="10"/>
                                        </p:tgtEl>
                                        <p:attrNameLst>
                                          <p:attrName>r</p:attrName>
                                        </p:attrNameLst>
                                      </p:cBhvr>
                                    </p:animRot>
                                    <p:animRot by="240000">
                                      <p:cBhvr>
                                        <p:cTn id="21" dur="400" fill="hold">
                                          <p:stCondLst>
                                            <p:cond delay="800"/>
                                          </p:stCondLst>
                                        </p:cTn>
                                        <p:tgtEl>
                                          <p:spTgt spid="10"/>
                                        </p:tgtEl>
                                        <p:attrNameLst>
                                          <p:attrName>r</p:attrName>
                                        </p:attrNameLst>
                                      </p:cBhvr>
                                    </p:animRot>
                                    <p:animRot by="-240000">
                                      <p:cBhvr>
                                        <p:cTn id="22" dur="400" fill="hold">
                                          <p:stCondLst>
                                            <p:cond delay="1200"/>
                                          </p:stCondLst>
                                        </p:cTn>
                                        <p:tgtEl>
                                          <p:spTgt spid="10"/>
                                        </p:tgtEl>
                                        <p:attrNameLst>
                                          <p:attrName>r</p:attrName>
                                        </p:attrNameLst>
                                      </p:cBhvr>
                                    </p:animRot>
                                    <p:animRot by="120000">
                                      <p:cBhvr>
                                        <p:cTn id="23" dur="400" fill="hold">
                                          <p:stCondLst>
                                            <p:cond delay="1600"/>
                                          </p:stCondLst>
                                        </p:cTn>
                                        <p:tgtEl>
                                          <p:spTgt spid="10"/>
                                        </p:tgtEl>
                                        <p:attrNameLst>
                                          <p:attrName>r</p:attrName>
                                        </p:attrNameLst>
                                      </p:cBhvr>
                                    </p:animRot>
                                  </p:childTnLst>
                                </p:cTn>
                              </p:par>
                              <p:par>
                                <p:cTn id="24" presetID="32" presetClass="emph" presetSubtype="0" repeatCount="indefinite" fill="hold" grpId="1" nodeType="withEffect">
                                  <p:stCondLst>
                                    <p:cond delay="0"/>
                                  </p:stCondLst>
                                  <p:childTnLst>
                                    <p:animRot by="120000">
                                      <p:cBhvr>
                                        <p:cTn id="25" dur="200" fill="hold">
                                          <p:stCondLst>
                                            <p:cond delay="0"/>
                                          </p:stCondLst>
                                        </p:cTn>
                                        <p:tgtEl>
                                          <p:spTgt spid="11"/>
                                        </p:tgtEl>
                                        <p:attrNameLst>
                                          <p:attrName>r</p:attrName>
                                        </p:attrNameLst>
                                      </p:cBhvr>
                                    </p:animRot>
                                    <p:animRot by="-240000">
                                      <p:cBhvr>
                                        <p:cTn id="26" dur="400" fill="hold">
                                          <p:stCondLst>
                                            <p:cond delay="400"/>
                                          </p:stCondLst>
                                        </p:cTn>
                                        <p:tgtEl>
                                          <p:spTgt spid="11"/>
                                        </p:tgtEl>
                                        <p:attrNameLst>
                                          <p:attrName>r</p:attrName>
                                        </p:attrNameLst>
                                      </p:cBhvr>
                                    </p:animRot>
                                    <p:animRot by="240000">
                                      <p:cBhvr>
                                        <p:cTn id="27" dur="400" fill="hold">
                                          <p:stCondLst>
                                            <p:cond delay="800"/>
                                          </p:stCondLst>
                                        </p:cTn>
                                        <p:tgtEl>
                                          <p:spTgt spid="11"/>
                                        </p:tgtEl>
                                        <p:attrNameLst>
                                          <p:attrName>r</p:attrName>
                                        </p:attrNameLst>
                                      </p:cBhvr>
                                    </p:animRot>
                                    <p:animRot by="-240000">
                                      <p:cBhvr>
                                        <p:cTn id="28" dur="400" fill="hold">
                                          <p:stCondLst>
                                            <p:cond delay="1200"/>
                                          </p:stCondLst>
                                        </p:cTn>
                                        <p:tgtEl>
                                          <p:spTgt spid="11"/>
                                        </p:tgtEl>
                                        <p:attrNameLst>
                                          <p:attrName>r</p:attrName>
                                        </p:attrNameLst>
                                      </p:cBhvr>
                                    </p:animRot>
                                    <p:animRot by="120000">
                                      <p:cBhvr>
                                        <p:cTn id="29"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0" grpId="1" animBg="1"/>
      <p:bldP spid="11" grpId="0" animBg="1"/>
      <p:bldP spid="11" grpId="1"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68693" y="1751804"/>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 làm</a:t>
            </a:r>
            <a:r>
              <a:rPr kumimoji="0" lang="vi-V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cân </a:t>
            </a:r>
            <a:r>
              <a:rPr kumimoji="0" lang="vi-V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thăng bằng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theo các tiêu chí</a:t>
            </a:r>
            <a:endParaRPr lang="vi-VN" sz="2400" dirty="0">
              <a:solidFill>
                <a:srgbClr val="002060"/>
              </a:solidFill>
              <a:latin typeface="Roboto" panose="02000000000000000000" pitchFamily="2" charset="0"/>
              <a:ea typeface="Roboto" panose="02000000000000000000" pitchFamily="2" charset="0"/>
            </a:endParaRPr>
          </a:p>
        </p:txBody>
      </p:sp>
      <p:sp>
        <p:nvSpPr>
          <p:cNvPr id="117" name="TextBox 116"/>
          <p:cNvSpPr txBox="1"/>
          <p:nvPr/>
        </p:nvSpPr>
        <p:spPr>
          <a:xfrm>
            <a:off x="2537779" y="334139"/>
            <a:ext cx="677283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LÀM </a:t>
            </a:r>
            <a:r>
              <a:rPr lang="vi-VN" altLang="zh-CN" sz="3200" b="1"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123545" y="5972314"/>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3" y="0"/>
            <a:ext cx="1885899" cy="1411357"/>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73" y="2784969"/>
            <a:ext cx="3836197" cy="301315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419" y="2553916"/>
            <a:ext cx="2915493" cy="2986314"/>
          </a:xfrm>
          <a:prstGeom prst="rect">
            <a:avLst/>
          </a:prstGeom>
        </p:spPr>
      </p:pic>
      <p:pic>
        <p:nvPicPr>
          <p:cNvPr id="12" name="Picture 2">
            <a:extLst>
              <a:ext uri="{FF2B5EF4-FFF2-40B4-BE49-F238E27FC236}">
                <a16:creationId xmlns:a16="http://schemas.microsoft.com/office/drawing/2014/main" id="{876F98D0-383A-4F16-3740-9EB2358E3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0301" y="2948771"/>
            <a:ext cx="2860225" cy="245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356769" y="524316"/>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TIÊU CHÍ SẢN PHẨM</a:t>
            </a:r>
          </a:p>
        </p:txBody>
      </p:sp>
      <p:sp>
        <p:nvSpPr>
          <p:cNvPr id="3" name="Rounded Rectangle 2"/>
          <p:cNvSpPr/>
          <p:nvPr/>
        </p:nvSpPr>
        <p:spPr>
          <a:xfrm>
            <a:off x="1332768" y="2264035"/>
            <a:ext cx="953005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680766" y="2829786"/>
            <a:ext cx="46977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400">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Cân </a:t>
            </a:r>
            <a:r>
              <a:rPr lang="vi-VN" altLang="zh-CN" sz="2400" dirty="0">
                <a:solidFill>
                  <a:srgbClr val="002060"/>
                </a:solidFill>
                <a:latin typeface="Roboto" panose="02000000000000000000" pitchFamily="2" charset="0"/>
                <a:ea typeface="Roboto" panose="02000000000000000000" pitchFamily="2" charset="0"/>
              </a:rPr>
              <a:t>ở vị trí thăng bằng khi vật ở hai đĩa cân có cùng </a:t>
            </a:r>
            <a:r>
              <a:rPr lang="vi-VN" altLang="zh-CN" sz="2400">
                <a:solidFill>
                  <a:srgbClr val="002060"/>
                </a:solidFill>
                <a:latin typeface="Roboto" panose="02000000000000000000" pitchFamily="2" charset="0"/>
                <a:ea typeface="Roboto" panose="02000000000000000000" pitchFamily="2" charset="0"/>
              </a:rPr>
              <a:t>khối lượng</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680766" y="4249976"/>
            <a:ext cx="4417028" cy="830997"/>
          </a:xfrm>
          <a:prstGeom prst="rect">
            <a:avLst/>
          </a:prstGeom>
          <a:noFill/>
        </p:spPr>
        <p:txBody>
          <a:bodyPr wrap="square" rtlCol="0">
            <a:spAutoFit/>
          </a:bodyPr>
          <a:lstStyle/>
          <a:p>
            <a:pPr lvl="0">
              <a:defRPr/>
            </a:pPr>
            <a:r>
              <a:rPr lang="vi-VN" altLang="zh-CN" sz="2400">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altLang="zh-CN" sz="2400" noProof="0">
                <a:solidFill>
                  <a:srgbClr val="002060"/>
                </a:solidFill>
                <a:latin typeface="Roboto" panose="02000000000000000000" pitchFamily="2" charset="0"/>
                <a:ea typeface="Roboto" panose="02000000000000000000" pitchFamily="2" charset="0"/>
              </a:rPr>
              <a:t>Chắc </a:t>
            </a:r>
            <a:r>
              <a:rPr lang="en-US" altLang="zh-CN" sz="2400" noProof="0" dirty="0" err="1">
                <a:solidFill>
                  <a:srgbClr val="002060"/>
                </a:solidFill>
                <a:latin typeface="Roboto" panose="02000000000000000000" pitchFamily="2" charset="0"/>
                <a:ea typeface="Roboto" panose="02000000000000000000" pitchFamily="2" charset="0"/>
              </a:rPr>
              <a:t>chắn</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dễ</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sử</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dụng</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đảm</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bảo</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tính</a:t>
            </a:r>
            <a:r>
              <a:rPr lang="en-US" altLang="zh-CN" sz="2400" dirty="0">
                <a:solidFill>
                  <a:srgbClr val="002060"/>
                </a:solidFill>
                <a:latin typeface="Roboto" panose="02000000000000000000" pitchFamily="2" charset="0"/>
                <a:ea typeface="Roboto" panose="02000000000000000000" pitchFamily="2" charset="0"/>
              </a:rPr>
              <a:t> </a:t>
            </a:r>
            <a:r>
              <a:rPr lang="en-US" altLang="zh-CN" sz="2400" err="1">
                <a:solidFill>
                  <a:srgbClr val="002060"/>
                </a:solidFill>
                <a:latin typeface="Roboto" panose="02000000000000000000" pitchFamily="2" charset="0"/>
                <a:ea typeface="Roboto" panose="02000000000000000000" pitchFamily="2" charset="0"/>
              </a:rPr>
              <a:t>thẩm</a:t>
            </a:r>
            <a:r>
              <a:rPr lang="en-US" altLang="zh-CN" sz="2400">
                <a:solidFill>
                  <a:srgbClr val="002060"/>
                </a:solidFill>
                <a:latin typeface="Roboto" panose="02000000000000000000" pitchFamily="2" charset="0"/>
                <a:ea typeface="Roboto" panose="02000000000000000000" pitchFamily="2" charset="0"/>
              </a:rPr>
              <a:t> mĩ.</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565" y="2493514"/>
            <a:ext cx="4470255" cy="3512923"/>
          </a:xfrm>
          <a:prstGeom prst="rect">
            <a:avLst/>
          </a:prstGeom>
        </p:spPr>
      </p:pic>
    </p:spTree>
    <p:extLst>
      <p:ext uri="{BB962C8B-B14F-4D97-AF65-F5344CB8AC3E}">
        <p14:creationId xmlns:p14="http://schemas.microsoft.com/office/powerpoint/2010/main" val="17909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098522" y="1557087"/>
            <a:ext cx="9419315" cy="523220"/>
          </a:xfrm>
          <a:prstGeom prst="rect">
            <a:avLst/>
          </a:prstGeom>
          <a:noFill/>
        </p:spPr>
        <p:txBody>
          <a:bodyPr wrap="square" rtlCol="0">
            <a:spAutoFit/>
          </a:bodyPr>
          <a:lstStyle/>
          <a:p>
            <a:pPr lvl="0" algn="ctr">
              <a:defRPr/>
            </a:pPr>
            <a:r>
              <a:rPr kumimoji="0" lang="vi-V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Lựa chọn ý tưởng và đề xuất cách làm cân</a:t>
            </a:r>
            <a:r>
              <a:rPr kumimoji="0" lang="vi-VN" sz="28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thăng bằng</a:t>
            </a:r>
            <a:r>
              <a:rPr kumimoji="0" lang="vi-V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endParaRPr kumimoji="0" lang="en-US" altLang="zh-C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654737" y="327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LÀM </a:t>
            </a:r>
            <a:r>
              <a:rPr lang="vi-VN" altLang="zh-CN" sz="3200" b="1" noProof="0"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nvGrpSpPr>
          <p:cNvPr id="19" name="Group 18"/>
          <p:cNvGrpSpPr/>
          <p:nvPr/>
        </p:nvGrpSpPr>
        <p:grpSpPr>
          <a:xfrm>
            <a:off x="6041156" y="2325407"/>
            <a:ext cx="3601322" cy="2562225"/>
            <a:chOff x="8172933" y="2462705"/>
            <a:chExt cx="2509283" cy="1895441"/>
          </a:xfrm>
          <a:solidFill>
            <a:srgbClr val="AAE1FA"/>
          </a:solidFill>
        </p:grpSpPr>
        <p:sp>
          <p:nvSpPr>
            <p:cNvPr id="18" name="Isosceles Triangle 17"/>
            <p:cNvSpPr/>
            <p:nvPr/>
          </p:nvSpPr>
          <p:spPr>
            <a:xfrm rot="8615889">
              <a:off x="9471505" y="3518804"/>
              <a:ext cx="467832" cy="839342"/>
            </a:xfrm>
            <a:custGeom>
              <a:avLst/>
              <a:gdLst>
                <a:gd name="connsiteX0" fmla="*/ 0 w 467832"/>
                <a:gd name="connsiteY0" fmla="*/ 839342 h 839342"/>
                <a:gd name="connsiteX1" fmla="*/ 233916 w 467832"/>
                <a:gd name="connsiteY1" fmla="*/ 0 h 839342"/>
                <a:gd name="connsiteX2" fmla="*/ 467832 w 467832"/>
                <a:gd name="connsiteY2" fmla="*/ 839342 h 839342"/>
                <a:gd name="connsiteX3" fmla="*/ 0 w 467832"/>
                <a:gd name="connsiteY3" fmla="*/ 839342 h 839342"/>
                <a:gd name="connsiteX0" fmla="*/ 0 w 467832"/>
                <a:gd name="connsiteY0" fmla="*/ 839342 h 839342"/>
                <a:gd name="connsiteX1" fmla="*/ 233916 w 467832"/>
                <a:gd name="connsiteY1" fmla="*/ 0 h 839342"/>
                <a:gd name="connsiteX2" fmla="*/ 467832 w 467832"/>
                <a:gd name="connsiteY2" fmla="*/ 839342 h 839342"/>
                <a:gd name="connsiteX3" fmla="*/ 0 w 467832"/>
                <a:gd name="connsiteY3" fmla="*/ 839342 h 839342"/>
                <a:gd name="connsiteX0" fmla="*/ 0 w 467832"/>
                <a:gd name="connsiteY0" fmla="*/ 839342 h 839342"/>
                <a:gd name="connsiteX1" fmla="*/ 233916 w 467832"/>
                <a:gd name="connsiteY1" fmla="*/ 0 h 839342"/>
                <a:gd name="connsiteX2" fmla="*/ 467832 w 467832"/>
                <a:gd name="connsiteY2" fmla="*/ 839342 h 839342"/>
                <a:gd name="connsiteX3" fmla="*/ 0 w 467832"/>
                <a:gd name="connsiteY3" fmla="*/ 839342 h 839342"/>
              </a:gdLst>
              <a:ahLst/>
              <a:cxnLst>
                <a:cxn ang="0">
                  <a:pos x="connsiteX0" y="connsiteY0"/>
                </a:cxn>
                <a:cxn ang="0">
                  <a:pos x="connsiteX1" y="connsiteY1"/>
                </a:cxn>
                <a:cxn ang="0">
                  <a:pos x="connsiteX2" y="connsiteY2"/>
                </a:cxn>
                <a:cxn ang="0">
                  <a:pos x="connsiteX3" y="connsiteY3"/>
                </a:cxn>
              </a:cxnLst>
              <a:rect l="l" t="t" r="r" b="b"/>
              <a:pathLst>
                <a:path w="467832" h="839342">
                  <a:moveTo>
                    <a:pt x="0" y="839342"/>
                  </a:moveTo>
                  <a:cubicBezTo>
                    <a:pt x="77972" y="559561"/>
                    <a:pt x="272995" y="551027"/>
                    <a:pt x="233916" y="0"/>
                  </a:cubicBezTo>
                  <a:cubicBezTo>
                    <a:pt x="601042" y="532609"/>
                    <a:pt x="389860" y="559561"/>
                    <a:pt x="467832" y="839342"/>
                  </a:cubicBezTo>
                  <a:lnTo>
                    <a:pt x="0" y="8393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p:cNvSpPr/>
            <p:nvPr/>
          </p:nvSpPr>
          <p:spPr>
            <a:xfrm>
              <a:off x="8172933" y="2462705"/>
              <a:ext cx="2509283" cy="1307915"/>
            </a:xfrm>
            <a:custGeom>
              <a:avLst/>
              <a:gdLst>
                <a:gd name="connsiteX0" fmla="*/ 0 w 1945758"/>
                <a:gd name="connsiteY0" fmla="*/ 210902 h 1265385"/>
                <a:gd name="connsiteX1" fmla="*/ 210902 w 1945758"/>
                <a:gd name="connsiteY1" fmla="*/ 0 h 1265385"/>
                <a:gd name="connsiteX2" fmla="*/ 1734856 w 1945758"/>
                <a:gd name="connsiteY2" fmla="*/ 0 h 1265385"/>
                <a:gd name="connsiteX3" fmla="*/ 1945758 w 1945758"/>
                <a:gd name="connsiteY3" fmla="*/ 210902 h 1265385"/>
                <a:gd name="connsiteX4" fmla="*/ 1945758 w 1945758"/>
                <a:gd name="connsiteY4" fmla="*/ 1054483 h 1265385"/>
                <a:gd name="connsiteX5" fmla="*/ 1734856 w 1945758"/>
                <a:gd name="connsiteY5" fmla="*/ 1265385 h 1265385"/>
                <a:gd name="connsiteX6" fmla="*/ 210902 w 1945758"/>
                <a:gd name="connsiteY6" fmla="*/ 1265385 h 1265385"/>
                <a:gd name="connsiteX7" fmla="*/ 0 w 1945758"/>
                <a:gd name="connsiteY7" fmla="*/ 1054483 h 1265385"/>
                <a:gd name="connsiteX8" fmla="*/ 0 w 1945758"/>
                <a:gd name="connsiteY8" fmla="*/ 210902 h 1265385"/>
                <a:gd name="connsiteX0" fmla="*/ 0 w 1945758"/>
                <a:gd name="connsiteY0" fmla="*/ 210902 h 1276018"/>
                <a:gd name="connsiteX1" fmla="*/ 210902 w 1945758"/>
                <a:gd name="connsiteY1" fmla="*/ 0 h 1276018"/>
                <a:gd name="connsiteX2" fmla="*/ 1734856 w 1945758"/>
                <a:gd name="connsiteY2" fmla="*/ 0 h 1276018"/>
                <a:gd name="connsiteX3" fmla="*/ 1945758 w 1945758"/>
                <a:gd name="connsiteY3" fmla="*/ 210902 h 1276018"/>
                <a:gd name="connsiteX4" fmla="*/ 1945758 w 1945758"/>
                <a:gd name="connsiteY4" fmla="*/ 1054483 h 1276018"/>
                <a:gd name="connsiteX5" fmla="*/ 1192595 w 1945758"/>
                <a:gd name="connsiteY5" fmla="*/ 1276018 h 1276018"/>
                <a:gd name="connsiteX6" fmla="*/ 210902 w 1945758"/>
                <a:gd name="connsiteY6" fmla="*/ 1265385 h 1276018"/>
                <a:gd name="connsiteX7" fmla="*/ 0 w 1945758"/>
                <a:gd name="connsiteY7" fmla="*/ 1054483 h 1276018"/>
                <a:gd name="connsiteX8" fmla="*/ 0 w 1945758"/>
                <a:gd name="connsiteY8" fmla="*/ 210902 h 1276018"/>
                <a:gd name="connsiteX0" fmla="*/ 0 w 2041235"/>
                <a:gd name="connsiteY0" fmla="*/ 253432 h 1318548"/>
                <a:gd name="connsiteX1" fmla="*/ 210902 w 2041235"/>
                <a:gd name="connsiteY1" fmla="*/ 42530 h 1318548"/>
                <a:gd name="connsiteX2" fmla="*/ 2000670 w 2041235"/>
                <a:gd name="connsiteY2" fmla="*/ 0 h 1318548"/>
                <a:gd name="connsiteX3" fmla="*/ 1945758 w 2041235"/>
                <a:gd name="connsiteY3" fmla="*/ 253432 h 1318548"/>
                <a:gd name="connsiteX4" fmla="*/ 1945758 w 2041235"/>
                <a:gd name="connsiteY4" fmla="*/ 1097013 h 1318548"/>
                <a:gd name="connsiteX5" fmla="*/ 1192595 w 2041235"/>
                <a:gd name="connsiteY5" fmla="*/ 1318548 h 1318548"/>
                <a:gd name="connsiteX6" fmla="*/ 210902 w 2041235"/>
                <a:gd name="connsiteY6" fmla="*/ 1307915 h 1318548"/>
                <a:gd name="connsiteX7" fmla="*/ 0 w 2041235"/>
                <a:gd name="connsiteY7" fmla="*/ 1097013 h 1318548"/>
                <a:gd name="connsiteX8" fmla="*/ 0 w 2041235"/>
                <a:gd name="connsiteY8" fmla="*/ 253432 h 1318548"/>
                <a:gd name="connsiteX0" fmla="*/ 0 w 2179674"/>
                <a:gd name="connsiteY0" fmla="*/ 253432 h 1318548"/>
                <a:gd name="connsiteX1" fmla="*/ 210902 w 2179674"/>
                <a:gd name="connsiteY1" fmla="*/ 42530 h 1318548"/>
                <a:gd name="connsiteX2" fmla="*/ 2000670 w 2179674"/>
                <a:gd name="connsiteY2" fmla="*/ 0 h 1318548"/>
                <a:gd name="connsiteX3" fmla="*/ 2179674 w 2179674"/>
                <a:gd name="connsiteY3" fmla="*/ 253432 h 1318548"/>
                <a:gd name="connsiteX4" fmla="*/ 1945758 w 2179674"/>
                <a:gd name="connsiteY4" fmla="*/ 1097013 h 1318548"/>
                <a:gd name="connsiteX5" fmla="*/ 1192595 w 2179674"/>
                <a:gd name="connsiteY5" fmla="*/ 1318548 h 1318548"/>
                <a:gd name="connsiteX6" fmla="*/ 210902 w 2179674"/>
                <a:gd name="connsiteY6" fmla="*/ 1307915 h 1318548"/>
                <a:gd name="connsiteX7" fmla="*/ 0 w 2179674"/>
                <a:gd name="connsiteY7" fmla="*/ 1097013 h 1318548"/>
                <a:gd name="connsiteX8" fmla="*/ 0 w 2179674"/>
                <a:gd name="connsiteY8" fmla="*/ 253432 h 1318548"/>
                <a:gd name="connsiteX0" fmla="*/ 0 w 2509283"/>
                <a:gd name="connsiteY0" fmla="*/ 242800 h 1318548"/>
                <a:gd name="connsiteX1" fmla="*/ 540511 w 2509283"/>
                <a:gd name="connsiteY1" fmla="*/ 42530 h 1318548"/>
                <a:gd name="connsiteX2" fmla="*/ 2330279 w 2509283"/>
                <a:gd name="connsiteY2" fmla="*/ 0 h 1318548"/>
                <a:gd name="connsiteX3" fmla="*/ 2509283 w 2509283"/>
                <a:gd name="connsiteY3" fmla="*/ 253432 h 1318548"/>
                <a:gd name="connsiteX4" fmla="*/ 2275367 w 2509283"/>
                <a:gd name="connsiteY4" fmla="*/ 1097013 h 1318548"/>
                <a:gd name="connsiteX5" fmla="*/ 1522204 w 2509283"/>
                <a:gd name="connsiteY5" fmla="*/ 1318548 h 1318548"/>
                <a:gd name="connsiteX6" fmla="*/ 540511 w 2509283"/>
                <a:gd name="connsiteY6" fmla="*/ 1307915 h 1318548"/>
                <a:gd name="connsiteX7" fmla="*/ 329609 w 2509283"/>
                <a:gd name="connsiteY7" fmla="*/ 1097013 h 1318548"/>
                <a:gd name="connsiteX8" fmla="*/ 0 w 2509283"/>
                <a:gd name="connsiteY8" fmla="*/ 242800 h 1318548"/>
                <a:gd name="connsiteX0" fmla="*/ 0 w 2509283"/>
                <a:gd name="connsiteY0" fmla="*/ 242800 h 1307915"/>
                <a:gd name="connsiteX1" fmla="*/ 540511 w 2509283"/>
                <a:gd name="connsiteY1" fmla="*/ 42530 h 1307915"/>
                <a:gd name="connsiteX2" fmla="*/ 2330279 w 2509283"/>
                <a:gd name="connsiteY2" fmla="*/ 0 h 1307915"/>
                <a:gd name="connsiteX3" fmla="*/ 2509283 w 2509283"/>
                <a:gd name="connsiteY3" fmla="*/ 253432 h 1307915"/>
                <a:gd name="connsiteX4" fmla="*/ 2275367 w 2509283"/>
                <a:gd name="connsiteY4" fmla="*/ 1097013 h 1307915"/>
                <a:gd name="connsiteX5" fmla="*/ 1437143 w 2509283"/>
                <a:gd name="connsiteY5" fmla="*/ 1307915 h 1307915"/>
                <a:gd name="connsiteX6" fmla="*/ 540511 w 2509283"/>
                <a:gd name="connsiteY6" fmla="*/ 1307915 h 1307915"/>
                <a:gd name="connsiteX7" fmla="*/ 329609 w 2509283"/>
                <a:gd name="connsiteY7" fmla="*/ 1097013 h 1307915"/>
                <a:gd name="connsiteX8" fmla="*/ 0 w 2509283"/>
                <a:gd name="connsiteY8" fmla="*/ 242800 h 1307915"/>
                <a:gd name="connsiteX0" fmla="*/ 0 w 2509283"/>
                <a:gd name="connsiteY0" fmla="*/ 242800 h 1307915"/>
                <a:gd name="connsiteX1" fmla="*/ 540511 w 2509283"/>
                <a:gd name="connsiteY1" fmla="*/ 42530 h 1307915"/>
                <a:gd name="connsiteX2" fmla="*/ 2330279 w 2509283"/>
                <a:gd name="connsiteY2" fmla="*/ 0 h 1307915"/>
                <a:gd name="connsiteX3" fmla="*/ 2509283 w 2509283"/>
                <a:gd name="connsiteY3" fmla="*/ 253432 h 1307915"/>
                <a:gd name="connsiteX4" fmla="*/ 2275367 w 2509283"/>
                <a:gd name="connsiteY4" fmla="*/ 1097013 h 1307915"/>
                <a:gd name="connsiteX5" fmla="*/ 1437143 w 2509283"/>
                <a:gd name="connsiteY5" fmla="*/ 1307915 h 1307915"/>
                <a:gd name="connsiteX6" fmla="*/ 540511 w 2509283"/>
                <a:gd name="connsiteY6" fmla="*/ 1307915 h 1307915"/>
                <a:gd name="connsiteX7" fmla="*/ 329609 w 2509283"/>
                <a:gd name="connsiteY7" fmla="*/ 1097013 h 1307915"/>
                <a:gd name="connsiteX8" fmla="*/ 0 w 2509283"/>
                <a:gd name="connsiteY8" fmla="*/ 242800 h 1307915"/>
                <a:gd name="connsiteX0" fmla="*/ 0 w 2509283"/>
                <a:gd name="connsiteY0" fmla="*/ 242800 h 1307915"/>
                <a:gd name="connsiteX1" fmla="*/ 540511 w 2509283"/>
                <a:gd name="connsiteY1" fmla="*/ 42530 h 1307915"/>
                <a:gd name="connsiteX2" fmla="*/ 2330279 w 2509283"/>
                <a:gd name="connsiteY2" fmla="*/ 0 h 1307915"/>
                <a:gd name="connsiteX3" fmla="*/ 2509283 w 2509283"/>
                <a:gd name="connsiteY3" fmla="*/ 253432 h 1307915"/>
                <a:gd name="connsiteX4" fmla="*/ 2275367 w 2509283"/>
                <a:gd name="connsiteY4" fmla="*/ 1097013 h 1307915"/>
                <a:gd name="connsiteX5" fmla="*/ 1437143 w 2509283"/>
                <a:gd name="connsiteY5" fmla="*/ 1307915 h 1307915"/>
                <a:gd name="connsiteX6" fmla="*/ 540511 w 2509283"/>
                <a:gd name="connsiteY6" fmla="*/ 1307915 h 1307915"/>
                <a:gd name="connsiteX7" fmla="*/ 329609 w 2509283"/>
                <a:gd name="connsiteY7" fmla="*/ 1097013 h 1307915"/>
                <a:gd name="connsiteX8" fmla="*/ 0 w 2509283"/>
                <a:gd name="connsiteY8" fmla="*/ 242800 h 1307915"/>
                <a:gd name="connsiteX0" fmla="*/ 0 w 2509283"/>
                <a:gd name="connsiteY0" fmla="*/ 242800 h 1307915"/>
                <a:gd name="connsiteX1" fmla="*/ 540511 w 2509283"/>
                <a:gd name="connsiteY1" fmla="*/ 42530 h 1307915"/>
                <a:gd name="connsiteX2" fmla="*/ 2330279 w 2509283"/>
                <a:gd name="connsiteY2" fmla="*/ 0 h 1307915"/>
                <a:gd name="connsiteX3" fmla="*/ 2509283 w 2509283"/>
                <a:gd name="connsiteY3" fmla="*/ 253432 h 1307915"/>
                <a:gd name="connsiteX4" fmla="*/ 2275367 w 2509283"/>
                <a:gd name="connsiteY4" fmla="*/ 1097013 h 1307915"/>
                <a:gd name="connsiteX5" fmla="*/ 1437143 w 2509283"/>
                <a:gd name="connsiteY5" fmla="*/ 1307915 h 1307915"/>
                <a:gd name="connsiteX6" fmla="*/ 540511 w 2509283"/>
                <a:gd name="connsiteY6" fmla="*/ 1307915 h 1307915"/>
                <a:gd name="connsiteX7" fmla="*/ 329609 w 2509283"/>
                <a:gd name="connsiteY7" fmla="*/ 1097013 h 1307915"/>
                <a:gd name="connsiteX8" fmla="*/ 0 w 2509283"/>
                <a:gd name="connsiteY8" fmla="*/ 242800 h 130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283" h="1307915">
                  <a:moveTo>
                    <a:pt x="0" y="242800"/>
                  </a:moveTo>
                  <a:cubicBezTo>
                    <a:pt x="0" y="126322"/>
                    <a:pt x="424033" y="42530"/>
                    <a:pt x="540511" y="42530"/>
                  </a:cubicBezTo>
                  <a:lnTo>
                    <a:pt x="2330279" y="0"/>
                  </a:lnTo>
                  <a:cubicBezTo>
                    <a:pt x="2446757" y="0"/>
                    <a:pt x="2509283" y="136954"/>
                    <a:pt x="2509283" y="253432"/>
                  </a:cubicBezTo>
                  <a:lnTo>
                    <a:pt x="2275367" y="1097013"/>
                  </a:lnTo>
                  <a:cubicBezTo>
                    <a:pt x="2197395" y="1378207"/>
                    <a:pt x="1726286" y="1272765"/>
                    <a:pt x="1437143" y="1307915"/>
                  </a:cubicBezTo>
                  <a:lnTo>
                    <a:pt x="540511" y="1307915"/>
                  </a:lnTo>
                  <a:cubicBezTo>
                    <a:pt x="355922" y="1272765"/>
                    <a:pt x="439479" y="1381751"/>
                    <a:pt x="329609" y="1097013"/>
                  </a:cubicBezTo>
                  <a:cubicBezTo>
                    <a:pt x="219739" y="812275"/>
                    <a:pt x="0" y="359278"/>
                    <a:pt x="0" y="2428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1"/>
          <p:cNvSpPr txBox="1"/>
          <p:nvPr/>
        </p:nvSpPr>
        <p:spPr>
          <a:xfrm>
            <a:off x="6575750" y="2423309"/>
            <a:ext cx="3025061" cy="1569660"/>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vi-VN" sz="2400" noProof="0">
                <a:solidFill>
                  <a:srgbClr val="002060"/>
                </a:solidFill>
                <a:latin typeface="Roboto" panose="02000000000000000000" pitchFamily="2" charset="0"/>
                <a:ea typeface="Roboto" panose="02000000000000000000" pitchFamily="2" charset="0"/>
              </a:rPr>
              <a:t>C</a:t>
            </a:r>
            <a:r>
              <a:rPr lang="en-US" sz="2400">
                <a:solidFill>
                  <a:srgbClr val="002060"/>
                </a:solidFill>
                <a:latin typeface="Roboto" panose="02000000000000000000" pitchFamily="2" charset="0"/>
                <a:ea typeface="Roboto" panose="02000000000000000000" pitchFamily="2" charset="0"/>
              </a:rPr>
              <a:t>â</a:t>
            </a:r>
            <a:r>
              <a:rPr lang="vi-VN" sz="2400" noProof="0">
                <a:solidFill>
                  <a:srgbClr val="002060"/>
                </a:solidFill>
                <a:latin typeface="Roboto" panose="02000000000000000000" pitchFamily="2" charset="0"/>
                <a:ea typeface="Roboto" panose="02000000000000000000" pitchFamily="2" charset="0"/>
              </a:rPr>
              <a:t>n </a:t>
            </a:r>
            <a:r>
              <a:rPr lang="vi-VN" sz="2400" noProof="0" dirty="0">
                <a:solidFill>
                  <a:srgbClr val="002060"/>
                </a:solidFill>
                <a:latin typeface="Roboto" panose="02000000000000000000" pitchFamily="2" charset="0"/>
                <a:ea typeface="Roboto" panose="02000000000000000000" pitchFamily="2" charset="0"/>
              </a:rPr>
              <a:t>gồm những bộ phận nào? Làm thế nào để cân ở vị trí thăng bằng?</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 name="Cloud 1">
            <a:extLst>
              <a:ext uri="{FF2B5EF4-FFF2-40B4-BE49-F238E27FC236}">
                <a16:creationId xmlns:a16="http://schemas.microsoft.com/office/drawing/2014/main" id="{B90E3816-CBAC-5E4D-E760-A26EDB6133F8}"/>
              </a:ext>
            </a:extLst>
          </p:cNvPr>
          <p:cNvSpPr/>
          <p:nvPr/>
        </p:nvSpPr>
        <p:spPr>
          <a:xfrm>
            <a:off x="2060412" y="2233037"/>
            <a:ext cx="3601322" cy="243248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pic>
        <p:nvPicPr>
          <p:cNvPr id="4100" name="Picture 4">
            <a:extLst>
              <a:ext uri="{FF2B5EF4-FFF2-40B4-BE49-F238E27FC236}">
                <a16:creationId xmlns:a16="http://schemas.microsoft.com/office/drawing/2014/main" id="{A5CB3837-1E7B-7311-00C4-43C916148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470" y="2463190"/>
            <a:ext cx="2045587" cy="18292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603C6E7-3A9B-E56A-80EB-4CD3238A6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9" y="2781208"/>
            <a:ext cx="2805412" cy="40861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046E5FEE-EA20-03BC-9C7E-112FE459D6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2158" y="2783167"/>
            <a:ext cx="3577902" cy="40748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50689" y="5007883"/>
            <a:ext cx="3141056" cy="1200329"/>
          </a:xfrm>
          <a:prstGeom prst="borderCallout1">
            <a:avLst>
              <a:gd name="adj1" fmla="val 18750"/>
              <a:gd name="adj2" fmla="val -8333"/>
              <a:gd name="adj3" fmla="val -23410"/>
              <a:gd name="adj4" fmla="val -53219"/>
            </a:avLst>
          </a:prstGeom>
          <a:noFill/>
          <a:ln>
            <a:solidFill>
              <a:schemeClr val="tx1"/>
            </a:solidFill>
            <a:prstDash val="dash"/>
          </a:ln>
        </p:spPr>
        <p:txBody>
          <a:bodyPr wrap="square" rtlCol="0">
            <a:spAutoFit/>
          </a:bodyPr>
          <a:lstStyle/>
          <a:p>
            <a:pPr lvl="0">
              <a:defRPr/>
            </a:pPr>
            <a:r>
              <a:rPr lang="vi-VN" sz="2400" noProof="0">
                <a:solidFill>
                  <a:srgbClr val="002060"/>
                </a:solidFill>
                <a:latin typeface="Roboto" panose="02000000000000000000" pitchFamily="2" charset="0"/>
                <a:ea typeface="Roboto" panose="02000000000000000000" pitchFamily="2" charset="0"/>
              </a:rPr>
              <a:t>C</a:t>
            </a:r>
            <a:r>
              <a:rPr lang="en-US" sz="2400">
                <a:solidFill>
                  <a:srgbClr val="002060"/>
                </a:solidFill>
                <a:latin typeface="Roboto" panose="02000000000000000000" pitchFamily="2" charset="0"/>
                <a:ea typeface="Roboto" panose="02000000000000000000" pitchFamily="2" charset="0"/>
              </a:rPr>
              <a:t>â</a:t>
            </a:r>
            <a:r>
              <a:rPr lang="vi-VN" sz="2400" noProof="0">
                <a:solidFill>
                  <a:srgbClr val="002060"/>
                </a:solidFill>
                <a:latin typeface="Roboto" panose="02000000000000000000" pitchFamily="2" charset="0"/>
                <a:ea typeface="Roboto" panose="02000000000000000000" pitchFamily="2" charset="0"/>
              </a:rPr>
              <a:t>n gồm</a:t>
            </a:r>
            <a:r>
              <a:rPr lang="en-US" sz="2400" noProof="0">
                <a:solidFill>
                  <a:srgbClr val="002060"/>
                </a:solidFill>
                <a:latin typeface="Roboto" panose="02000000000000000000" pitchFamily="2" charset="0"/>
                <a:ea typeface="Roboto" panose="02000000000000000000" pitchFamily="2" charset="0"/>
              </a:rPr>
              <a:t>:</a:t>
            </a:r>
            <a:r>
              <a:rPr lang="vi-VN" sz="2400" noProof="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Trụ cân, đế cân, đòn cân, đĩa cân, quả cân</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420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anim calcmode="lin" valueType="num">
                                      <p:cBhvr additive="base">
                                        <p:cTn id="21" dur="500" fill="hold"/>
                                        <p:tgtEl>
                                          <p:spTgt spid="4104"/>
                                        </p:tgtEl>
                                        <p:attrNameLst>
                                          <p:attrName>ppt_x</p:attrName>
                                        </p:attrNameLst>
                                      </p:cBhvr>
                                      <p:tavLst>
                                        <p:tav tm="0">
                                          <p:val>
                                            <p:strVal val="1+#ppt_w/2"/>
                                          </p:val>
                                        </p:tav>
                                        <p:tav tm="100000">
                                          <p:val>
                                            <p:strVal val="#ppt_x"/>
                                          </p:val>
                                        </p:tav>
                                      </p:tavLst>
                                    </p:anim>
                                    <p:anim calcmode="lin" valueType="num">
                                      <p:cBhvr additive="base">
                                        <p:cTn id="22"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0-#ppt_w/2"/>
                                          </p:val>
                                        </p:tav>
                                        <p:tav tm="100000">
                                          <p:val>
                                            <p:strVal val="#ppt_x"/>
                                          </p:val>
                                        </p:tav>
                                      </p:tavLst>
                                    </p:anim>
                                    <p:anim calcmode="lin" valueType="num">
                                      <p:cBhvr additive="base">
                                        <p:cTn id="32" dur="500" fill="hold"/>
                                        <p:tgtEl>
                                          <p:spTgt spid="410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100"/>
                                        </p:tgtEl>
                                        <p:attrNameLst>
                                          <p:attrName>style.visibility</p:attrName>
                                        </p:attrNameLst>
                                      </p:cBhvr>
                                      <p:to>
                                        <p:strVal val="visible"/>
                                      </p:to>
                                    </p:set>
                                    <p:anim calcmode="lin" valueType="num">
                                      <p:cBhvr additive="base">
                                        <p:cTn id="35" dur="500" fill="hold"/>
                                        <p:tgtEl>
                                          <p:spTgt spid="4100"/>
                                        </p:tgtEl>
                                        <p:attrNameLst>
                                          <p:attrName>ppt_x</p:attrName>
                                        </p:attrNameLst>
                                      </p:cBhvr>
                                      <p:tavLst>
                                        <p:tav tm="0">
                                          <p:val>
                                            <p:strVal val="0-#ppt_w/2"/>
                                          </p:val>
                                        </p:tav>
                                        <p:tav tm="100000">
                                          <p:val>
                                            <p:strVal val="#ppt_x"/>
                                          </p:val>
                                        </p:tav>
                                      </p:tavLst>
                                    </p:anim>
                                    <p:anim calcmode="lin" valueType="num">
                                      <p:cBhvr additive="base">
                                        <p:cTn id="36" dur="500" fill="hold"/>
                                        <p:tgtEl>
                                          <p:spTgt spid="410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0" grpId="0"/>
      <p:bldP spid="22" grpId="0"/>
      <p:bldP spid="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3618" y="1595164"/>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979324" y="1743035"/>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5261482" y="1927762"/>
            <a:ext cx="6038844" cy="4413516"/>
          </a:xfrm>
          <a:prstGeom prst="rect">
            <a:avLst/>
          </a:prstGeom>
          <a:noFill/>
        </p:spPr>
        <p:txBody>
          <a:bodyPr wrap="square" rtlCol="0">
            <a:spAutoFit/>
          </a:bodyPr>
          <a:lstStyle/>
          <a:p>
            <a:pPr lvl="0">
              <a:lnSpc>
                <a:spcPct val="130000"/>
              </a:lnSpc>
              <a:defRPr/>
            </a:pPr>
            <a:r>
              <a:rPr lang="en-US" altLang="zh-CN" sz="2400">
                <a:solidFill>
                  <a:srgbClr val="002060"/>
                </a:solidFill>
                <a:latin typeface="Roboto" panose="02000000000000000000" pitchFamily="2" charset="0"/>
                <a:ea typeface="Roboto" panose="02000000000000000000" pitchFamily="2" charset="0"/>
              </a:rPr>
              <a:t>1</a:t>
            </a:r>
            <a:r>
              <a:rPr lang="vi-VN" altLang="zh-CN" sz="2400">
                <a:solidFill>
                  <a:srgbClr val="002060"/>
                </a:solidFill>
                <a:latin typeface="Roboto" panose="02000000000000000000" pitchFamily="2" charset="0"/>
                <a:ea typeface="Roboto" panose="02000000000000000000" pitchFamily="2" charset="0"/>
              </a:rPr>
              <a:t>. Hai đĩa cân làm bằng vật liệu gì?</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2. Mô tả cách sử dụng của cân</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3. Mô tả ngắn gọn các bước làm </a:t>
            </a:r>
            <a:endParaRPr lang="en-US" altLang="zh-CN" sz="24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cân thăng bằng</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p:txBody>
      </p:sp>
      <p:pic>
        <p:nvPicPr>
          <p:cNvPr id="3" name="Picture 2"/>
          <p:cNvPicPr>
            <a:picLocks noChangeAspect="1"/>
          </p:cNvPicPr>
          <p:nvPr/>
        </p:nvPicPr>
        <p:blipFill>
          <a:blip r:embed="rId4"/>
          <a:stretch>
            <a:fillRect/>
          </a:stretch>
        </p:blipFill>
        <p:spPr>
          <a:xfrm>
            <a:off x="1580798" y="2313527"/>
            <a:ext cx="2563865" cy="1508156"/>
          </a:xfrm>
          <a:prstGeom prst="rect">
            <a:avLst/>
          </a:prstGeom>
        </p:spPr>
      </p:pic>
      <p:sp>
        <p:nvSpPr>
          <p:cNvPr id="4" name="Trapezoid 3"/>
          <p:cNvSpPr/>
          <p:nvPr/>
        </p:nvSpPr>
        <p:spPr>
          <a:xfrm flipV="1">
            <a:off x="1307832" y="4159741"/>
            <a:ext cx="987136" cy="987136"/>
          </a:xfrm>
          <a:prstGeom prst="trapezoid">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flipV="1">
            <a:off x="3241897" y="4159741"/>
            <a:ext cx="987136" cy="987136"/>
          </a:xfrm>
          <a:prstGeom prst="trapezoid">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831148" y="3528039"/>
            <a:ext cx="91126" cy="817077"/>
          </a:xfrm>
          <a:custGeom>
            <a:avLst/>
            <a:gdLst>
              <a:gd name="connsiteX0" fmla="*/ 91126 w 91126"/>
              <a:gd name="connsiteY0" fmla="*/ 0 h 817077"/>
              <a:gd name="connsiteX1" fmla="*/ 7999 w 91126"/>
              <a:gd name="connsiteY1" fmla="*/ 779318 h 817077"/>
              <a:gd name="connsiteX2" fmla="*/ 7999 w 91126"/>
              <a:gd name="connsiteY2" fmla="*/ 623455 h 817077"/>
            </a:gdLst>
            <a:ahLst/>
            <a:cxnLst>
              <a:cxn ang="0">
                <a:pos x="connsiteX0" y="connsiteY0"/>
              </a:cxn>
              <a:cxn ang="0">
                <a:pos x="connsiteX1" y="connsiteY1"/>
              </a:cxn>
              <a:cxn ang="0">
                <a:pos x="connsiteX2" y="connsiteY2"/>
              </a:cxn>
            </a:cxnLst>
            <a:rect l="l" t="t" r="r" b="b"/>
            <a:pathLst>
              <a:path w="91126" h="817077">
                <a:moveTo>
                  <a:pt x="91126" y="0"/>
                </a:moveTo>
                <a:cubicBezTo>
                  <a:pt x="56489" y="337704"/>
                  <a:pt x="21853" y="675409"/>
                  <a:pt x="7999" y="779318"/>
                </a:cubicBezTo>
                <a:cubicBezTo>
                  <a:pt x="-5856" y="883227"/>
                  <a:pt x="1071" y="753341"/>
                  <a:pt x="7999" y="6234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42363" y="3509677"/>
            <a:ext cx="91126" cy="817077"/>
          </a:xfrm>
          <a:custGeom>
            <a:avLst/>
            <a:gdLst>
              <a:gd name="connsiteX0" fmla="*/ 91126 w 91126"/>
              <a:gd name="connsiteY0" fmla="*/ 0 h 817077"/>
              <a:gd name="connsiteX1" fmla="*/ 7999 w 91126"/>
              <a:gd name="connsiteY1" fmla="*/ 779318 h 817077"/>
              <a:gd name="connsiteX2" fmla="*/ 7999 w 91126"/>
              <a:gd name="connsiteY2" fmla="*/ 623455 h 817077"/>
            </a:gdLst>
            <a:ahLst/>
            <a:cxnLst>
              <a:cxn ang="0">
                <a:pos x="connsiteX0" y="connsiteY0"/>
              </a:cxn>
              <a:cxn ang="0">
                <a:pos x="connsiteX1" y="connsiteY1"/>
              </a:cxn>
              <a:cxn ang="0">
                <a:pos x="connsiteX2" y="connsiteY2"/>
              </a:cxn>
            </a:cxnLst>
            <a:rect l="l" t="t" r="r" b="b"/>
            <a:pathLst>
              <a:path w="91126" h="817077">
                <a:moveTo>
                  <a:pt x="91126" y="0"/>
                </a:moveTo>
                <a:cubicBezTo>
                  <a:pt x="56489" y="337704"/>
                  <a:pt x="21853" y="675409"/>
                  <a:pt x="7999" y="779318"/>
                </a:cubicBezTo>
                <a:cubicBezTo>
                  <a:pt x="-5856" y="883227"/>
                  <a:pt x="1071" y="753341"/>
                  <a:pt x="7999" y="6234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4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1799048" y="1698310"/>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C50EEADF-F242-4F8F-96FE-76601BA8159E}"/>
              </a:ext>
            </a:extLst>
          </p:cNvPr>
          <p:cNvSpPr txBox="1"/>
          <p:nvPr/>
        </p:nvSpPr>
        <p:spPr>
          <a:xfrm>
            <a:off x="1799048" y="2119742"/>
            <a:ext cx="691750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noProof="0" dirty="0" err="1">
                <a:solidFill>
                  <a:srgbClr val="002060"/>
                </a:solidFill>
                <a:latin typeface="Roboto" panose="02000000000000000000" pitchFamily="2" charset="0"/>
                <a:ea typeface="Roboto" panose="02000000000000000000" pitchFamily="2" charset="0"/>
              </a:rPr>
              <a:t>Cuộn</a:t>
            </a:r>
            <a:r>
              <a:rPr lang="en-US" sz="2400" noProof="0" dirty="0">
                <a:solidFill>
                  <a:srgbClr val="002060"/>
                </a:solidFill>
                <a:latin typeface="Roboto" panose="02000000000000000000" pitchFamily="2" charset="0"/>
                <a:ea typeface="Roboto" panose="02000000000000000000" pitchFamily="2" charset="0"/>
              </a:rPr>
              <a:t> </a:t>
            </a:r>
            <a:r>
              <a:rPr lang="en-US" sz="2400" noProof="0" dirty="0" err="1">
                <a:solidFill>
                  <a:srgbClr val="002060"/>
                </a:solidFill>
                <a:latin typeface="Roboto" panose="02000000000000000000" pitchFamily="2" charset="0"/>
                <a:ea typeface="Roboto" panose="02000000000000000000" pitchFamily="2" charset="0"/>
              </a:rPr>
              <a:t>dây</a:t>
            </a:r>
            <a:r>
              <a:rPr lang="en-US" sz="2400" noProof="0" dirty="0">
                <a:solidFill>
                  <a:srgbClr val="002060"/>
                </a:solidFill>
                <a:latin typeface="Roboto" panose="02000000000000000000" pitchFamily="2" charset="0"/>
                <a:ea typeface="Roboto" panose="02000000000000000000" pitchFamily="2" charset="0"/>
              </a:rPr>
              <a:t>, </a:t>
            </a:r>
            <a:r>
              <a:rPr lang="en-US" sz="2400" noProof="0" dirty="0" err="1">
                <a:solidFill>
                  <a:srgbClr val="002060"/>
                </a:solidFill>
                <a:latin typeface="Roboto" panose="02000000000000000000" pitchFamily="2" charset="0"/>
                <a:ea typeface="Roboto" panose="02000000000000000000" pitchFamily="2" charset="0"/>
              </a:rPr>
              <a:t>móc</a:t>
            </a:r>
            <a:r>
              <a:rPr lang="en-US" sz="2400" noProof="0" dirty="0">
                <a:solidFill>
                  <a:srgbClr val="002060"/>
                </a:solidFill>
                <a:latin typeface="Roboto" panose="02000000000000000000" pitchFamily="2" charset="0"/>
                <a:ea typeface="Roboto" panose="02000000000000000000" pitchFamily="2" charset="0"/>
              </a:rPr>
              <a:t> </a:t>
            </a:r>
            <a:r>
              <a:rPr lang="en-US" sz="2400" noProof="0" dirty="0" err="1">
                <a:solidFill>
                  <a:srgbClr val="002060"/>
                </a:solidFill>
                <a:latin typeface="Roboto" panose="02000000000000000000" pitchFamily="2" charset="0"/>
                <a:ea typeface="Roboto" panose="02000000000000000000" pitchFamily="2" charset="0"/>
              </a:rPr>
              <a:t>áo</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cốc</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giấy</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654737" y="199545"/>
            <a:ext cx="7626944"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026" name="Picture 2">
            <a:extLst>
              <a:ext uri="{FF2B5EF4-FFF2-40B4-BE49-F238E27FC236}">
                <a16:creationId xmlns:a16="http://schemas.microsoft.com/office/drawing/2014/main" id="{E72DD3E1-5635-FAED-39E3-182259A13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41" y="2981632"/>
            <a:ext cx="2997092" cy="295558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378FE6-90A6-9300-0D5F-E31D612E71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217" y="2489074"/>
            <a:ext cx="3642847" cy="31544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251CC5D-6DEC-6DEF-B7E5-B95BB287DA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0088" y="2785792"/>
            <a:ext cx="3003632" cy="255628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6" presetClass="entr" presetSubtype="16"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circle(in)">
                                      <p:cBhvr>
                                        <p:cTn id="18" dur="2000"/>
                                        <p:tgtEl>
                                          <p:spTgt spid="1030"/>
                                        </p:tgtEl>
                                      </p:cBhvr>
                                    </p:animEffect>
                                  </p:childTnLst>
                                </p:cTn>
                              </p:par>
                              <p:par>
                                <p:cTn id="19" presetID="6" presetClass="entr" presetSubtype="16"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circle(in)">
                                      <p:cBhvr>
                                        <p:cTn id="21" dur="2000"/>
                                        <p:tgtEl>
                                          <p:spTgt spid="1028"/>
                                        </p:tgtEl>
                                      </p:cBhvr>
                                    </p:animEffect>
                                  </p:childTnLst>
                                </p:cTn>
                              </p:par>
                              <p:par>
                                <p:cTn id="22" presetID="6"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186"/>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654737" y="199545"/>
            <a:ext cx="7626944"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4" name="Oval 20">
            <a:extLst>
              <a:ext uri="{FF2B5EF4-FFF2-40B4-BE49-F238E27FC236}">
                <a16:creationId xmlns:a16="http://schemas.microsoft.com/office/drawing/2014/main" id="{6C1975A8-8C0F-7BA3-20A3-EA36FF074D0E}"/>
              </a:ext>
            </a:extLst>
          </p:cNvPr>
          <p:cNvSpPr/>
          <p:nvPr/>
        </p:nvSpPr>
        <p:spPr>
          <a:xfrm>
            <a:off x="1389867" y="2526785"/>
            <a:ext cx="1011424" cy="109930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4" h="1099303">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rPr>
              <a:t>1</a:t>
            </a:r>
          </a:p>
        </p:txBody>
      </p:sp>
      <p:sp>
        <p:nvSpPr>
          <p:cNvPr id="5" name="Title 4">
            <a:extLst>
              <a:ext uri="{FF2B5EF4-FFF2-40B4-BE49-F238E27FC236}">
                <a16:creationId xmlns:a16="http://schemas.microsoft.com/office/drawing/2014/main" id="{9795447D-74D6-1A9A-02D6-CB5DE5DBCBEE}"/>
              </a:ext>
            </a:extLst>
          </p:cNvPr>
          <p:cNvSpPr>
            <a:spLocks noGrp="1"/>
          </p:cNvSpPr>
          <p:nvPr>
            <p:ph type="title"/>
          </p:nvPr>
        </p:nvSpPr>
        <p:spPr>
          <a:xfrm>
            <a:off x="1389867" y="1399617"/>
            <a:ext cx="1325137" cy="702907"/>
          </a:xfrm>
        </p:spPr>
        <p:txBody>
          <a:bodyPr>
            <a:normAutofit/>
          </a:bodyPr>
          <a:lstStyle/>
          <a:p>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Gợi ý</a:t>
            </a:r>
            <a:endParaRPr lang="vi-VN" sz="2400" dirty="0"/>
          </a:p>
        </p:txBody>
      </p:sp>
      <p:sp>
        <p:nvSpPr>
          <p:cNvPr id="11" name="TextBox 10">
            <a:extLst>
              <a:ext uri="{FF2B5EF4-FFF2-40B4-BE49-F238E27FC236}">
                <a16:creationId xmlns:a16="http://schemas.microsoft.com/office/drawing/2014/main" id="{1F12C18B-58FE-10F2-C3DD-9ECB88786B0F}"/>
              </a:ext>
            </a:extLst>
          </p:cNvPr>
          <p:cNvSpPr txBox="1"/>
          <p:nvPr/>
        </p:nvSpPr>
        <p:spPr>
          <a:xfrm>
            <a:off x="546936" y="4050349"/>
            <a:ext cx="3010998" cy="461665"/>
          </a:xfrm>
          <a:prstGeom prst="rect">
            <a:avLst/>
          </a:prstGeom>
          <a:noFill/>
        </p:spPr>
        <p:txBody>
          <a:bodyPr wrap="square" rtlCol="0">
            <a:spAutoFit/>
          </a:bodyPr>
          <a:lstStyle/>
          <a:p>
            <a:r>
              <a:rPr lang="vi-VN" sz="2400" dirty="0"/>
              <a:t>Làm hai đĩa cân</a:t>
            </a:r>
          </a:p>
        </p:txBody>
      </p:sp>
      <p:pic>
        <p:nvPicPr>
          <p:cNvPr id="3" name="Picture 2">
            <a:extLst>
              <a:ext uri="{FF2B5EF4-FFF2-40B4-BE49-F238E27FC236}">
                <a16:creationId xmlns:a16="http://schemas.microsoft.com/office/drawing/2014/main" id="{D9BD3CDB-8341-6482-CF46-B5DF104CEF61}"/>
              </a:ext>
            </a:extLst>
          </p:cNvPr>
          <p:cNvPicPr>
            <a:picLocks noChangeAspect="1"/>
          </p:cNvPicPr>
          <p:nvPr/>
        </p:nvPicPr>
        <p:blipFill>
          <a:blip r:embed="rId4"/>
          <a:stretch>
            <a:fillRect/>
          </a:stretch>
        </p:blipFill>
        <p:spPr>
          <a:xfrm>
            <a:off x="5352181" y="1677434"/>
            <a:ext cx="4929500" cy="3897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285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648374" y="4058311"/>
            <a:ext cx="4012835"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noProof="0" dirty="0">
                <a:solidFill>
                  <a:srgbClr val="002060"/>
                </a:solidFill>
                <a:latin typeface="Roboto" panose="02000000000000000000" pitchFamily="2" charset="0"/>
                <a:ea typeface="Roboto" panose="02000000000000000000" pitchFamily="2" charset="0"/>
              </a:rPr>
              <a:t>Làm đòn cân (có thể dùng móc áo để làm đòn cân)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2654737" y="199545"/>
            <a:ext cx="7626944"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rPr>
              <a:t>LÀM </a:t>
            </a:r>
            <a:r>
              <a:rPr lang="vi-VN" sz="3200" b="1"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B9B67499-2E64-E7D1-14A8-BDB5763AB939}"/>
              </a:ext>
            </a:extLst>
          </p:cNvPr>
          <p:cNvPicPr>
            <a:picLocks noChangeAspect="1"/>
          </p:cNvPicPr>
          <p:nvPr/>
        </p:nvPicPr>
        <p:blipFill>
          <a:blip r:embed="rId4"/>
          <a:stretch>
            <a:fillRect/>
          </a:stretch>
        </p:blipFill>
        <p:spPr>
          <a:xfrm rot="16200000">
            <a:off x="6203281" y="1335440"/>
            <a:ext cx="3575504" cy="458129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Oval 20">
            <a:extLst>
              <a:ext uri="{FF2B5EF4-FFF2-40B4-BE49-F238E27FC236}">
                <a16:creationId xmlns:a16="http://schemas.microsoft.com/office/drawing/2014/main" id="{6C1975A8-8C0F-7BA3-20A3-EA36FF074D0E}"/>
              </a:ext>
            </a:extLst>
          </p:cNvPr>
          <p:cNvSpPr/>
          <p:nvPr/>
        </p:nvSpPr>
        <p:spPr>
          <a:xfrm>
            <a:off x="2293876" y="2526784"/>
            <a:ext cx="1011424" cy="109930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4" h="1099303">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endParaRPr kumimoji="0" lang="en-US" sz="40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387081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1213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648375" y="4080613"/>
            <a:ext cx="3505832"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Treo hai đĩa</a:t>
            </a:r>
            <a:r>
              <a:rPr kumimoji="0" lang="vi-VN" sz="24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cân lên đòn cân và điều chỉnh để cân ở vị trí thăng bằng</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2654737" y="199545"/>
            <a:ext cx="7626944"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rPr>
              <a:t>LÀM </a:t>
            </a:r>
            <a:r>
              <a:rPr lang="vi-VN" altLang="zh-CN" sz="3200" b="1"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628FE5F3-F29A-85BA-FD36-5615A8A385BF}"/>
              </a:ext>
            </a:extLst>
          </p:cNvPr>
          <p:cNvPicPr>
            <a:picLocks noChangeAspect="1"/>
          </p:cNvPicPr>
          <p:nvPr/>
        </p:nvPicPr>
        <p:blipFill>
          <a:blip r:embed="rId4"/>
          <a:stretch>
            <a:fillRect/>
          </a:stretch>
        </p:blipFill>
        <p:spPr>
          <a:xfrm>
            <a:off x="5564042" y="1785131"/>
            <a:ext cx="4717639" cy="36819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Oval 20">
            <a:extLst>
              <a:ext uri="{FF2B5EF4-FFF2-40B4-BE49-F238E27FC236}">
                <a16:creationId xmlns:a16="http://schemas.microsoft.com/office/drawing/2014/main" id="{6C1975A8-8C0F-7BA3-20A3-EA36FF074D0E}"/>
              </a:ext>
            </a:extLst>
          </p:cNvPr>
          <p:cNvSpPr/>
          <p:nvPr/>
        </p:nvSpPr>
        <p:spPr>
          <a:xfrm>
            <a:off x="1895579" y="2443658"/>
            <a:ext cx="1011424" cy="109930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4" h="1099303">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endParaRPr kumimoji="0" lang="en-US" sz="40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7479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885899" y="511205"/>
            <a:ext cx="93799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endParaRPr kumimoji="0" lang="vi-VN" altLang="zh-CN" sz="3200" b="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3" name="Rounded Rectangle 2"/>
          <p:cNvSpPr/>
          <p:nvPr/>
        </p:nvSpPr>
        <p:spPr>
          <a:xfrm>
            <a:off x="1374584" y="1941780"/>
            <a:ext cx="953005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923156" y="2693345"/>
            <a:ext cx="38007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Cân</a:t>
            </a:r>
            <a:r>
              <a:rPr kumimoji="0" lang="vi-VN" altLang="zh-CN" sz="24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ở vị trí thăng bằng khi vật ở hai đĩa cân có cùng khối lượng</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5923156" y="4275907"/>
            <a:ext cx="34884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err="1">
                <a:solidFill>
                  <a:srgbClr val="002060"/>
                </a:solidFill>
                <a:latin typeface="Roboto" panose="02000000000000000000" pitchFamily="2" charset="0"/>
                <a:ea typeface="Roboto" panose="02000000000000000000" pitchFamily="2" charset="0"/>
              </a:rPr>
              <a:t>Chắc</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chắn</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dễ</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sử</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dụng</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đảm</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bảo</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tính</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thẩm</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mĩ</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pic>
        <p:nvPicPr>
          <p:cNvPr id="5122" name="Picture 2">
            <a:extLst>
              <a:ext uri="{FF2B5EF4-FFF2-40B4-BE49-F238E27FC236}">
                <a16:creationId xmlns:a16="http://schemas.microsoft.com/office/drawing/2014/main" id="{8BAF5568-0D48-57E2-721A-8C43EE20C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884" y="2531193"/>
            <a:ext cx="3555973" cy="279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654737" y="199545"/>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TRƯNG BÀY VÀ GIỚI THIỆU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074" name="Picture 2">
            <a:extLst>
              <a:ext uri="{FF2B5EF4-FFF2-40B4-BE49-F238E27FC236}">
                <a16:creationId xmlns:a16="http://schemas.microsoft.com/office/drawing/2014/main" id="{86D6452C-E804-C5E3-46CF-DC56E9C00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04" y="2170784"/>
            <a:ext cx="3223999" cy="251643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3706B6B-A4FA-886D-994A-742C43B26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6909" y="2170784"/>
            <a:ext cx="2458181" cy="251643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9940D6B-B203-5234-B984-336197FD37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796" y="1993892"/>
            <a:ext cx="2870216" cy="287021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026572" y="1324369"/>
            <a:ext cx="6886355"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a:t>
            </a:r>
            <a:r>
              <a:rPr kumimoji="0" lang="vi-VN" sz="24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hành sử dụng cân thăng bằng để cân một số đồ dùng học tập của em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2654737" y="199545"/>
            <a:ext cx="7626944" cy="584775"/>
          </a:xfrm>
          <a:prstGeom prst="rect">
            <a:avLst/>
          </a:prstGeom>
          <a:noFill/>
        </p:spPr>
        <p:txBody>
          <a:bodyPr wrap="square" rtlCol="0">
            <a:spAutoFit/>
          </a:bodyPr>
          <a:lstStyle/>
          <a:p>
            <a:pPr lvl="0" algn="ctr">
              <a:defRPr/>
            </a:pPr>
            <a:r>
              <a:rPr lang="vi-VN" altLang="zh-CN" sz="3200" b="1" noProof="0" dirty="0">
                <a:solidFill>
                  <a:srgbClr val="002060"/>
                </a:solidFill>
                <a:latin typeface="Roboto" panose="02000000000000000000" pitchFamily="2" charset="0"/>
                <a:ea typeface="Roboto" panose="02000000000000000000" pitchFamily="2" charset="0"/>
              </a:rPr>
              <a:t>THỰC HÀNH 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050" name="Picture 2">
            <a:extLst>
              <a:ext uri="{FF2B5EF4-FFF2-40B4-BE49-F238E27FC236}">
                <a16:creationId xmlns:a16="http://schemas.microsoft.com/office/drawing/2014/main" id="{C9FB2F13-C593-C8B6-B93F-9C50CAC8C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246" y="1693701"/>
            <a:ext cx="7709495" cy="516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6" presetClass="entr" presetSubtype="16"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stretch>
            <a:fillRect/>
          </a:stretch>
        </p:blipFill>
        <p:spPr>
          <a:xfrm>
            <a:off x="1931278" y="1555927"/>
            <a:ext cx="8372475" cy="4343400"/>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F47EDC76-93E4-69B2-B3EB-FFBB9F9285CB}"/>
              </a:ext>
            </a:extLst>
          </p:cNvPr>
          <p:cNvSpPr txBox="1"/>
          <p:nvPr/>
        </p:nvSpPr>
        <p:spPr>
          <a:xfrm>
            <a:off x="6679784" y="1657458"/>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5" name="Picture 14"/>
          <p:cNvPicPr>
            <a:picLocks noChangeAspect="1"/>
          </p:cNvPicPr>
          <p:nvPr/>
        </p:nvPicPr>
        <p:blipFill rotWithShape="1">
          <a:blip r:embed="rId4"/>
          <a:srcRect l="6827" t="7035" r="5654" b="3542"/>
          <a:stretch/>
        </p:blipFill>
        <p:spPr>
          <a:xfrm>
            <a:off x="6393109" y="3561547"/>
            <a:ext cx="868595" cy="868595"/>
          </a:xfrm>
          <a:prstGeom prst="ellipse">
            <a:avLst/>
          </a:prstGeom>
        </p:spPr>
      </p:pic>
      <p:pic>
        <p:nvPicPr>
          <p:cNvPr id="16" name="Picture 15"/>
          <p:cNvPicPr>
            <a:picLocks noChangeAspect="1"/>
          </p:cNvPicPr>
          <p:nvPr/>
        </p:nvPicPr>
        <p:blipFill rotWithShape="1">
          <a:blip r:embed="rId5"/>
          <a:srcRect l="9571" t="6413" r="10420" b="6660"/>
          <a:stretch/>
        </p:blipFill>
        <p:spPr>
          <a:xfrm>
            <a:off x="7528178" y="4656132"/>
            <a:ext cx="848933" cy="848933"/>
          </a:xfrm>
          <a:prstGeom prst="ellipse">
            <a:avLst/>
          </a:prstGeom>
        </p:spPr>
      </p:pic>
      <p:pic>
        <p:nvPicPr>
          <p:cNvPr id="20" name="Picture 19">
            <a:extLst>
              <a:ext uri="{FF2B5EF4-FFF2-40B4-BE49-F238E27FC236}">
                <a16:creationId xmlns:a16="http://schemas.microsoft.com/office/drawing/2014/main" id="{DA232D94-9A8E-A978-E827-27A3C1079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110" y="144570"/>
            <a:ext cx="1885899" cy="1411357"/>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2596981" y="3684777"/>
            <a:ext cx="40828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000" dirty="0">
                <a:solidFill>
                  <a:srgbClr val="002060"/>
                </a:solidFill>
                <a:latin typeface="Roboto" panose="02000000000000000000" pitchFamily="2" charset="0"/>
                <a:ea typeface="Roboto" panose="02000000000000000000" pitchFamily="2" charset="0"/>
              </a:rPr>
              <a:t>Cân ở vị trí thăng bằng khi vật ở hai đĩa cân có cùng khối lượng</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671589" y="4461192"/>
            <a:ext cx="34244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noProof="0" dirty="0" err="1">
                <a:solidFill>
                  <a:srgbClr val="002060"/>
                </a:solidFill>
                <a:latin typeface="Roboto" panose="02000000000000000000" pitchFamily="2" charset="0"/>
                <a:ea typeface="Roboto" panose="02000000000000000000" pitchFamily="2" charset="0"/>
              </a:rPr>
              <a:t>Chắc</a:t>
            </a:r>
            <a:r>
              <a:rPr lang="en-US" altLang="zh-CN" sz="2000" noProof="0" dirty="0">
                <a:solidFill>
                  <a:srgbClr val="002060"/>
                </a:solidFill>
                <a:latin typeface="Roboto" panose="02000000000000000000" pitchFamily="2" charset="0"/>
                <a:ea typeface="Roboto" panose="02000000000000000000" pitchFamily="2" charset="0"/>
              </a:rPr>
              <a:t> </a:t>
            </a:r>
            <a:r>
              <a:rPr lang="en-US" altLang="zh-CN" sz="2000" noProof="0" dirty="0" err="1">
                <a:solidFill>
                  <a:srgbClr val="002060"/>
                </a:solidFill>
                <a:latin typeface="Roboto" panose="02000000000000000000" pitchFamily="2" charset="0"/>
                <a:ea typeface="Roboto" panose="02000000000000000000" pitchFamily="2" charset="0"/>
              </a:rPr>
              <a:t>chắn</a:t>
            </a:r>
            <a:r>
              <a:rPr lang="en-US" altLang="zh-CN" sz="2000" noProof="0" dirty="0">
                <a:solidFill>
                  <a:srgbClr val="002060"/>
                </a:solidFill>
                <a:latin typeface="Roboto" panose="02000000000000000000" pitchFamily="2" charset="0"/>
                <a:ea typeface="Roboto" panose="02000000000000000000" pitchFamily="2" charset="0"/>
              </a:rPr>
              <a:t>, </a:t>
            </a:r>
            <a:r>
              <a:rPr lang="en-US" altLang="zh-CN" sz="2000" noProof="0" dirty="0" err="1">
                <a:solidFill>
                  <a:srgbClr val="002060"/>
                </a:solidFill>
                <a:latin typeface="Roboto" panose="02000000000000000000" pitchFamily="2" charset="0"/>
                <a:ea typeface="Roboto" panose="02000000000000000000" pitchFamily="2" charset="0"/>
              </a:rPr>
              <a:t>dễ</a:t>
            </a:r>
            <a:r>
              <a:rPr lang="en-US" altLang="zh-CN" sz="2000" noProof="0" dirty="0">
                <a:solidFill>
                  <a:srgbClr val="002060"/>
                </a:solidFill>
                <a:latin typeface="Roboto" panose="02000000000000000000" pitchFamily="2" charset="0"/>
                <a:ea typeface="Roboto" panose="02000000000000000000" pitchFamily="2" charset="0"/>
              </a:rPr>
              <a:t> </a:t>
            </a:r>
            <a:r>
              <a:rPr lang="en-US" altLang="zh-CN" sz="2000" noProof="0" dirty="0" err="1">
                <a:solidFill>
                  <a:srgbClr val="002060"/>
                </a:solidFill>
                <a:latin typeface="Roboto" panose="02000000000000000000" pitchFamily="2" charset="0"/>
                <a:ea typeface="Roboto" panose="02000000000000000000" pitchFamily="2" charset="0"/>
              </a:rPr>
              <a:t>sử</a:t>
            </a:r>
            <a:r>
              <a:rPr lang="en-US" altLang="zh-CN" sz="2000" noProof="0" dirty="0">
                <a:solidFill>
                  <a:srgbClr val="002060"/>
                </a:solidFill>
                <a:latin typeface="Roboto" panose="02000000000000000000" pitchFamily="2" charset="0"/>
                <a:ea typeface="Roboto" panose="02000000000000000000" pitchFamily="2" charset="0"/>
              </a:rPr>
              <a:t> </a:t>
            </a:r>
            <a:r>
              <a:rPr lang="en-US" altLang="zh-CN" sz="2000" noProof="0" dirty="0" err="1">
                <a:solidFill>
                  <a:srgbClr val="002060"/>
                </a:solidFill>
                <a:latin typeface="Roboto" panose="02000000000000000000" pitchFamily="2" charset="0"/>
                <a:ea typeface="Roboto" panose="02000000000000000000" pitchFamily="2" charset="0"/>
              </a:rPr>
              <a:t>dụng</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đảm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bảo</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tính</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thẩm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mĩ</a:t>
            </a:r>
            <a:endParaRPr lang="en-US" altLang="zh-CN" sz="2000" dirty="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6861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3788129"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5" name="Picture 4">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50283"/>
          <a:stretch/>
        </p:blipFill>
        <p:spPr>
          <a:xfrm>
            <a:off x="1430560" y="1126326"/>
            <a:ext cx="2027959" cy="476177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40597" y="2957633"/>
            <a:ext cx="1588399" cy="260253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694" t="1528" r="-411" b="-1528"/>
          <a:stretch/>
        </p:blipFill>
        <p:spPr>
          <a:xfrm>
            <a:off x="9095814" y="1126326"/>
            <a:ext cx="2027959" cy="476177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5593" y="2822552"/>
            <a:ext cx="1588399" cy="2602531"/>
          </a:xfrm>
          <a:prstGeom prst="rect">
            <a:avLst/>
          </a:prstGeom>
        </p:spPr>
      </p:pic>
    </p:spTree>
    <p:extLst>
      <p:ext uri="{BB962C8B-B14F-4D97-AF65-F5344CB8AC3E}">
        <p14:creationId xmlns:p14="http://schemas.microsoft.com/office/powerpoint/2010/main" val="1453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25E-6 -2.59259E-6 L -1.2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8"/>
                                        </p:tgtEl>
                                        <p:attrNameLst>
                                          <p:attrName>r</p:attrName>
                                        </p:attrNameLst>
                                      </p:cBhvr>
                                    </p:animRot>
                                    <p:animRot by="-240000">
                                      <p:cBhvr>
                                        <p:cTn id="20" dur="200" fill="hold">
                                          <p:stCondLst>
                                            <p:cond delay="200"/>
                                          </p:stCondLst>
                                        </p:cTn>
                                        <p:tgtEl>
                                          <p:spTgt spid="8"/>
                                        </p:tgtEl>
                                        <p:attrNameLst>
                                          <p:attrName>r</p:attrName>
                                        </p:attrNameLst>
                                      </p:cBhvr>
                                    </p:animRot>
                                    <p:animRot by="240000">
                                      <p:cBhvr>
                                        <p:cTn id="21" dur="200" fill="hold">
                                          <p:stCondLst>
                                            <p:cond delay="400"/>
                                          </p:stCondLst>
                                        </p:cTn>
                                        <p:tgtEl>
                                          <p:spTgt spid="8"/>
                                        </p:tgtEl>
                                        <p:attrNameLst>
                                          <p:attrName>r</p:attrName>
                                        </p:attrNameLst>
                                      </p:cBhvr>
                                    </p:animRot>
                                    <p:animRot by="-240000">
                                      <p:cBhvr>
                                        <p:cTn id="22" dur="200" fill="hold">
                                          <p:stCondLst>
                                            <p:cond delay="600"/>
                                          </p:stCondLst>
                                        </p:cTn>
                                        <p:tgtEl>
                                          <p:spTgt spid="8"/>
                                        </p:tgtEl>
                                        <p:attrNameLst>
                                          <p:attrName>r</p:attrName>
                                        </p:attrNameLst>
                                      </p:cBhvr>
                                    </p:animRot>
                                    <p:animRot by="120000">
                                      <p:cBhvr>
                                        <p:cTn id="23" dur="200" fill="hold">
                                          <p:stCondLst>
                                            <p:cond delay="800"/>
                                          </p:stCondLst>
                                        </p:cTn>
                                        <p:tgtEl>
                                          <p:spTgt spid="8"/>
                                        </p:tgtEl>
                                        <p:attrNameLst>
                                          <p:attrName>r</p:attrName>
                                        </p:attrNameLst>
                                      </p:cBhvr>
                                    </p:animRot>
                                  </p:childTnLst>
                                </p:cTn>
                              </p:par>
                              <p:par>
                                <p:cTn id="24" presetID="26"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10"/>
                                        </p:tgtEl>
                                        <p:attrNameLst>
                                          <p:attrName>r</p:attrName>
                                        </p:attrNameLst>
                                      </p:cBhvr>
                                    </p:animRot>
                                    <p:animRot by="-240000">
                                      <p:cBhvr>
                                        <p:cTn id="61" dur="200" fill="hold">
                                          <p:stCondLst>
                                            <p:cond delay="200"/>
                                          </p:stCondLst>
                                        </p:cTn>
                                        <p:tgtEl>
                                          <p:spTgt spid="10"/>
                                        </p:tgtEl>
                                        <p:attrNameLst>
                                          <p:attrName>r</p:attrName>
                                        </p:attrNameLst>
                                      </p:cBhvr>
                                    </p:animRot>
                                    <p:animRot by="240000">
                                      <p:cBhvr>
                                        <p:cTn id="62" dur="200" fill="hold">
                                          <p:stCondLst>
                                            <p:cond delay="400"/>
                                          </p:stCondLst>
                                        </p:cTn>
                                        <p:tgtEl>
                                          <p:spTgt spid="10"/>
                                        </p:tgtEl>
                                        <p:attrNameLst>
                                          <p:attrName>r</p:attrName>
                                        </p:attrNameLst>
                                      </p:cBhvr>
                                    </p:animRot>
                                    <p:animRot by="-240000">
                                      <p:cBhvr>
                                        <p:cTn id="63" dur="200" fill="hold">
                                          <p:stCondLst>
                                            <p:cond delay="600"/>
                                          </p:stCondLst>
                                        </p:cTn>
                                        <p:tgtEl>
                                          <p:spTgt spid="10"/>
                                        </p:tgtEl>
                                        <p:attrNameLst>
                                          <p:attrName>r</p:attrName>
                                        </p:attrNameLst>
                                      </p:cBhvr>
                                    </p:animRot>
                                    <p:animRot by="120000">
                                      <p:cBhvr>
                                        <p:cTn id="64" dur="200" fill="hold">
                                          <p:stCondLst>
                                            <p:cond delay="800"/>
                                          </p:stCondLst>
                                        </p:cTn>
                                        <p:tgtEl>
                                          <p:spTgt spid="10"/>
                                        </p:tgtEl>
                                        <p:attrNameLst>
                                          <p:attrName>r</p:attrName>
                                        </p:attrNameLst>
                                      </p:cBhvr>
                                    </p:animRot>
                                  </p:childTnLst>
                                </p:cTn>
                              </p:par>
                              <p:par>
                                <p:cTn id="65" presetID="10"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96411" y="282737"/>
            <a:ext cx="6017697"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TRÒ CHƠI “TÔI CẦN, TÔI CẦN”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867920" y="1713726"/>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CÁCH</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8" name="TextBox 27"/>
          <p:cNvSpPr txBox="1"/>
          <p:nvPr/>
        </p:nvSpPr>
        <p:spPr>
          <a:xfrm>
            <a:off x="405996" y="2595016"/>
            <a:ext cx="3552937" cy="1569660"/>
          </a:xfrm>
          <a:prstGeom prst="rect">
            <a:avLst/>
          </a:prstGeom>
          <a:solidFill>
            <a:srgbClr val="AAE1FA"/>
          </a:solid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Mỗi nhóm được nhận một đồ vật đã biết rõ khối lượng (gam), ví dụ: quả cân,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đồng xu,...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404636" y="4629807"/>
            <a:ext cx="3552937" cy="1569660"/>
          </a:xfrm>
          <a:prstGeom prst="rect">
            <a:avLst/>
          </a:prstGeom>
          <a:solidFill>
            <a:srgbClr val="AAE1FA"/>
          </a:solid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Các nhóm thi tìm nhanh hai đồ vật nặng hơn, hai đồ vật nhẹ hơn đồ vật</a:t>
            </a:r>
          </a:p>
          <a:p>
            <a:pPr lvl="0" algn="ctr">
              <a:defRPr/>
            </a:pPr>
            <a:r>
              <a:rPr lang="vi-VN" sz="2400">
                <a:solidFill>
                  <a:srgbClr val="002060"/>
                </a:solidFill>
                <a:latin typeface="Roboto" panose="02000000000000000000" pitchFamily="2" charset="0"/>
                <a:ea typeface="Roboto" panose="02000000000000000000" pitchFamily="2" charset="0"/>
              </a:rPr>
              <a:t>được nhận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433" y="1097539"/>
            <a:ext cx="5467350" cy="41433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145" y="5240914"/>
            <a:ext cx="1099715" cy="10932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6700" y="5033072"/>
            <a:ext cx="803109" cy="105643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8472" y="4923117"/>
            <a:ext cx="2209800" cy="1276350"/>
          </a:xfrm>
          <a:prstGeom prst="rect">
            <a:avLst/>
          </a:prstGeom>
        </p:spPr>
      </p:pic>
    </p:spTree>
    <p:extLst>
      <p:ext uri="{BB962C8B-B14F-4D97-AF65-F5344CB8AC3E}">
        <p14:creationId xmlns:p14="http://schemas.microsoft.com/office/powerpoint/2010/main" val="2952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2" y="3977849"/>
            <a:ext cx="4191957" cy="28886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075841" y="261955"/>
            <a:ext cx="6017697"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NHIỆM VỤ</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140" y="2007436"/>
            <a:ext cx="6450778" cy="4605428"/>
          </a:xfrm>
          <a:prstGeom prst="roundRect">
            <a:avLst>
              <a:gd name="adj" fmla="val 6593"/>
            </a:avLst>
          </a:prstGeom>
          <a:effectLst>
            <a:outerShdw blurRad="63500" sx="102000" sy="102000" algn="ctr" rotWithShape="0">
              <a:prstClr val="black">
                <a:alpha val="40000"/>
              </a:prstClr>
            </a:outerShdw>
          </a:effectLst>
        </p:spPr>
      </p:pic>
      <p:grpSp>
        <p:nvGrpSpPr>
          <p:cNvPr id="31" name="Group 30"/>
          <p:cNvGrpSpPr/>
          <p:nvPr/>
        </p:nvGrpSpPr>
        <p:grpSpPr>
          <a:xfrm>
            <a:off x="2209483" y="1649471"/>
            <a:ext cx="3842605" cy="1678032"/>
            <a:chOff x="7533601" y="3110163"/>
            <a:chExt cx="3216777" cy="1678032"/>
          </a:xfrm>
        </p:grpSpPr>
        <p:sp>
          <p:nvSpPr>
            <p:cNvPr id="32" name="Rounded Rectangle 11"/>
            <p:cNvSpPr/>
            <p:nvPr/>
          </p:nvSpPr>
          <p:spPr>
            <a:xfrm flipH="1">
              <a:off x="7669085" y="3110163"/>
              <a:ext cx="3081293" cy="1412410"/>
            </a:xfrm>
            <a:custGeom>
              <a:avLst/>
              <a:gdLst>
                <a:gd name="connsiteX0" fmla="*/ 0 w 1756916"/>
                <a:gd name="connsiteY0" fmla="*/ 179751 h 1078483"/>
                <a:gd name="connsiteX1" fmla="*/ 179751 w 1756916"/>
                <a:gd name="connsiteY1" fmla="*/ 0 h 1078483"/>
                <a:gd name="connsiteX2" fmla="*/ 1577165 w 1756916"/>
                <a:gd name="connsiteY2" fmla="*/ 0 h 1078483"/>
                <a:gd name="connsiteX3" fmla="*/ 1756916 w 1756916"/>
                <a:gd name="connsiteY3" fmla="*/ 179751 h 1078483"/>
                <a:gd name="connsiteX4" fmla="*/ 1756916 w 1756916"/>
                <a:gd name="connsiteY4" fmla="*/ 898732 h 1078483"/>
                <a:gd name="connsiteX5" fmla="*/ 1577165 w 1756916"/>
                <a:gd name="connsiteY5" fmla="*/ 1078483 h 1078483"/>
                <a:gd name="connsiteX6" fmla="*/ 179751 w 1756916"/>
                <a:gd name="connsiteY6" fmla="*/ 1078483 h 1078483"/>
                <a:gd name="connsiteX7" fmla="*/ 0 w 1756916"/>
                <a:gd name="connsiteY7" fmla="*/ 898732 h 1078483"/>
                <a:gd name="connsiteX8" fmla="*/ 0 w 1756916"/>
                <a:gd name="connsiteY8" fmla="*/ 179751 h 1078483"/>
                <a:gd name="connsiteX0" fmla="*/ 98943 w 1855859"/>
                <a:gd name="connsiteY0" fmla="*/ 179751 h 1090839"/>
                <a:gd name="connsiteX1" fmla="*/ 278694 w 1855859"/>
                <a:gd name="connsiteY1" fmla="*/ 0 h 1090839"/>
                <a:gd name="connsiteX2" fmla="*/ 1676108 w 1855859"/>
                <a:gd name="connsiteY2" fmla="*/ 0 h 1090839"/>
                <a:gd name="connsiteX3" fmla="*/ 1855859 w 1855859"/>
                <a:gd name="connsiteY3" fmla="*/ 179751 h 1090839"/>
                <a:gd name="connsiteX4" fmla="*/ 1855859 w 1855859"/>
                <a:gd name="connsiteY4" fmla="*/ 898732 h 1090839"/>
                <a:gd name="connsiteX5" fmla="*/ 1676108 w 1855859"/>
                <a:gd name="connsiteY5" fmla="*/ 1078483 h 1090839"/>
                <a:gd name="connsiteX6" fmla="*/ 31559 w 1855859"/>
                <a:gd name="connsiteY6" fmla="*/ 1090839 h 1090839"/>
                <a:gd name="connsiteX7" fmla="*/ 98943 w 1855859"/>
                <a:gd name="connsiteY7" fmla="*/ 898732 h 1090839"/>
                <a:gd name="connsiteX8" fmla="*/ 98943 w 1855859"/>
                <a:gd name="connsiteY8" fmla="*/ 179751 h 1090839"/>
                <a:gd name="connsiteX0" fmla="*/ 188460 w 1945376"/>
                <a:gd name="connsiteY0" fmla="*/ 179751 h 1127909"/>
                <a:gd name="connsiteX1" fmla="*/ 368211 w 1945376"/>
                <a:gd name="connsiteY1" fmla="*/ 0 h 1127909"/>
                <a:gd name="connsiteX2" fmla="*/ 1765625 w 1945376"/>
                <a:gd name="connsiteY2" fmla="*/ 0 h 1127909"/>
                <a:gd name="connsiteX3" fmla="*/ 1945376 w 1945376"/>
                <a:gd name="connsiteY3" fmla="*/ 179751 h 1127909"/>
                <a:gd name="connsiteX4" fmla="*/ 1945376 w 1945376"/>
                <a:gd name="connsiteY4" fmla="*/ 898732 h 1127909"/>
                <a:gd name="connsiteX5" fmla="*/ 1765625 w 1945376"/>
                <a:gd name="connsiteY5" fmla="*/ 1078483 h 1127909"/>
                <a:gd name="connsiteX6" fmla="*/ 22222 w 1945376"/>
                <a:gd name="connsiteY6" fmla="*/ 1127909 h 1127909"/>
                <a:gd name="connsiteX7" fmla="*/ 188460 w 1945376"/>
                <a:gd name="connsiteY7" fmla="*/ 898732 h 1127909"/>
                <a:gd name="connsiteX8" fmla="*/ 188460 w 1945376"/>
                <a:gd name="connsiteY8" fmla="*/ 179751 h 11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376" h="1127909">
                  <a:moveTo>
                    <a:pt x="188460" y="179751"/>
                  </a:moveTo>
                  <a:cubicBezTo>
                    <a:pt x="188460" y="80477"/>
                    <a:pt x="268937" y="0"/>
                    <a:pt x="368211" y="0"/>
                  </a:cubicBezTo>
                  <a:lnTo>
                    <a:pt x="1765625" y="0"/>
                  </a:lnTo>
                  <a:cubicBezTo>
                    <a:pt x="1864899" y="0"/>
                    <a:pt x="1945376" y="80477"/>
                    <a:pt x="1945376" y="179751"/>
                  </a:cubicBezTo>
                  <a:lnTo>
                    <a:pt x="1945376" y="898732"/>
                  </a:lnTo>
                  <a:cubicBezTo>
                    <a:pt x="1945376" y="998006"/>
                    <a:pt x="1864899" y="1078483"/>
                    <a:pt x="1765625" y="1078483"/>
                  </a:cubicBezTo>
                  <a:lnTo>
                    <a:pt x="22222" y="1127909"/>
                  </a:lnTo>
                  <a:cubicBezTo>
                    <a:pt x="-77052" y="1127909"/>
                    <a:pt x="188460" y="998006"/>
                    <a:pt x="188460" y="898732"/>
                  </a:cubicBezTo>
                  <a:lnTo>
                    <a:pt x="188460" y="179751"/>
                  </a:lnTo>
                  <a:close/>
                </a:path>
              </a:pathLst>
            </a:custGeom>
            <a:solidFill>
              <a:srgbClr val="F4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33601" y="3218535"/>
              <a:ext cx="3081293" cy="1569660"/>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Không biết đồ vật</a:t>
              </a:r>
            </a:p>
            <a:p>
              <a:pPr lvl="0" algn="ctr">
                <a:defRPr/>
              </a:pPr>
              <a:r>
                <a:rPr lang="vi-VN" sz="2400">
                  <a:solidFill>
                    <a:srgbClr val="002060"/>
                  </a:solidFill>
                  <a:latin typeface="Roboto" panose="02000000000000000000" pitchFamily="2" charset="0"/>
                  <a:ea typeface="Roboto" panose="02000000000000000000" pitchFamily="2" charset="0"/>
                </a:rPr>
                <a:t>bên mình nặng hơn hay</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bên bạn nặng hơn nhỉ?</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grpSp>
        <p:nvGrpSpPr>
          <p:cNvPr id="34" name="Group 33"/>
          <p:cNvGrpSpPr/>
          <p:nvPr/>
        </p:nvGrpSpPr>
        <p:grpSpPr>
          <a:xfrm>
            <a:off x="9215836" y="1533101"/>
            <a:ext cx="2976164" cy="1412410"/>
            <a:chOff x="7669085" y="3110163"/>
            <a:chExt cx="3248569" cy="1412410"/>
          </a:xfrm>
        </p:grpSpPr>
        <p:sp>
          <p:nvSpPr>
            <p:cNvPr id="35" name="Rounded Rectangle 11"/>
            <p:cNvSpPr/>
            <p:nvPr/>
          </p:nvSpPr>
          <p:spPr>
            <a:xfrm>
              <a:off x="7669085" y="3110163"/>
              <a:ext cx="3081293" cy="1412410"/>
            </a:xfrm>
            <a:custGeom>
              <a:avLst/>
              <a:gdLst>
                <a:gd name="connsiteX0" fmla="*/ 0 w 1756916"/>
                <a:gd name="connsiteY0" fmla="*/ 179751 h 1078483"/>
                <a:gd name="connsiteX1" fmla="*/ 179751 w 1756916"/>
                <a:gd name="connsiteY1" fmla="*/ 0 h 1078483"/>
                <a:gd name="connsiteX2" fmla="*/ 1577165 w 1756916"/>
                <a:gd name="connsiteY2" fmla="*/ 0 h 1078483"/>
                <a:gd name="connsiteX3" fmla="*/ 1756916 w 1756916"/>
                <a:gd name="connsiteY3" fmla="*/ 179751 h 1078483"/>
                <a:gd name="connsiteX4" fmla="*/ 1756916 w 1756916"/>
                <a:gd name="connsiteY4" fmla="*/ 898732 h 1078483"/>
                <a:gd name="connsiteX5" fmla="*/ 1577165 w 1756916"/>
                <a:gd name="connsiteY5" fmla="*/ 1078483 h 1078483"/>
                <a:gd name="connsiteX6" fmla="*/ 179751 w 1756916"/>
                <a:gd name="connsiteY6" fmla="*/ 1078483 h 1078483"/>
                <a:gd name="connsiteX7" fmla="*/ 0 w 1756916"/>
                <a:gd name="connsiteY7" fmla="*/ 898732 h 1078483"/>
                <a:gd name="connsiteX8" fmla="*/ 0 w 1756916"/>
                <a:gd name="connsiteY8" fmla="*/ 179751 h 1078483"/>
                <a:gd name="connsiteX0" fmla="*/ 98943 w 1855859"/>
                <a:gd name="connsiteY0" fmla="*/ 179751 h 1090839"/>
                <a:gd name="connsiteX1" fmla="*/ 278694 w 1855859"/>
                <a:gd name="connsiteY1" fmla="*/ 0 h 1090839"/>
                <a:gd name="connsiteX2" fmla="*/ 1676108 w 1855859"/>
                <a:gd name="connsiteY2" fmla="*/ 0 h 1090839"/>
                <a:gd name="connsiteX3" fmla="*/ 1855859 w 1855859"/>
                <a:gd name="connsiteY3" fmla="*/ 179751 h 1090839"/>
                <a:gd name="connsiteX4" fmla="*/ 1855859 w 1855859"/>
                <a:gd name="connsiteY4" fmla="*/ 898732 h 1090839"/>
                <a:gd name="connsiteX5" fmla="*/ 1676108 w 1855859"/>
                <a:gd name="connsiteY5" fmla="*/ 1078483 h 1090839"/>
                <a:gd name="connsiteX6" fmla="*/ 31559 w 1855859"/>
                <a:gd name="connsiteY6" fmla="*/ 1090839 h 1090839"/>
                <a:gd name="connsiteX7" fmla="*/ 98943 w 1855859"/>
                <a:gd name="connsiteY7" fmla="*/ 898732 h 1090839"/>
                <a:gd name="connsiteX8" fmla="*/ 98943 w 1855859"/>
                <a:gd name="connsiteY8" fmla="*/ 179751 h 1090839"/>
                <a:gd name="connsiteX0" fmla="*/ 188460 w 1945376"/>
                <a:gd name="connsiteY0" fmla="*/ 179751 h 1127909"/>
                <a:gd name="connsiteX1" fmla="*/ 368211 w 1945376"/>
                <a:gd name="connsiteY1" fmla="*/ 0 h 1127909"/>
                <a:gd name="connsiteX2" fmla="*/ 1765625 w 1945376"/>
                <a:gd name="connsiteY2" fmla="*/ 0 h 1127909"/>
                <a:gd name="connsiteX3" fmla="*/ 1945376 w 1945376"/>
                <a:gd name="connsiteY3" fmla="*/ 179751 h 1127909"/>
                <a:gd name="connsiteX4" fmla="*/ 1945376 w 1945376"/>
                <a:gd name="connsiteY4" fmla="*/ 898732 h 1127909"/>
                <a:gd name="connsiteX5" fmla="*/ 1765625 w 1945376"/>
                <a:gd name="connsiteY5" fmla="*/ 1078483 h 1127909"/>
                <a:gd name="connsiteX6" fmla="*/ 22222 w 1945376"/>
                <a:gd name="connsiteY6" fmla="*/ 1127909 h 1127909"/>
                <a:gd name="connsiteX7" fmla="*/ 188460 w 1945376"/>
                <a:gd name="connsiteY7" fmla="*/ 898732 h 1127909"/>
                <a:gd name="connsiteX8" fmla="*/ 188460 w 1945376"/>
                <a:gd name="connsiteY8" fmla="*/ 179751 h 11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376" h="1127909">
                  <a:moveTo>
                    <a:pt x="188460" y="179751"/>
                  </a:moveTo>
                  <a:cubicBezTo>
                    <a:pt x="188460" y="80477"/>
                    <a:pt x="268937" y="0"/>
                    <a:pt x="368211" y="0"/>
                  </a:cubicBezTo>
                  <a:lnTo>
                    <a:pt x="1765625" y="0"/>
                  </a:lnTo>
                  <a:cubicBezTo>
                    <a:pt x="1864899" y="0"/>
                    <a:pt x="1945376" y="80477"/>
                    <a:pt x="1945376" y="179751"/>
                  </a:cubicBezTo>
                  <a:lnTo>
                    <a:pt x="1945376" y="898732"/>
                  </a:lnTo>
                  <a:cubicBezTo>
                    <a:pt x="1945376" y="998006"/>
                    <a:pt x="1864899" y="1078483"/>
                    <a:pt x="1765625" y="1078483"/>
                  </a:cubicBezTo>
                  <a:lnTo>
                    <a:pt x="22222" y="1127909"/>
                  </a:lnTo>
                  <a:cubicBezTo>
                    <a:pt x="-77052" y="1127909"/>
                    <a:pt x="188460" y="998006"/>
                    <a:pt x="188460" y="898732"/>
                  </a:cubicBezTo>
                  <a:lnTo>
                    <a:pt x="188460" y="179751"/>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836361" y="3216203"/>
              <a:ext cx="3081293" cy="1200329"/>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Vậy chúng mình</a:t>
              </a:r>
            </a:p>
            <a:p>
              <a:pPr lvl="0" algn="ctr">
                <a:defRPr/>
              </a:pPr>
              <a:r>
                <a:rPr lang="en-US" altLang="zh-CN" sz="2400">
                  <a:solidFill>
                    <a:srgbClr val="002060"/>
                  </a:solidFill>
                  <a:latin typeface="Roboto" panose="02000000000000000000" pitchFamily="2" charset="0"/>
                  <a:ea typeface="Roboto" panose="02000000000000000000" pitchFamily="2" charset="0"/>
                </a:rPr>
                <a:t>làm dụng cụ</a:t>
              </a:r>
            </a:p>
            <a:p>
              <a:pPr lvl="0" algn="ctr">
                <a:defRPr/>
              </a:pPr>
              <a:r>
                <a:rPr lang="en-US" altLang="zh-CN" sz="2400">
                  <a:solidFill>
                    <a:srgbClr val="002060"/>
                  </a:solidFill>
                  <a:latin typeface="Roboto" panose="02000000000000000000" pitchFamily="2" charset="0"/>
                  <a:ea typeface="Roboto" panose="02000000000000000000" pitchFamily="2" charset="0"/>
                </a:rPr>
                <a:t>để kiểm tra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sp>
        <p:nvSpPr>
          <p:cNvPr id="11" name="TextBox 10"/>
          <p:cNvSpPr txBox="1"/>
          <p:nvPr/>
        </p:nvSpPr>
        <p:spPr>
          <a:xfrm>
            <a:off x="174084" y="4051375"/>
            <a:ext cx="39503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Sản</a:t>
            </a:r>
            <a:r>
              <a:rPr kumimoji="0" lang="en-US" altLang="zh-CN" sz="24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phẩm đảm bảo các yêu cầu sau:</a:t>
            </a:r>
            <a:endPar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3" name="TextBox 12"/>
          <p:cNvSpPr txBox="1"/>
          <p:nvPr/>
        </p:nvSpPr>
        <p:spPr>
          <a:xfrm>
            <a:off x="174084" y="4822265"/>
            <a:ext cx="407905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spc="-50">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altLang="zh-CN" sz="2200" spc="-5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200" spc="-50">
                <a:solidFill>
                  <a:srgbClr val="002060"/>
                </a:solidFill>
                <a:latin typeface="Roboto" panose="02000000000000000000" pitchFamily="2" charset="0"/>
                <a:ea typeface="Roboto" panose="02000000000000000000" pitchFamily="2" charset="0"/>
              </a:rPr>
              <a:t>Cân </a:t>
            </a:r>
            <a:r>
              <a:rPr lang="vi-VN" altLang="zh-CN" sz="2200" spc="-50" dirty="0">
                <a:solidFill>
                  <a:srgbClr val="002060"/>
                </a:solidFill>
                <a:latin typeface="Roboto" panose="02000000000000000000" pitchFamily="2" charset="0"/>
                <a:ea typeface="Roboto" panose="02000000000000000000" pitchFamily="2" charset="0"/>
              </a:rPr>
              <a:t>ở vị trí thăng bằng khi vật ở hai đĩa cân có cùng </a:t>
            </a:r>
            <a:r>
              <a:rPr lang="vi-VN" altLang="zh-CN" sz="2200" spc="-50">
                <a:solidFill>
                  <a:srgbClr val="002060"/>
                </a:solidFill>
                <a:latin typeface="Roboto" panose="02000000000000000000" pitchFamily="2" charset="0"/>
                <a:ea typeface="Roboto" panose="02000000000000000000" pitchFamily="2" charset="0"/>
              </a:rPr>
              <a:t>khối lượng</a:t>
            </a:r>
            <a:r>
              <a:rPr lang="en-US" altLang="zh-CN" sz="2200" spc="-50">
                <a:solidFill>
                  <a:srgbClr val="002060"/>
                </a:solidFill>
                <a:latin typeface="Roboto" panose="02000000000000000000" pitchFamily="2" charset="0"/>
                <a:ea typeface="Roboto" panose="02000000000000000000" pitchFamily="2" charset="0"/>
              </a:rPr>
              <a:t>.</a:t>
            </a:r>
            <a:endParaRPr kumimoji="0" lang="vi-VN" altLang="zh-CN" sz="2200" b="0" i="0" u="none" strike="noStrike" kern="1200" cap="none" spc="-50" normalizeH="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162812" y="5681320"/>
            <a:ext cx="4014333" cy="769441"/>
          </a:xfrm>
          <a:prstGeom prst="rect">
            <a:avLst/>
          </a:prstGeom>
          <a:noFill/>
        </p:spPr>
        <p:txBody>
          <a:bodyPr wrap="square" rtlCol="0">
            <a:spAutoFit/>
          </a:bodyPr>
          <a:lstStyle/>
          <a:p>
            <a:pPr lvl="0">
              <a:defRPr/>
            </a:pPr>
            <a:r>
              <a:rPr lang="en-US" altLang="zh-CN" sz="2200">
                <a:solidFill>
                  <a:srgbClr val="FF0000"/>
                </a:solidFill>
                <a:latin typeface="Roboto" panose="02000000000000000000" pitchFamily="2" charset="0"/>
                <a:ea typeface="Roboto" panose="02000000000000000000" pitchFamily="2" charset="0"/>
                <a:sym typeface="Wingdings" panose="05000000000000000000" pitchFamily="2" charset="2"/>
              </a:rPr>
              <a:t>-</a:t>
            </a:r>
            <a:r>
              <a:rPr lang="vi-VN" altLang="zh-CN" sz="2200">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altLang="zh-CN" sz="2200" noProof="0">
                <a:solidFill>
                  <a:srgbClr val="002060"/>
                </a:solidFill>
                <a:latin typeface="Roboto" panose="02000000000000000000" pitchFamily="2" charset="0"/>
                <a:ea typeface="Roboto" panose="02000000000000000000" pitchFamily="2" charset="0"/>
              </a:rPr>
              <a:t>Chắc </a:t>
            </a:r>
            <a:r>
              <a:rPr lang="en-US" altLang="zh-CN" sz="2200" noProof="0" dirty="0" err="1">
                <a:solidFill>
                  <a:srgbClr val="002060"/>
                </a:solidFill>
                <a:latin typeface="Roboto" panose="02000000000000000000" pitchFamily="2" charset="0"/>
                <a:ea typeface="Roboto" panose="02000000000000000000" pitchFamily="2" charset="0"/>
              </a:rPr>
              <a:t>chắn</a:t>
            </a:r>
            <a:r>
              <a:rPr lang="en-US" altLang="zh-CN" sz="2200" dirty="0">
                <a:solidFill>
                  <a:srgbClr val="002060"/>
                </a:solidFill>
                <a:latin typeface="Roboto" panose="02000000000000000000" pitchFamily="2" charset="0"/>
                <a:ea typeface="Roboto" panose="02000000000000000000" pitchFamily="2" charset="0"/>
              </a:rPr>
              <a:t>, </a:t>
            </a:r>
            <a:r>
              <a:rPr lang="en-US" altLang="zh-CN" sz="2200" dirty="0" err="1">
                <a:solidFill>
                  <a:srgbClr val="002060"/>
                </a:solidFill>
                <a:latin typeface="Roboto" panose="02000000000000000000" pitchFamily="2" charset="0"/>
                <a:ea typeface="Roboto" panose="02000000000000000000" pitchFamily="2" charset="0"/>
              </a:rPr>
              <a:t>dễ</a:t>
            </a:r>
            <a:r>
              <a:rPr lang="en-US" altLang="zh-CN" sz="2200" dirty="0">
                <a:solidFill>
                  <a:srgbClr val="002060"/>
                </a:solidFill>
                <a:latin typeface="Roboto" panose="02000000000000000000" pitchFamily="2" charset="0"/>
                <a:ea typeface="Roboto" panose="02000000000000000000" pitchFamily="2" charset="0"/>
              </a:rPr>
              <a:t> </a:t>
            </a:r>
            <a:r>
              <a:rPr lang="en-US" altLang="zh-CN" sz="2200" dirty="0" err="1">
                <a:solidFill>
                  <a:srgbClr val="002060"/>
                </a:solidFill>
                <a:latin typeface="Roboto" panose="02000000000000000000" pitchFamily="2" charset="0"/>
                <a:ea typeface="Roboto" panose="02000000000000000000" pitchFamily="2" charset="0"/>
              </a:rPr>
              <a:t>sử</a:t>
            </a:r>
            <a:r>
              <a:rPr lang="en-US" altLang="zh-CN" sz="2200" dirty="0">
                <a:solidFill>
                  <a:srgbClr val="002060"/>
                </a:solidFill>
                <a:latin typeface="Roboto" panose="02000000000000000000" pitchFamily="2" charset="0"/>
                <a:ea typeface="Roboto" panose="02000000000000000000" pitchFamily="2" charset="0"/>
              </a:rPr>
              <a:t> </a:t>
            </a:r>
            <a:r>
              <a:rPr lang="en-US" altLang="zh-CN" sz="2200" dirty="0" err="1">
                <a:solidFill>
                  <a:srgbClr val="002060"/>
                </a:solidFill>
                <a:latin typeface="Roboto" panose="02000000000000000000" pitchFamily="2" charset="0"/>
                <a:ea typeface="Roboto" panose="02000000000000000000" pitchFamily="2" charset="0"/>
              </a:rPr>
              <a:t>dụng</a:t>
            </a:r>
            <a:r>
              <a:rPr lang="en-US" altLang="zh-CN" sz="2200" dirty="0">
                <a:solidFill>
                  <a:srgbClr val="002060"/>
                </a:solidFill>
                <a:latin typeface="Roboto" panose="02000000000000000000" pitchFamily="2" charset="0"/>
                <a:ea typeface="Roboto" panose="02000000000000000000" pitchFamily="2" charset="0"/>
              </a:rPr>
              <a:t>, </a:t>
            </a:r>
            <a:r>
              <a:rPr lang="en-US" altLang="zh-CN" sz="2200" dirty="0" err="1">
                <a:solidFill>
                  <a:srgbClr val="002060"/>
                </a:solidFill>
                <a:latin typeface="Roboto" panose="02000000000000000000" pitchFamily="2" charset="0"/>
                <a:ea typeface="Roboto" panose="02000000000000000000" pitchFamily="2" charset="0"/>
              </a:rPr>
              <a:t>đảm</a:t>
            </a:r>
            <a:r>
              <a:rPr lang="en-US" altLang="zh-CN" sz="2200" dirty="0">
                <a:solidFill>
                  <a:srgbClr val="002060"/>
                </a:solidFill>
                <a:latin typeface="Roboto" panose="02000000000000000000" pitchFamily="2" charset="0"/>
                <a:ea typeface="Roboto" panose="02000000000000000000" pitchFamily="2" charset="0"/>
              </a:rPr>
              <a:t> </a:t>
            </a:r>
            <a:r>
              <a:rPr lang="en-US" altLang="zh-CN" sz="2200" dirty="0" err="1">
                <a:solidFill>
                  <a:srgbClr val="002060"/>
                </a:solidFill>
                <a:latin typeface="Roboto" panose="02000000000000000000" pitchFamily="2" charset="0"/>
                <a:ea typeface="Roboto" panose="02000000000000000000" pitchFamily="2" charset="0"/>
              </a:rPr>
              <a:t>bảo</a:t>
            </a:r>
            <a:r>
              <a:rPr lang="en-US" altLang="zh-CN" sz="2200" dirty="0">
                <a:solidFill>
                  <a:srgbClr val="002060"/>
                </a:solidFill>
                <a:latin typeface="Roboto" panose="02000000000000000000" pitchFamily="2" charset="0"/>
                <a:ea typeface="Roboto" panose="02000000000000000000" pitchFamily="2" charset="0"/>
              </a:rPr>
              <a:t> </a:t>
            </a:r>
            <a:r>
              <a:rPr lang="en-US" altLang="zh-CN" sz="2200" dirty="0" err="1">
                <a:solidFill>
                  <a:srgbClr val="002060"/>
                </a:solidFill>
                <a:latin typeface="Roboto" panose="02000000000000000000" pitchFamily="2" charset="0"/>
                <a:ea typeface="Roboto" panose="02000000000000000000" pitchFamily="2" charset="0"/>
              </a:rPr>
              <a:t>tính</a:t>
            </a:r>
            <a:r>
              <a:rPr lang="en-US" altLang="zh-CN" sz="2200" dirty="0">
                <a:solidFill>
                  <a:srgbClr val="002060"/>
                </a:solidFill>
                <a:latin typeface="Roboto" panose="02000000000000000000" pitchFamily="2" charset="0"/>
                <a:ea typeface="Roboto" panose="02000000000000000000" pitchFamily="2" charset="0"/>
              </a:rPr>
              <a:t> </a:t>
            </a:r>
            <a:r>
              <a:rPr lang="en-US" altLang="zh-CN" sz="2200" err="1">
                <a:solidFill>
                  <a:srgbClr val="002060"/>
                </a:solidFill>
                <a:latin typeface="Roboto" panose="02000000000000000000" pitchFamily="2" charset="0"/>
                <a:ea typeface="Roboto" panose="02000000000000000000" pitchFamily="2" charset="0"/>
              </a:rPr>
              <a:t>thẩm</a:t>
            </a:r>
            <a:r>
              <a:rPr lang="en-US" altLang="zh-CN" sz="2200">
                <a:solidFill>
                  <a:srgbClr val="002060"/>
                </a:solidFill>
                <a:latin typeface="Roboto" panose="02000000000000000000" pitchFamily="2" charset="0"/>
                <a:ea typeface="Roboto" panose="02000000000000000000" pitchFamily="2" charset="0"/>
              </a:rPr>
              <a:t> mĩ.</a:t>
            </a:r>
            <a:endParaRPr kumimoji="0" lang="vi-VN" altLang="zh-CN" sz="2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947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42"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7" grpId="0"/>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565604" y="3005860"/>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24388" y="324651"/>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65" y="1541939"/>
            <a:ext cx="4552904" cy="3279443"/>
          </a:xfrm>
          <a:prstGeom prst="roundRect">
            <a:avLst>
              <a:gd name="adj" fmla="val 15273"/>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6591182" y="3069897"/>
            <a:ext cx="4137807"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Gói đường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cân nặng ...</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7735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1000"/>
                                        <p:tgtEl>
                                          <p:spTgt spid="116"/>
                                        </p:tgtEl>
                                      </p:cBhvr>
                                    </p:animEffect>
                                    <p:anim calcmode="lin" valueType="num">
                                      <p:cBhvr>
                                        <p:cTn id="21" dur="1000" fill="hold"/>
                                        <p:tgtEl>
                                          <p:spTgt spid="116"/>
                                        </p:tgtEl>
                                        <p:attrNameLst>
                                          <p:attrName>ppt_x</p:attrName>
                                        </p:attrNameLst>
                                      </p:cBhvr>
                                      <p:tavLst>
                                        <p:tav tm="0">
                                          <p:val>
                                            <p:strVal val="#ppt_x"/>
                                          </p:val>
                                        </p:tav>
                                        <p:tav tm="100000">
                                          <p:val>
                                            <p:strVal val="#ppt_x"/>
                                          </p:val>
                                        </p:tav>
                                      </p:tavLst>
                                    </p:anim>
                                    <p:anim calcmode="lin" valueType="num">
                                      <p:cBhvr>
                                        <p:cTn id="22"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166988" y="3099378"/>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128" y="1545987"/>
            <a:ext cx="4552904" cy="3271346"/>
          </a:xfrm>
          <a:prstGeom prst="roundRect">
            <a:avLst>
              <a:gd name="adj" fmla="val 15273"/>
            </a:avLst>
          </a:prstGeom>
          <a:effectLst>
            <a:outerShdw blurRad="63500" sx="102000" sy="102000" algn="ctr" rotWithShape="0">
              <a:prstClr val="black">
                <a:alpha val="40000"/>
              </a:prstClr>
            </a:outerShdw>
          </a:effectLst>
        </p:spPr>
      </p:pic>
      <p:sp>
        <p:nvSpPr>
          <p:cNvPr id="9" name="TextBox 8"/>
          <p:cNvSpPr txBox="1"/>
          <p:nvPr/>
        </p:nvSpPr>
        <p:spPr>
          <a:xfrm>
            <a:off x="1239864" y="3163415"/>
            <a:ext cx="4137807"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Gói muối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cân nặng …</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4854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753726" y="2874687"/>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150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24388" y="324651"/>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65" y="1545987"/>
            <a:ext cx="4552904" cy="3271346"/>
          </a:xfrm>
          <a:prstGeom prst="roundRect">
            <a:avLst>
              <a:gd name="adj" fmla="val 15273"/>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6416224" y="2955596"/>
            <a:ext cx="4655127"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Gói bột ngọt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cân nặng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73407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1000"/>
                                        <p:tgtEl>
                                          <p:spTgt spid="116"/>
                                        </p:tgtEl>
                                      </p:cBhvr>
                                    </p:animEffect>
                                    <p:anim calcmode="lin" valueType="num">
                                      <p:cBhvr>
                                        <p:cTn id="21" dur="1000" fill="hold"/>
                                        <p:tgtEl>
                                          <p:spTgt spid="116"/>
                                        </p:tgtEl>
                                        <p:attrNameLst>
                                          <p:attrName>ppt_x</p:attrName>
                                        </p:attrNameLst>
                                      </p:cBhvr>
                                      <p:tavLst>
                                        <p:tav tm="0">
                                          <p:val>
                                            <p:strVal val="#ppt_x"/>
                                          </p:val>
                                        </p:tav>
                                        <p:tav tm="100000">
                                          <p:val>
                                            <p:strVal val="#ppt_x"/>
                                          </p:val>
                                        </p:tav>
                                      </p:tavLst>
                                    </p:anim>
                                    <p:anim calcmode="lin" valueType="num">
                                      <p:cBhvr>
                                        <p:cTn id="22"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323386" y="2912341"/>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128" y="1545987"/>
            <a:ext cx="4552903" cy="3271346"/>
          </a:xfrm>
          <a:prstGeom prst="roundRect">
            <a:avLst>
              <a:gd name="adj" fmla="val 15273"/>
            </a:avLst>
          </a:prstGeom>
          <a:effectLst>
            <a:outerShdw blurRad="63500" sx="102000" sy="102000" algn="ctr" rotWithShape="0">
              <a:prstClr val="black">
                <a:alpha val="40000"/>
              </a:prstClr>
            </a:outerShdw>
          </a:effectLst>
        </p:spPr>
      </p:pic>
      <p:sp>
        <p:nvSpPr>
          <p:cNvPr id="9" name="TextBox 8"/>
          <p:cNvSpPr txBox="1"/>
          <p:nvPr/>
        </p:nvSpPr>
        <p:spPr>
          <a:xfrm>
            <a:off x="1385336" y="2976379"/>
            <a:ext cx="413780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Con gà </a:t>
            </a:r>
            <a:r>
              <a:rPr lang="vi-VN" sz="2400">
                <a:solidFill>
                  <a:srgbClr val="002060"/>
                </a:solidFill>
                <a:latin typeface="Roboto" panose="02000000000000000000" pitchFamily="2" charset="0"/>
                <a:ea typeface="Roboto" panose="02000000000000000000" pitchFamily="2" charset="0"/>
              </a:rPr>
              <a:t>cân nặng …</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k</a:t>
            </a:r>
            <a:r>
              <a:rPr lang="vi-VN" sz="2400">
                <a:solidFill>
                  <a:srgbClr val="002060"/>
                </a:solidFill>
                <a:latin typeface="Roboto" panose="02000000000000000000" pitchFamily="2" charset="0"/>
                <a:ea typeface="Roboto" panose="02000000000000000000" pitchFamily="2" charset="0"/>
              </a:rPr>
              <a:t>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8160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07263" y="1115368"/>
            <a:ext cx="10126311" cy="4922826"/>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675894" y="1369753"/>
            <a:ext cx="8611105" cy="4847481"/>
          </a:xfrm>
          <a:prstGeom prst="rect">
            <a:avLst/>
          </a:prstGeom>
          <a:noFill/>
        </p:spPr>
        <p:txBody>
          <a:bodyPr wrap="square" rtlCol="0">
            <a:spAutoFit/>
          </a:bodyPr>
          <a:lstStyle/>
          <a:p>
            <a:pPr lvl="0" algn="just">
              <a:spcBef>
                <a:spcPts val="600"/>
              </a:spcBef>
              <a:defRPr/>
            </a:pPr>
            <a:r>
              <a:rPr lang="en-US" altLang="zh-CN" sz="2400" b="1">
                <a:solidFill>
                  <a:srgbClr val="002060"/>
                </a:solidFill>
                <a:latin typeface="Roboto" panose="02000000000000000000" pitchFamily="2" charset="0"/>
                <a:ea typeface="Roboto" panose="02000000000000000000" pitchFamily="2" charset="0"/>
              </a:rPr>
              <a:t>1</a:t>
            </a:r>
            <a:r>
              <a:rPr lang="vi-VN" altLang="zh-CN" sz="2400" b="1">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Quan sát các hình ở hoạt động 2, trang 38 và điền số thích hợp vào chỗ chấm:</a:t>
            </a:r>
          </a:p>
          <a:p>
            <a:pPr lvl="0" algn="just">
              <a:spcBef>
                <a:spcPts val="600"/>
              </a:spcBef>
              <a:defRPr/>
            </a:pPr>
            <a:r>
              <a:rPr lang="vi-VN" altLang="zh-CN" sz="2400">
                <a:solidFill>
                  <a:srgbClr val="002060"/>
                </a:solidFill>
                <a:latin typeface="Roboto" panose="02000000000000000000" pitchFamily="2" charset="0"/>
                <a:ea typeface="Roboto" panose="02000000000000000000" pitchFamily="2" charset="0"/>
              </a:rPr>
              <a:t>- Gói đường cân nặng </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 g	</a:t>
            </a:r>
            <a:endParaRPr lang="en-US" altLang="zh-CN" sz="2400">
              <a:solidFill>
                <a:srgbClr val="002060"/>
              </a:solidFill>
              <a:latin typeface="Roboto" panose="02000000000000000000" pitchFamily="2" charset="0"/>
              <a:ea typeface="Roboto" panose="02000000000000000000" pitchFamily="2" charset="0"/>
            </a:endParaRPr>
          </a:p>
          <a:p>
            <a:pPr lvl="0" algn="just">
              <a:spcBef>
                <a:spcPts val="600"/>
              </a:spcBef>
              <a:defRPr/>
            </a:pPr>
            <a:r>
              <a:rPr lang="vi-VN" altLang="zh-CN" sz="2400">
                <a:solidFill>
                  <a:srgbClr val="002060"/>
                </a:solidFill>
                <a:latin typeface="Roboto" panose="02000000000000000000" pitchFamily="2" charset="0"/>
                <a:ea typeface="Roboto" panose="02000000000000000000" pitchFamily="2" charset="0"/>
              </a:rPr>
              <a:t>- Gói muối cân nặng </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 g</a:t>
            </a:r>
          </a:p>
          <a:p>
            <a:pPr lvl="0" algn="just">
              <a:spcBef>
                <a:spcPts val="600"/>
              </a:spcBef>
              <a:defRPr/>
            </a:pPr>
            <a:r>
              <a:rPr lang="vi-VN" altLang="zh-CN" sz="2400">
                <a:solidFill>
                  <a:srgbClr val="002060"/>
                </a:solidFill>
                <a:latin typeface="Roboto" panose="02000000000000000000" pitchFamily="2" charset="0"/>
                <a:ea typeface="Roboto" panose="02000000000000000000" pitchFamily="2" charset="0"/>
              </a:rPr>
              <a:t>- Gói bột ngọt cân nặng </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 g	</a:t>
            </a:r>
            <a:endParaRPr lang="en-US" altLang="zh-CN" sz="2400">
              <a:solidFill>
                <a:srgbClr val="002060"/>
              </a:solidFill>
              <a:latin typeface="Roboto" panose="02000000000000000000" pitchFamily="2" charset="0"/>
              <a:ea typeface="Roboto" panose="02000000000000000000" pitchFamily="2" charset="0"/>
            </a:endParaRPr>
          </a:p>
          <a:p>
            <a:pPr lvl="0" algn="just">
              <a:spcBef>
                <a:spcPts val="600"/>
              </a:spcBef>
              <a:defRPr/>
            </a:pPr>
            <a:r>
              <a:rPr lang="vi-VN" altLang="zh-CN" sz="2400">
                <a:solidFill>
                  <a:srgbClr val="002060"/>
                </a:solidFill>
                <a:latin typeface="Roboto" panose="02000000000000000000" pitchFamily="2" charset="0"/>
                <a:ea typeface="Roboto" panose="02000000000000000000" pitchFamily="2" charset="0"/>
              </a:rPr>
              <a:t>- Con gà cân nặng </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 </a:t>
            </a:r>
            <a:r>
              <a:rPr lang="en-US" altLang="zh-CN" sz="2400">
                <a:solidFill>
                  <a:srgbClr val="002060"/>
                </a:solidFill>
                <a:latin typeface="Roboto" panose="02000000000000000000" pitchFamily="2" charset="0"/>
                <a:ea typeface="Roboto" panose="02000000000000000000" pitchFamily="2" charset="0"/>
              </a:rPr>
              <a:t>k</a:t>
            </a:r>
            <a:r>
              <a:rPr lang="vi-VN" altLang="zh-CN" sz="2400">
                <a:solidFill>
                  <a:srgbClr val="002060"/>
                </a:solidFill>
                <a:latin typeface="Roboto" panose="02000000000000000000" pitchFamily="2" charset="0"/>
                <a:ea typeface="Roboto" panose="02000000000000000000" pitchFamily="2" charset="0"/>
              </a:rPr>
              <a:t>g</a:t>
            </a:r>
          </a:p>
          <a:p>
            <a:pPr lvl="0" algn="just">
              <a:spcBef>
                <a:spcPts val="600"/>
              </a:spcBef>
              <a:defRPr/>
            </a:pPr>
            <a:r>
              <a:rPr lang="en-US" altLang="zh-CN" sz="2400" b="1">
                <a:solidFill>
                  <a:srgbClr val="002060"/>
                </a:solidFill>
                <a:latin typeface="Roboto" panose="02000000000000000000" pitchFamily="2" charset="0"/>
                <a:ea typeface="Roboto" panose="02000000000000000000" pitchFamily="2" charset="0"/>
              </a:rPr>
              <a:t>2</a:t>
            </a:r>
            <a:r>
              <a:rPr lang="vi-VN" altLang="zh-CN" sz="2400" b="1">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Cân thăng bằng gồm những bộ phận nào?  </a:t>
            </a:r>
          </a:p>
          <a:p>
            <a:pPr lvl="0" algn="just">
              <a:spcBef>
                <a:spcPts val="600"/>
              </a:spcBef>
              <a:defRPr/>
            </a:pPr>
            <a:r>
              <a:rPr lang="vi-VN" altLang="zh-CN" sz="2400">
                <a:solidFill>
                  <a:srgbClr val="002060"/>
                </a:solidFill>
                <a:latin typeface="Roboto" panose="02000000000000000000" pitchFamily="2" charset="0"/>
                <a:ea typeface="Roboto" panose="02000000000000000000" pitchFamily="2" charset="0"/>
              </a:rPr>
              <a:t>……………………..………………………………………………………..…………………………</a:t>
            </a:r>
            <a:endParaRPr lang="en-US" altLang="zh-CN" sz="2400">
              <a:solidFill>
                <a:srgbClr val="002060"/>
              </a:solidFill>
              <a:latin typeface="Roboto" panose="02000000000000000000" pitchFamily="2" charset="0"/>
              <a:ea typeface="Roboto" panose="02000000000000000000" pitchFamily="2" charset="0"/>
            </a:endParaRPr>
          </a:p>
          <a:p>
            <a:pPr lvl="0" algn="just">
              <a:spcBef>
                <a:spcPts val="600"/>
              </a:spcBef>
              <a:defRPr/>
            </a:pPr>
            <a:r>
              <a:rPr lang="en-US" altLang="zh-CN" sz="2400" b="1">
                <a:solidFill>
                  <a:srgbClr val="002060"/>
                </a:solidFill>
                <a:latin typeface="Roboto" panose="02000000000000000000" pitchFamily="2" charset="0"/>
                <a:ea typeface="Roboto" panose="02000000000000000000" pitchFamily="2" charset="0"/>
              </a:rPr>
              <a:t>3</a:t>
            </a:r>
            <a:r>
              <a:rPr lang="vi-VN" altLang="zh-CN" sz="2400" b="1">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Nêu cách sử dụng cân thăng bằng.</a:t>
            </a:r>
          </a:p>
          <a:p>
            <a:pPr lvl="0" algn="just">
              <a:spcBef>
                <a:spcPts val="600"/>
              </a:spcBef>
              <a:defRPr/>
            </a:pPr>
            <a:r>
              <a:rPr lang="vi-VN" altLang="zh-CN" sz="2400">
                <a:solidFill>
                  <a:srgbClr val="002060"/>
                </a:solidFill>
                <a:latin typeface="Roboto" panose="02000000000000000000" pitchFamily="2" charset="0"/>
                <a:ea typeface="Roboto" panose="02000000000000000000" pitchFamily="2" charset="0"/>
              </a:rPr>
              <a:t>……………………..………………………………………………………..…………………………</a:t>
            </a:r>
            <a:endParaRPr lang="en-US" altLang="zh-CN" sz="2400">
              <a:solidFill>
                <a:srgbClr val="002060"/>
              </a:solidFill>
              <a:latin typeface="Roboto" panose="02000000000000000000" pitchFamily="2" charset="0"/>
              <a:ea typeface="Roboto" panose="02000000000000000000" pitchFamily="2" charset="0"/>
            </a:endParaRPr>
          </a:p>
          <a:p>
            <a:pPr lvl="0" algn="just">
              <a:spcBef>
                <a:spcPts val="600"/>
              </a:spcBef>
              <a:defRPr/>
            </a:pPr>
            <a:r>
              <a:rPr lang="vi-VN" altLang="zh-CN" sz="2400">
                <a:solidFill>
                  <a:srgbClr val="002060"/>
                </a:solidFill>
                <a:latin typeface="Roboto" panose="02000000000000000000" pitchFamily="2" charset="0"/>
                <a:ea typeface="Roboto" panose="02000000000000000000" pitchFamily="2" charset="0"/>
              </a:rPr>
              <a:t> </a:t>
            </a:r>
          </a:p>
        </p:txBody>
      </p:sp>
      <p:pic>
        <p:nvPicPr>
          <p:cNvPr id="6" name="Picture 5">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5" name="TextBox 4"/>
          <p:cNvSpPr txBox="1"/>
          <p:nvPr/>
        </p:nvSpPr>
        <p:spPr>
          <a:xfrm>
            <a:off x="4060520" y="253408"/>
            <a:ext cx="45947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6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1" name="TextBox 10"/>
          <p:cNvSpPr txBox="1"/>
          <p:nvPr/>
        </p:nvSpPr>
        <p:spPr>
          <a:xfrm>
            <a:off x="1675894" y="4340367"/>
            <a:ext cx="7542488"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Trụ cân, đế cân, đòn cân, đĩa cân, quả cân</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856248" y="5249887"/>
            <a:ext cx="10037954" cy="461665"/>
          </a:xfrm>
          <a:prstGeom prst="rect">
            <a:avLst/>
          </a:prstGeom>
          <a:noFill/>
        </p:spPr>
        <p:txBody>
          <a:bodyPr wrap="square" rtlCol="0">
            <a:spAutoFit/>
          </a:bodyPr>
          <a:lstStyle/>
          <a:p>
            <a:pPr marL="0" marR="0" lvl="0" algn="r" defTabSz="914400" rtl="0" eaLnBrk="1" fontAlgn="auto" latinLnBrk="0" hangingPunct="1">
              <a:spcBef>
                <a:spcPts val="0"/>
              </a:spcBef>
              <a:spcAft>
                <a:spcPts val="0"/>
              </a:spcAft>
              <a:buClrTx/>
              <a:buSzTx/>
              <a:buFontTx/>
              <a:buNone/>
              <a:tabLst/>
              <a:defRPr/>
            </a:pPr>
            <a:r>
              <a:rPr lang="en-US" altLang="zh-CN" sz="2400">
                <a:solidFill>
                  <a:srgbClr val="FF0000"/>
                </a:solidFill>
                <a:latin typeface="Roboto" panose="02000000000000000000" pitchFamily="2" charset="0"/>
                <a:ea typeface="Roboto" panose="02000000000000000000" pitchFamily="2" charset="0"/>
              </a:rPr>
              <a:t>Đặt vật vào 1 bên và quả cân vào bên kia cho đến khi 2 cân thăng bằng</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4773534" y="2169245"/>
            <a:ext cx="713425" cy="461665"/>
          </a:xfrm>
          <a:prstGeom prst="rect">
            <a:avLst/>
          </a:prstGeom>
          <a:noFill/>
        </p:spPr>
        <p:txBody>
          <a:bodyPr wrap="square" rtlCol="0">
            <a:spAutoFit/>
          </a:bodyPr>
          <a:lstStyle/>
          <a:p>
            <a:pPr marL="0" marR="0" lvl="0" algn="r" defTabSz="914400" rtl="0" eaLnBrk="1" fontAlgn="auto" latinLnBrk="0" hangingPunct="1">
              <a:spcBef>
                <a:spcPts val="0"/>
              </a:spcBef>
              <a:spcAft>
                <a:spcPts val="0"/>
              </a:spcAft>
              <a:buClrTx/>
              <a:buSzTx/>
              <a:buFontTx/>
              <a:buNone/>
              <a:tabLst/>
              <a:defRPr/>
            </a:pPr>
            <a:r>
              <a:rPr lang="en-US" altLang="zh-CN" sz="2400">
                <a:solidFill>
                  <a:srgbClr val="FF0000"/>
                </a:solidFill>
                <a:latin typeface="Roboto" panose="02000000000000000000" pitchFamily="2" charset="0"/>
                <a:ea typeface="Roboto" panose="02000000000000000000" pitchFamily="2" charset="0"/>
              </a:rPr>
              <a:t>500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4535863" y="2615923"/>
            <a:ext cx="713425" cy="461665"/>
          </a:xfrm>
          <a:prstGeom prst="rect">
            <a:avLst/>
          </a:prstGeom>
          <a:noFill/>
        </p:spPr>
        <p:txBody>
          <a:bodyPr wrap="square" rtlCol="0">
            <a:spAutoFit/>
          </a:bodyPr>
          <a:lstStyle/>
          <a:p>
            <a:pPr marL="0" marR="0" lvl="0" algn="r" defTabSz="914400" rtl="0" eaLnBrk="1" fontAlgn="auto" latinLnBrk="0" hangingPunct="1">
              <a:spcBef>
                <a:spcPts val="0"/>
              </a:spcBef>
              <a:spcAft>
                <a:spcPts val="0"/>
              </a:spcAft>
              <a:buClrTx/>
              <a:buSzTx/>
              <a:buFontTx/>
              <a:buNone/>
              <a:tabLst/>
              <a:defRPr/>
            </a:pPr>
            <a:r>
              <a:rPr lang="en-US" altLang="zh-CN" sz="2400">
                <a:solidFill>
                  <a:srgbClr val="FF0000"/>
                </a:solidFill>
                <a:latin typeface="Roboto" panose="02000000000000000000" pitchFamily="2" charset="0"/>
                <a:ea typeface="Roboto" panose="02000000000000000000" pitchFamily="2" charset="0"/>
              </a:rPr>
              <a:t>400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5011206" y="3046504"/>
            <a:ext cx="713425" cy="461665"/>
          </a:xfrm>
          <a:prstGeom prst="rect">
            <a:avLst/>
          </a:prstGeom>
          <a:noFill/>
        </p:spPr>
        <p:txBody>
          <a:bodyPr wrap="square" rtlCol="0">
            <a:spAutoFit/>
          </a:bodyPr>
          <a:lstStyle/>
          <a:p>
            <a:pPr marL="0" marR="0" lvl="0" algn="r" defTabSz="914400" rtl="0" eaLnBrk="1" fontAlgn="auto" latinLnBrk="0" hangingPunct="1">
              <a:spcBef>
                <a:spcPts val="0"/>
              </a:spcBef>
              <a:spcAft>
                <a:spcPts val="0"/>
              </a:spcAft>
              <a:buClrTx/>
              <a:buSzTx/>
              <a:buFontTx/>
              <a:buNone/>
              <a:tabLst/>
              <a:defRPr/>
            </a:pPr>
            <a:r>
              <a:rPr lang="en-US" altLang="zh-CN" sz="2400">
                <a:solidFill>
                  <a:srgbClr val="FF0000"/>
                </a:solidFill>
                <a:latin typeface="Roboto" panose="02000000000000000000" pitchFamily="2" charset="0"/>
                <a:ea typeface="Roboto" panose="02000000000000000000" pitchFamily="2" charset="0"/>
              </a:rPr>
              <a:t>150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4060520" y="3461320"/>
            <a:ext cx="713425" cy="461665"/>
          </a:xfrm>
          <a:prstGeom prst="rect">
            <a:avLst/>
          </a:prstGeom>
          <a:noFill/>
        </p:spPr>
        <p:txBody>
          <a:bodyPr wrap="square" rtlCol="0">
            <a:spAutoFit/>
          </a:bodyPr>
          <a:lstStyle/>
          <a:p>
            <a:pPr marL="0" marR="0" lvl="0" algn="r" defTabSz="914400" rtl="0" eaLnBrk="1" fontAlgn="auto" latinLnBrk="0" hangingPunct="1">
              <a:spcBef>
                <a:spcPts val="0"/>
              </a:spcBef>
              <a:spcAft>
                <a:spcPts val="0"/>
              </a:spcAft>
              <a:buClrTx/>
              <a:buSzTx/>
              <a:buFontTx/>
              <a:buNone/>
              <a:tabLst/>
              <a:defRPr/>
            </a:pPr>
            <a:r>
              <a:rPr lang="en-US" altLang="zh-CN" sz="2400">
                <a:solidFill>
                  <a:srgbClr val="FF0000"/>
                </a:solidFill>
                <a:latin typeface="Roboto" panose="02000000000000000000" pitchFamily="2" charset="0"/>
                <a:ea typeface="Roboto" panose="02000000000000000000" pitchFamily="2" charset="0"/>
              </a:rPr>
              <a:t>3</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6425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0" grpId="0"/>
      <p:bldP spid="13" grpId="0"/>
      <p:bldP spid="14" grpId="0"/>
      <p:bldP spid="15"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3705</TotalTime>
  <Words>1491</Words>
  <Application>Microsoft Office PowerPoint</Application>
  <PresentationFormat>Widescreen</PresentationFormat>
  <Paragraphs>158</Paragraphs>
  <Slides>25</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SVN-Hole Hearted</vt:lpstr>
      <vt:lpstr>Pangolin</vt:lpstr>
      <vt:lpstr>Times New Roman</vt:lpstr>
      <vt:lpstr>Calibri</vt:lpstr>
      <vt:lpstr>Roboto Black</vt:lpstr>
      <vt:lpstr>Roboto</vt:lpstr>
      <vt:lpstr>Arial</vt:lpstr>
      <vt:lpstr>#9Slide05 Phobia</vt:lpstr>
      <vt:lpstr>Calibri Light</vt:lpstr>
      <vt:lpstr>SegoeuiPc</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Gợi ý</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208</cp:revision>
  <dcterms:created xsi:type="dcterms:W3CDTF">2023-04-01T23:44:56Z</dcterms:created>
  <dcterms:modified xsi:type="dcterms:W3CDTF">2025-05-05T08:10:49Z</dcterms:modified>
</cp:coreProperties>
</file>