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media10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audio8.wav" ContentType="audio/x-wav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0"/>
  </p:notesMasterIdLst>
  <p:sldIdLst>
    <p:sldId id="390" r:id="rId3"/>
    <p:sldId id="562" r:id="rId4"/>
    <p:sldId id="432" r:id="rId5"/>
    <p:sldId id="678" r:id="rId6"/>
    <p:sldId id="376" r:id="rId7"/>
    <p:sldId id="377" r:id="rId8"/>
    <p:sldId id="378" r:id="rId9"/>
    <p:sldId id="379" r:id="rId10"/>
    <p:sldId id="256" r:id="rId11"/>
    <p:sldId id="440" r:id="rId12"/>
    <p:sldId id="461" r:id="rId13"/>
    <p:sldId id="462" r:id="rId14"/>
    <p:sldId id="463" r:id="rId15"/>
    <p:sldId id="533" r:id="rId16"/>
    <p:sldId id="591" r:id="rId17"/>
    <p:sldId id="459" r:id="rId18"/>
    <p:sldId id="419" r:id="rId19"/>
    <p:sldId id="435" r:id="rId20"/>
    <p:sldId id="460" r:id="rId21"/>
    <p:sldId id="569" r:id="rId22"/>
    <p:sldId id="610" r:id="rId23"/>
    <p:sldId id="611" r:id="rId24"/>
    <p:sldId id="613" r:id="rId25"/>
    <p:sldId id="447" r:id="rId26"/>
    <p:sldId id="375" r:id="rId27"/>
    <p:sldId id="458" r:id="rId28"/>
    <p:sldId id="418" r:id="rId29"/>
    <p:sldId id="519" r:id="rId30"/>
    <p:sldId id="522" r:id="rId31"/>
    <p:sldId id="523" r:id="rId32"/>
    <p:sldId id="615" r:id="rId33"/>
    <p:sldId id="614" r:id="rId34"/>
    <p:sldId id="616" r:id="rId35"/>
    <p:sldId id="526" r:id="rId36"/>
    <p:sldId id="605" r:id="rId37"/>
    <p:sldId id="528" r:id="rId38"/>
    <p:sldId id="609" r:id="rId39"/>
    <p:sldId id="572" r:id="rId40"/>
    <p:sldId id="535" r:id="rId41"/>
    <p:sldId id="600" r:id="rId42"/>
    <p:sldId id="464" r:id="rId43"/>
    <p:sldId id="563" r:id="rId44"/>
    <p:sldId id="608" r:id="rId45"/>
    <p:sldId id="643" r:id="rId46"/>
    <p:sldId id="351" r:id="rId47"/>
    <p:sldId id="644" r:id="rId48"/>
    <p:sldId id="645" r:id="rId49"/>
    <p:sldId id="646" r:id="rId50"/>
    <p:sldId id="453" r:id="rId51"/>
    <p:sldId id="454" r:id="rId52"/>
    <p:sldId id="455" r:id="rId53"/>
    <p:sldId id="548" r:id="rId54"/>
    <p:sldId id="546" r:id="rId55"/>
    <p:sldId id="547" r:id="rId56"/>
    <p:sldId id="560" r:id="rId57"/>
    <p:sldId id="407" r:id="rId58"/>
    <p:sldId id="344" r:id="rId59"/>
  </p:sldIdLst>
  <p:sldSz cx="12192000" cy="6858000"/>
  <p:notesSz cx="6858000" cy="9144000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66" d="100"/>
          <a:sy n="66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41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40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80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6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Step 1: </a:t>
            </a:r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Have pupils look at the things in the bedroom and elicit their names. Draw</a:t>
            </a: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pupils’ attention to the singular things (e.g. </a:t>
            </a:r>
            <a:r>
              <a:rPr lang="en-US" sz="18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 bed, a desk</a:t>
            </a:r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 and multiple things (e.g. </a:t>
            </a:r>
            <a:r>
              <a:rPr lang="en-US" sz="18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</a:p>
          <a:p>
            <a:pPr algn="l"/>
            <a:r>
              <a:rPr lang="en-US" sz="18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chairs, two windows</a:t>
            </a:r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l"/>
            <a:r>
              <a:rPr lang="en-US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Step 2: </a:t>
            </a:r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Model by getting pupils to point at the gapped sentence </a:t>
            </a:r>
            <a:r>
              <a:rPr lang="en-US" sz="18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There’s _____</a:t>
            </a:r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in the</a:t>
            </a: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first bubble. Then point at one thing in the bedroom (e.g. </a:t>
            </a:r>
            <a:r>
              <a:rPr lang="en-US" sz="18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 bed</a:t>
            </a:r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), and say </a:t>
            </a:r>
            <a:r>
              <a:rPr lang="en-US" sz="18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There’s a bed in</a:t>
            </a:r>
          </a:p>
          <a:p>
            <a:pPr algn="l"/>
            <a:r>
              <a:rPr lang="en-US" sz="18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 room / bedroom.</a:t>
            </a:r>
          </a:p>
          <a:p>
            <a:pPr algn="l"/>
            <a:r>
              <a:rPr lang="en-US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Repeat the same procedure with the gapped sentence </a:t>
            </a:r>
            <a:r>
              <a:rPr lang="en-US" sz="18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 are _____</a:t>
            </a:r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in the</a:t>
            </a: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second bubble and one plural thing (e.g. </a:t>
            </a:r>
            <a:r>
              <a:rPr lang="en-US" sz="18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two chairs</a:t>
            </a:r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 and say </a:t>
            </a:r>
            <a:r>
              <a:rPr lang="en-US" sz="18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 are two chairs in the</a:t>
            </a:r>
          </a:p>
          <a:p>
            <a:pPr algn="l"/>
            <a:r>
              <a:rPr lang="en-US" sz="18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room / bedroom.</a:t>
            </a:r>
          </a:p>
          <a:p>
            <a:pPr algn="l"/>
            <a:r>
              <a:rPr lang="en-US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Step 4: </a:t>
            </a:r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Give pupils time to </a:t>
            </a:r>
            <a:r>
              <a:rPr lang="en-US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in pairs or groups. One pupil points at and says the</a:t>
            </a: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quantities of things in the room / bedroom and the others listen and make comments.</a:t>
            </a:r>
          </a:p>
          <a:p>
            <a:pPr algn="l"/>
            <a:r>
              <a:rPr lang="en-US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Step 5: </a:t>
            </a:r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Invite a few pupils to say the quantities of things in front of the class.</a:t>
            </a:r>
          </a:p>
          <a:p>
            <a:pPr algn="l"/>
            <a:r>
              <a:rPr lang="en-US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Extension: </a:t>
            </a:r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If time allows, encourage pupils to point at and say about the things in the</a:t>
            </a: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classroom. E.g. </a:t>
            </a:r>
            <a:r>
              <a:rPr lang="en-US" sz="18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 is a board in the classroom.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8261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Step 1: 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Have pupils look at the things in the bedroom and elicit their names. Draw</a:t>
            </a:r>
          </a:p>
          <a:p>
            <a:pPr algn="l"/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pupils’ attention to the singular things (e.g.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 bed, a desk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 and multiple things (e.g.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</a:p>
          <a:p>
            <a:pPr algn="l"/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chairs, two windows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l"/>
            <a:r>
              <a:rPr lang="en-US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Step 2: 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Model by getting pupils to point at the gapped sentence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There’s _____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in the</a:t>
            </a:r>
          </a:p>
          <a:p>
            <a:pPr algn="l"/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first bubble. Then point at one thing in the bedroom (e.g.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 bed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), and say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There’s a bed in</a:t>
            </a:r>
          </a:p>
          <a:p>
            <a:pPr algn="l"/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 room / bedroom.</a:t>
            </a:r>
          </a:p>
          <a:p>
            <a:pPr algn="l"/>
            <a:r>
              <a:rPr lang="en-US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Repeat the same procedure with the gapped sentence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 are _____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in the</a:t>
            </a:r>
          </a:p>
          <a:p>
            <a:pPr algn="l"/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second bubble and one plural thing (e.g.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two chairs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 and say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 are two chairs in the</a:t>
            </a:r>
          </a:p>
          <a:p>
            <a:pPr algn="l"/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room / bedroom.</a:t>
            </a:r>
          </a:p>
          <a:p>
            <a:pPr algn="l"/>
            <a:r>
              <a:rPr lang="en-US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Step 4: 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Give pupils time to </a:t>
            </a:r>
            <a:r>
              <a:rPr lang="en-US" sz="12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in pairs or groups. One pupil points at and says the</a:t>
            </a:r>
          </a:p>
          <a:p>
            <a:pPr algn="l"/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quantities of things in the room / bedroom and the others listen and make comments.</a:t>
            </a:r>
          </a:p>
          <a:p>
            <a:pPr algn="l"/>
            <a:r>
              <a:rPr lang="en-US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Step 5: 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Invite a few pupils to say the quantities of things in front of the class.</a:t>
            </a:r>
          </a:p>
          <a:p>
            <a:pPr algn="l"/>
            <a:r>
              <a:rPr lang="en-US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Extension: 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If time allows, encourage pupils to point at and say about the things in the</a:t>
            </a:r>
          </a:p>
          <a:p>
            <a:pPr algn="l"/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classroom. E.g.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 is a board in the classroom.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468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Step 1: 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Have pupils look at the things in the bedroom and elicit their names. Draw</a:t>
            </a:r>
          </a:p>
          <a:p>
            <a:pPr algn="l"/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pupils’ attention to the singular things (e.g.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 bed, a desk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 and multiple things (e.g.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</a:p>
          <a:p>
            <a:pPr algn="l"/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chairs, two windows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l"/>
            <a:r>
              <a:rPr lang="en-US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Step 2: 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Model by getting pupils to point at the gapped sentence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There’s _____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in the</a:t>
            </a:r>
          </a:p>
          <a:p>
            <a:pPr algn="l"/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first bubble. Then point at one thing in the bedroom (e.g.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 bed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), and say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There’s a bed in</a:t>
            </a:r>
          </a:p>
          <a:p>
            <a:pPr algn="l"/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 room / bedroom.</a:t>
            </a:r>
          </a:p>
          <a:p>
            <a:pPr algn="l"/>
            <a:r>
              <a:rPr lang="en-US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Repeat the same procedure with the gapped sentence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 are _____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in the</a:t>
            </a:r>
          </a:p>
          <a:p>
            <a:pPr algn="l"/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second bubble and one plural thing (e.g.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two chairs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 and say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 are two chairs in the</a:t>
            </a:r>
          </a:p>
          <a:p>
            <a:pPr algn="l"/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room / bedroom.</a:t>
            </a:r>
          </a:p>
          <a:p>
            <a:pPr algn="l"/>
            <a:r>
              <a:rPr lang="en-US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Step 4: 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Give pupils time to </a:t>
            </a:r>
            <a:r>
              <a:rPr lang="en-US" sz="12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in pairs or groups. One pupil points at and says the</a:t>
            </a:r>
          </a:p>
          <a:p>
            <a:pPr algn="l"/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quantities of things in the room / bedroom and the others listen and make comments.</a:t>
            </a:r>
          </a:p>
          <a:p>
            <a:pPr algn="l"/>
            <a:r>
              <a:rPr lang="en-US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Step 5: 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Invite a few pupils to say the quantities of things in front of the class.</a:t>
            </a:r>
          </a:p>
          <a:p>
            <a:pPr algn="l"/>
            <a:r>
              <a:rPr lang="en-US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Extension: 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If time allows, encourage pupils to point at and say about the things in the</a:t>
            </a:r>
          </a:p>
          <a:p>
            <a:pPr algn="l"/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classroom. E.g. </a:t>
            </a:r>
            <a:r>
              <a:rPr lang="en-US" sz="12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 is a board in the classroom.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402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39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61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07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39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06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91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708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38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74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61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880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7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99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70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53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3450931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Game: What is this room?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-Pupils choose 1 color and guess the picture of 1 room hidden behind.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-Teacher shows the whole picture at the button SHOW and say out loud the name of the room.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4485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54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15088319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Game: What is this room?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-Pupils choose 1 color and guess the picture of 1 room hidden behind.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-Teacher shows the whole picture at the button SHOW and say out loud the name of the room.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895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Game: What is this room?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-Pupils choose 1 color and guess the picture of 1 room hidden behind.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-Teacher shows the whole picture at the button SHOW and say out loud the name of the room.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91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Game: What is this room?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-Pupils choose 1 color and guess the picture of 1 room hidden behind.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-Teacher shows the whole picture at the button SHOW and say out loud the name of the room.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278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03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F5A16451-F13B-4F6B-B2C6-0570C5508279}" type="slidenum">
              <a:rPr lang="en-US" smtClean="0"/>
              <a:pPr eaLnBrk="1" hangingPunct="1">
                <a:defRPr/>
              </a:pPr>
              <a:t>15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29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775C-BF45-477D-808F-180D01B1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8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36CD-9DF6-4B71-AC77-4A609C0C8FA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3715-EA8C-4BC9-9C3C-E87B470C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27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  <p:sldLayoutId id="214748367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3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.png"/><Relationship Id="rId5" Type="http://schemas.microsoft.com/office/2007/relationships/media" Target="../media/media7.mp3"/><Relationship Id="rId10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Nhac%20nen.mp3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THAO%20GIANG%202018\chuyen\skip.mp3" TargetMode="External"/><Relationship Id="rId6" Type="http://schemas.openxmlformats.org/officeDocument/2006/relationships/image" Target="../media/image30.png"/><Relationship Id="rId5" Type="http://schemas.openxmlformats.org/officeDocument/2006/relationships/audio" Target="../media/audio5.wav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THAO%20GIANG%202018\chuyen\skip.mp3" TargetMode="External"/><Relationship Id="rId6" Type="http://schemas.openxmlformats.org/officeDocument/2006/relationships/image" Target="../media/image30.png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THAO%20GIANG%202018\chuyen\skip.mp3" TargetMode="External"/><Relationship Id="rId6" Type="http://schemas.openxmlformats.org/officeDocument/2006/relationships/image" Target="../media/image30.png"/><Relationship Id="rId5" Type="http://schemas.openxmlformats.org/officeDocument/2006/relationships/audio" Target="../media/audio5.wav"/><Relationship Id="rId10" Type="http://schemas.openxmlformats.org/officeDocument/2006/relationships/image" Target="../media/image38.png"/><Relationship Id="rId4" Type="http://schemas.openxmlformats.org/officeDocument/2006/relationships/audio" Target="../media/audio4.wav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THAO%20GIANG%202018\chuyen\skip.mp3" TargetMode="External"/><Relationship Id="rId6" Type="http://schemas.openxmlformats.org/officeDocument/2006/relationships/image" Target="../media/image30.png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1.svg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13.png"/><Relationship Id="rId5" Type="http://schemas.microsoft.com/office/2007/relationships/media" Target="../media/media13.mp3"/><Relationship Id="rId10" Type="http://schemas.openxmlformats.org/officeDocument/2006/relationships/image" Target="../media/image49.png"/><Relationship Id="rId4" Type="http://schemas.openxmlformats.org/officeDocument/2006/relationships/audio" Target="../media/media12.mp3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hyperlink" Target="BAI%20%20GIANG/HAT+2.wav" TargetMode="External"/><Relationship Id="rId7" Type="http://schemas.openxmlformats.org/officeDocument/2006/relationships/image" Target="../media/image58.gif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BAI%20GIANG%20DIEN%20TU%20LOP%204%20MOI%20CHUAN\BOOK%201\Unit2\HAT.mp3" TargetMode="External"/><Relationship Id="rId6" Type="http://schemas.openxmlformats.org/officeDocument/2006/relationships/image" Target="../media/image57.gif"/><Relationship Id="rId11" Type="http://schemas.openxmlformats.org/officeDocument/2006/relationships/image" Target="../media/image33.png"/><Relationship Id="rId5" Type="http://schemas.openxmlformats.org/officeDocument/2006/relationships/image" Target="../media/image56.gif"/><Relationship Id="rId10" Type="http://schemas.openxmlformats.org/officeDocument/2006/relationships/image" Target="../media/image61.gif"/><Relationship Id="rId4" Type="http://schemas.openxmlformats.org/officeDocument/2006/relationships/image" Target="../media/image55.jpeg"/><Relationship Id="rId9" Type="http://schemas.openxmlformats.org/officeDocument/2006/relationships/image" Target="../media/image60.gi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9.wav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63.jpeg"/><Relationship Id="rId4" Type="http://schemas.openxmlformats.org/officeDocument/2006/relationships/image" Target="../media/image6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80" name="Picture 2" descr="C:\Users\Administrator\Documents\HINH NEN POWER POINT\hinh-nen-powerpoint-cay-thong-giang-sinh_092719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3650155" y="2558559"/>
            <a:ext cx="6743096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FF00"/>
                </a:solidFill>
                <a:latin typeface="Arial" pitchFamily="34" charset="0"/>
              </a:rPr>
              <a:t>LESSON 1( 1, 2, 3)</a:t>
            </a:r>
          </a:p>
        </p:txBody>
      </p:sp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1132804" y="163879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14: MY BEDROOM</a:t>
            </a: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324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2307B-D5F4-4A20-AEA0-60C09F2B8C27}"/>
              </a:ext>
            </a:extLst>
          </p:cNvPr>
          <p:cNvSpPr txBox="1"/>
          <p:nvPr/>
        </p:nvSpPr>
        <p:spPr>
          <a:xfrm>
            <a:off x="2874191" y="4644996"/>
            <a:ext cx="643637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Desk: /desk/ bàn làm việc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114B93-2C6F-4DE2-8170-996ACD9B54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88" y="1824523"/>
            <a:ext cx="4309960" cy="246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esk">
            <a:hlinkClick r:id="" action="ppaction://media"/>
            <a:extLst>
              <a:ext uri="{FF2B5EF4-FFF2-40B4-BE49-F238E27FC236}">
                <a16:creationId xmlns:a16="http://schemas.microsoft.com/office/drawing/2014/main" id="{67CB4FF8-17D2-424D-9238-247CAA118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6891" y="9440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1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249252"/>
            <a:ext cx="5576552" cy="321971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4889E-D5A5-4DA9-A3F6-5E1132D8CCE5}"/>
              </a:ext>
            </a:extLst>
          </p:cNvPr>
          <p:cNvSpPr txBox="1"/>
          <p:nvPr/>
        </p:nvSpPr>
        <p:spPr>
          <a:xfrm>
            <a:off x="3198799" y="4693891"/>
            <a:ext cx="578716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Bed:  /bed/ giường ngủ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E7C460-05AC-4A68-A6EE-B24A2D292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369" y="1379279"/>
            <a:ext cx="4214051" cy="290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ed">
            <a:hlinkClick r:id="" action="ppaction://media"/>
            <a:extLst>
              <a:ext uri="{FF2B5EF4-FFF2-40B4-BE49-F238E27FC236}">
                <a16:creationId xmlns:a16="http://schemas.microsoft.com/office/drawing/2014/main" id="{38B4CE91-BEA5-4661-84FC-71352058D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5588" y="1036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8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030310"/>
            <a:ext cx="5576552" cy="34386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229F2-D3B5-4645-985B-0FFBDF392D14}"/>
              </a:ext>
            </a:extLst>
          </p:cNvPr>
          <p:cNvSpPr txBox="1"/>
          <p:nvPr/>
        </p:nvSpPr>
        <p:spPr>
          <a:xfrm>
            <a:off x="3769645" y="4601655"/>
            <a:ext cx="5194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Door: /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dɔːr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ECB9FB-E0E3-4518-918F-5E8BB95DA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31" y="1220788"/>
            <a:ext cx="3391330" cy="302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Door">
            <a:hlinkClick r:id="" action="ppaction://media"/>
            <a:extLst>
              <a:ext uri="{FF2B5EF4-FFF2-40B4-BE49-F238E27FC236}">
                <a16:creationId xmlns:a16="http://schemas.microsoft.com/office/drawing/2014/main" id="{35D149B1-9888-40D7-818B-FC821CDF0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7163" y="12207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1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247B3-B527-4E1F-9C33-37813FEAD2D4}"/>
              </a:ext>
            </a:extLst>
          </p:cNvPr>
          <p:cNvSpPr txBox="1"/>
          <p:nvPr/>
        </p:nvSpPr>
        <p:spPr>
          <a:xfrm>
            <a:off x="3387144" y="4554251"/>
            <a:ext cx="5463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Window: /ˈwɪn.dəʊ/ cửa sổ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B9D9B-3039-4C6F-8969-29EFEBC3B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39" y="1972122"/>
            <a:ext cx="3822512" cy="222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Window">
            <a:hlinkClick r:id="" action="ppaction://media"/>
            <a:extLst>
              <a:ext uri="{FF2B5EF4-FFF2-40B4-BE49-F238E27FC236}">
                <a16:creationId xmlns:a16="http://schemas.microsoft.com/office/drawing/2014/main" id="{7A52963F-4179-4C43-8A5F-ADEBD716C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7300" y="152558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3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556A9DF4-DE7D-4972-A335-E43EAC6E7B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0375" y="710407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7" name="WordArt 2">
            <a:extLst>
              <a:ext uri="{FF2B5EF4-FFF2-40B4-BE49-F238E27FC236}">
                <a16:creationId xmlns:a16="http://schemas.microsoft.com/office/drawing/2014/main" id="{46C8E6A4-D1E4-4884-95FC-72985ECD7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00224" y="3163093"/>
            <a:ext cx="8943975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2055572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426678" y="4091673"/>
            <a:ext cx="3092450" cy="363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</a:rPr>
              <a:t>  window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152400"/>
            <a:ext cx="60960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CHECK VOCABULARY: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MATCHING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56357" y="2698718"/>
            <a:ext cx="384492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bed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34872" y="1216644"/>
            <a:ext cx="39354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desk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699373" y="1646103"/>
            <a:ext cx="4847524" cy="131663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40" idx="3"/>
          </p:cNvCxnSpPr>
          <p:nvPr/>
        </p:nvCxnSpPr>
        <p:spPr>
          <a:xfrm flipV="1">
            <a:off x="3588982" y="1499634"/>
            <a:ext cx="4699612" cy="146310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3607696" y="4590741"/>
            <a:ext cx="4680898" cy="131311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1061" y="2397690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755" y="2834149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2F23890-56E6-4DA6-8238-10410991BA56}"/>
              </a:ext>
            </a:extLst>
          </p:cNvPr>
          <p:cNvSpPr/>
          <p:nvPr/>
        </p:nvSpPr>
        <p:spPr>
          <a:xfrm>
            <a:off x="8678061" y="5529179"/>
            <a:ext cx="2972231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</a:rPr>
              <a:t>door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0339921-4182-4D9F-9903-78663B28BC70}"/>
              </a:ext>
            </a:extLst>
          </p:cNvPr>
          <p:cNvCxnSpPr>
            <a:cxnSpLocks/>
          </p:cNvCxnSpPr>
          <p:nvPr/>
        </p:nvCxnSpPr>
        <p:spPr>
          <a:xfrm flipV="1">
            <a:off x="3699373" y="4455212"/>
            <a:ext cx="4471233" cy="159863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C0DA906-1A7C-4F31-BC91-0AEE13F39826}"/>
              </a:ext>
            </a:extLst>
          </p:cNvPr>
          <p:cNvSpPr/>
          <p:nvPr/>
        </p:nvSpPr>
        <p:spPr>
          <a:xfrm>
            <a:off x="1887794" y="1100598"/>
            <a:ext cx="1757311" cy="103822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965316-2960-4CEF-9C5A-BD40ED1F72C7}"/>
              </a:ext>
            </a:extLst>
          </p:cNvPr>
          <p:cNvSpPr/>
          <p:nvPr/>
        </p:nvSpPr>
        <p:spPr>
          <a:xfrm>
            <a:off x="1887794" y="2443624"/>
            <a:ext cx="1701188" cy="10382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B458A0C-80A5-4F9C-B011-6F670D5F6C18}"/>
              </a:ext>
            </a:extLst>
          </p:cNvPr>
          <p:cNvSpPr/>
          <p:nvPr/>
        </p:nvSpPr>
        <p:spPr>
          <a:xfrm>
            <a:off x="1887794" y="3804732"/>
            <a:ext cx="1757311" cy="146310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A1A7E6-E46A-4C27-A1F9-9D704CAF1CC0}"/>
              </a:ext>
            </a:extLst>
          </p:cNvPr>
          <p:cNvSpPr/>
          <p:nvPr/>
        </p:nvSpPr>
        <p:spPr>
          <a:xfrm>
            <a:off x="1812753" y="5538786"/>
            <a:ext cx="1701188" cy="103822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870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ình ảnh 2">
            <a:extLst>
              <a:ext uri="{FF2B5EF4-FFF2-40B4-BE49-F238E27FC236}">
                <a16:creationId xmlns:a16="http://schemas.microsoft.com/office/drawing/2014/main" id="{5BF4A86C-8949-4F7C-BA39-75D0180C18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5915" y="484267"/>
            <a:ext cx="10431888" cy="5955170"/>
          </a:xfrm>
          <a:prstGeom prst="rect">
            <a:avLst/>
          </a:prstGeom>
        </p:spPr>
      </p:pic>
      <p:pic>
        <p:nvPicPr>
          <p:cNvPr id="9" name="Track 32">
            <a:hlinkClick r:id="" action="ppaction://media"/>
            <a:extLst>
              <a:ext uri="{FF2B5EF4-FFF2-40B4-BE49-F238E27FC236}">
                <a16:creationId xmlns:a16="http://schemas.microsoft.com/office/drawing/2014/main" id="{4C278417-0A3B-4302-A97B-01510E1C2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05609" y="418563"/>
            <a:ext cx="565947" cy="565947"/>
          </a:xfrm>
          <a:prstGeom prst="rect">
            <a:avLst/>
          </a:prstGeom>
        </p:spPr>
      </p:pic>
      <p:pic>
        <p:nvPicPr>
          <p:cNvPr id="2" name="U 14 L 1. 1. A 1">
            <a:hlinkClick r:id="" action="ppaction://media"/>
            <a:extLst>
              <a:ext uri="{FF2B5EF4-FFF2-40B4-BE49-F238E27FC236}">
                <a16:creationId xmlns:a16="http://schemas.microsoft.com/office/drawing/2014/main" id="{B1389246-0322-4B68-85C1-60C8906885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82086" y="1874346"/>
            <a:ext cx="352022" cy="352022"/>
          </a:xfrm>
          <a:prstGeom prst="rect">
            <a:avLst/>
          </a:prstGeom>
        </p:spPr>
      </p:pic>
      <p:pic>
        <p:nvPicPr>
          <p:cNvPr id="3" name="U 14 L 1. 1. A 2">
            <a:hlinkClick r:id="" action="ppaction://media"/>
            <a:extLst>
              <a:ext uri="{FF2B5EF4-FFF2-40B4-BE49-F238E27FC236}">
                <a16:creationId xmlns:a16="http://schemas.microsoft.com/office/drawing/2014/main" id="{0E34C969-B1C0-4996-913C-D811FDE096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9308" y="2405062"/>
            <a:ext cx="304800" cy="304800"/>
          </a:xfrm>
          <a:prstGeom prst="rect">
            <a:avLst/>
          </a:prstGeom>
        </p:spPr>
      </p:pic>
      <p:pic>
        <p:nvPicPr>
          <p:cNvPr id="4" name="U 14 L 1. 1. AB">
            <a:hlinkClick r:id="" action="ppaction://media"/>
            <a:extLst>
              <a:ext uri="{FF2B5EF4-FFF2-40B4-BE49-F238E27FC236}">
                <a16:creationId xmlns:a16="http://schemas.microsoft.com/office/drawing/2014/main" id="{FDEA6F8C-BD2E-46FE-84D2-F1EAC13C4EF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3782" y="240506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2861970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821098" y="471259"/>
            <a:ext cx="10496282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31775" algn="l"/>
              </a:tabLst>
            </a:pPr>
            <a:r>
              <a: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về đồ vật ( Số ít và số nhiều)</a:t>
            </a: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251278" y="1792343"/>
            <a:ext cx="8815449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There’s a desk in the room.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2AF3505-A383-AA21-2BA7-B0D8B157CE0A}"/>
              </a:ext>
            </a:extLst>
          </p:cNvPr>
          <p:cNvSpPr/>
          <p:nvPr/>
        </p:nvSpPr>
        <p:spPr>
          <a:xfrm>
            <a:off x="1455313" y="3686173"/>
            <a:ext cx="10496282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two windows in the room.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05876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ình ảnh 3">
            <a:extLst>
              <a:ext uri="{FF2B5EF4-FFF2-40B4-BE49-F238E27FC236}">
                <a16:creationId xmlns:a16="http://schemas.microsoft.com/office/drawing/2014/main" id="{4E7F1DA8-6EF4-4C28-AB20-CAAEBEC8C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41" y="498956"/>
            <a:ext cx="10282929" cy="5785934"/>
          </a:xfrm>
          <a:prstGeom prst="rect">
            <a:avLst/>
          </a:prstGeom>
        </p:spPr>
      </p:pic>
      <p:pic>
        <p:nvPicPr>
          <p:cNvPr id="9" name="Track 33">
            <a:hlinkClick r:id="" action="ppaction://media"/>
            <a:extLst>
              <a:ext uri="{FF2B5EF4-FFF2-40B4-BE49-F238E27FC236}">
                <a16:creationId xmlns:a16="http://schemas.microsoft.com/office/drawing/2014/main" id="{22D7D7C6-7CC7-4B39-BB5F-261CF73E9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224922"/>
            <a:ext cx="548067" cy="54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9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EAF48B-2775-C453-F4F9-B0352FB57702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268956-2D95-4ECF-5198-6FFA5F787C90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15749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066441" y="1493776"/>
            <a:ext cx="7296499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There’s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_________ in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room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4304954" y="1547510"/>
            <a:ext cx="1787426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desk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045A8-F57F-4BCB-8AAB-6780F4B5E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020" y="2709862"/>
            <a:ext cx="4050608" cy="23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066441" y="1493776"/>
            <a:ext cx="7296499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There’s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_________ in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room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4304954" y="1547510"/>
            <a:ext cx="1787426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9EFD1D-EA34-44EB-A944-E8D59C772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6237" y="2419350"/>
            <a:ext cx="4237149" cy="30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5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066441" y="1493776"/>
            <a:ext cx="7296499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There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are _________ in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room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4601168" y="1571719"/>
            <a:ext cx="1787426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doors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24B40F-D874-44AC-AA6E-3F628D62B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9280" y="2462211"/>
            <a:ext cx="3578044" cy="290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1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066441" y="1493776"/>
            <a:ext cx="8610145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There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are _____________ in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room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4728315" y="1570876"/>
            <a:ext cx="2808386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windows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1852E4-B93B-4103-94B9-D8C93F0BE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326" y="2456325"/>
            <a:ext cx="4064547" cy="319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6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9B1E3-B3D8-4262-A30C-59C9CDC9E54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92478" y="621418"/>
            <a:ext cx="10392446" cy="54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7E69CE5-DBFA-4587-9851-1A9BA1F5EFF1}"/>
              </a:ext>
            </a:extLst>
          </p:cNvPr>
          <p:cNvSpPr/>
          <p:nvPr/>
        </p:nvSpPr>
        <p:spPr>
          <a:xfrm>
            <a:off x="2779393" y="1987508"/>
            <a:ext cx="1002013" cy="720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818CE58-88FE-4BBE-B089-06C1B5BF3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" y="785711"/>
            <a:ext cx="12188238" cy="5746065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7281913" y="1306802"/>
            <a:ext cx="3270509" cy="1511555"/>
          </a:xfrm>
          <a:prstGeom prst="wedgeRectCallout">
            <a:avLst>
              <a:gd name="adj1" fmla="val -45945"/>
              <a:gd name="adj2" fmla="val 8539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are </a:t>
            </a:r>
          </a:p>
          <a:p>
            <a:pPr algn="ctr" defTabSz="914103"/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two windows.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3176487" y="1336777"/>
            <a:ext cx="3920159" cy="966856"/>
          </a:xfrm>
          <a:prstGeom prst="wedgeRectCallout">
            <a:avLst>
              <a:gd name="adj1" fmla="val 34325"/>
              <a:gd name="adj2" fmla="val 1479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4798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is a bed. 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0D73AB1C-1D64-4AA2-85BD-AF173F22C3CF}"/>
              </a:ext>
            </a:extLst>
          </p:cNvPr>
          <p:cNvSpPr/>
          <p:nvPr/>
        </p:nvSpPr>
        <p:spPr>
          <a:xfrm>
            <a:off x="10240002" y="2538574"/>
            <a:ext cx="1648930" cy="15241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0A9EFB2E-B37A-4FE8-8743-A56E56848F97}"/>
              </a:ext>
            </a:extLst>
          </p:cNvPr>
          <p:cNvSpPr/>
          <p:nvPr/>
        </p:nvSpPr>
        <p:spPr>
          <a:xfrm>
            <a:off x="2779394" y="3910052"/>
            <a:ext cx="3316607" cy="1276615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4472C4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EB05E469-1034-49AA-A1AF-F56E4FCBB735}"/>
              </a:ext>
            </a:extLst>
          </p:cNvPr>
          <p:cNvSpPr/>
          <p:nvPr/>
        </p:nvSpPr>
        <p:spPr>
          <a:xfrm>
            <a:off x="4085624" y="2350088"/>
            <a:ext cx="1648930" cy="15241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4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5" grpId="0" animBg="1"/>
      <p:bldP spid="13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7E69CE5-DBFA-4587-9851-1A9BA1F5EFF1}"/>
              </a:ext>
            </a:extLst>
          </p:cNvPr>
          <p:cNvSpPr/>
          <p:nvPr/>
        </p:nvSpPr>
        <p:spPr>
          <a:xfrm>
            <a:off x="2779393" y="1987508"/>
            <a:ext cx="1002013" cy="720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818CE58-88FE-4BBE-B089-06C1B5BF3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" y="785711"/>
            <a:ext cx="12188238" cy="5746065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7316418" y="810872"/>
            <a:ext cx="3270509" cy="1511555"/>
          </a:xfrm>
          <a:prstGeom prst="wedgeRectCallout">
            <a:avLst>
              <a:gd name="adj1" fmla="val 75914"/>
              <a:gd name="adj2" fmla="val -248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are </a:t>
            </a:r>
          </a:p>
          <a:p>
            <a:pPr algn="ctr" defTabSz="914103"/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two doors.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3280399" y="1381025"/>
            <a:ext cx="3920159" cy="966856"/>
          </a:xfrm>
          <a:prstGeom prst="wedgeRectCallout">
            <a:avLst>
              <a:gd name="adj1" fmla="val -37412"/>
              <a:gd name="adj2" fmla="val -12506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4265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is a desk. </a:t>
            </a: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A7FB29EA-6693-4118-A482-20572FA40C87}"/>
              </a:ext>
            </a:extLst>
          </p:cNvPr>
          <p:cNvSpPr/>
          <p:nvPr/>
        </p:nvSpPr>
        <p:spPr>
          <a:xfrm>
            <a:off x="1344834" y="2911392"/>
            <a:ext cx="1436806" cy="243111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CA37D41F-D9DF-4C17-9F9E-1976B56E941E}"/>
              </a:ext>
            </a:extLst>
          </p:cNvPr>
          <p:cNvSpPr/>
          <p:nvPr/>
        </p:nvSpPr>
        <p:spPr>
          <a:xfrm>
            <a:off x="6767476" y="2322427"/>
            <a:ext cx="1436806" cy="243111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E96A0A19-6FED-4542-BE49-899616931DE1}"/>
              </a:ext>
            </a:extLst>
          </p:cNvPr>
          <p:cNvSpPr/>
          <p:nvPr/>
        </p:nvSpPr>
        <p:spPr>
          <a:xfrm>
            <a:off x="10037156" y="4824511"/>
            <a:ext cx="1848258" cy="1780853"/>
          </a:xfrm>
          <a:prstGeom prst="ellips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390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7E69CE5-DBFA-4587-9851-1A9BA1F5EFF1}"/>
              </a:ext>
            </a:extLst>
          </p:cNvPr>
          <p:cNvSpPr/>
          <p:nvPr/>
        </p:nvSpPr>
        <p:spPr>
          <a:xfrm>
            <a:off x="2779393" y="1987508"/>
            <a:ext cx="1002013" cy="720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818CE58-88FE-4BBE-B089-06C1B5BF3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" y="785711"/>
            <a:ext cx="12188238" cy="5746065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7281913" y="1306802"/>
            <a:ext cx="3270509" cy="1511555"/>
          </a:xfrm>
          <a:prstGeom prst="wedgeRectCallout">
            <a:avLst>
              <a:gd name="adj1" fmla="val 64308"/>
              <a:gd name="adj2" fmla="val -12690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are </a:t>
            </a:r>
          </a:p>
          <a:p>
            <a:pPr algn="ctr" defTabSz="914103"/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two chairs.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3186644" y="1579151"/>
            <a:ext cx="3920159" cy="966856"/>
          </a:xfrm>
          <a:prstGeom prst="wedgeRectCallout">
            <a:avLst>
              <a:gd name="adj1" fmla="val 5718"/>
              <a:gd name="adj2" fmla="val -12684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4400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is a lamp. 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0D73AB1C-1D64-4AA2-85BD-AF173F22C3CF}"/>
              </a:ext>
            </a:extLst>
          </p:cNvPr>
          <p:cNvSpPr/>
          <p:nvPr/>
        </p:nvSpPr>
        <p:spPr>
          <a:xfrm>
            <a:off x="9312355" y="2911392"/>
            <a:ext cx="1648930" cy="15241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A7FB29EA-6693-4118-A482-20572FA40C87}"/>
              </a:ext>
            </a:extLst>
          </p:cNvPr>
          <p:cNvSpPr/>
          <p:nvPr/>
        </p:nvSpPr>
        <p:spPr>
          <a:xfrm>
            <a:off x="8600350" y="4039645"/>
            <a:ext cx="1436806" cy="2431119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CA37D41F-D9DF-4C17-9F9E-1976B56E941E}"/>
              </a:ext>
            </a:extLst>
          </p:cNvPr>
          <p:cNvSpPr/>
          <p:nvPr/>
        </p:nvSpPr>
        <p:spPr>
          <a:xfrm>
            <a:off x="7617702" y="2896582"/>
            <a:ext cx="1436806" cy="2431119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93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5" grpId="0" animBg="1"/>
      <p:bldP spid="11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4188"/>
          </a:xfrm>
        </p:spPr>
      </p:pic>
      <p:sp>
        <p:nvSpPr>
          <p:cNvPr id="46083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97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1600200" y="63754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31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cuments\HINH NEN POWER POINT\hinh-nen-powerpoint-hai-chu-chim-canh-cut-de-thuong_0927208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6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04800"/>
            <a:ext cx="68580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301875" y="3708738"/>
            <a:ext cx="7747634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RING THE GOLDEN BELL</a:t>
            </a:r>
          </a:p>
        </p:txBody>
      </p:sp>
      <p:pic>
        <p:nvPicPr>
          <p:cNvPr id="5" name="Nhac n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585946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88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0" name="ski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springtime_sun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2" y="162445"/>
            <a:ext cx="990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3257290" y="536085"/>
            <a:ext cx="5791200" cy="509587"/>
            <a:chOff x="912" y="258"/>
            <a:chExt cx="4059" cy="447"/>
          </a:xfrm>
        </p:grpSpPr>
        <p:sp>
          <p:nvSpPr>
            <p:cNvPr id="4507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61" y="315"/>
              <a:ext cx="2910" cy="390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spc="-360" dirty="0">
                  <a:ln w="12700">
                    <a:solidFill>
                      <a:srgbClr val="99CC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Arial"/>
                  <a:cs typeface="Arial"/>
                </a:rPr>
                <a:t>RINGING THE GOLDEN BELL</a:t>
              </a:r>
            </a:p>
          </p:txBody>
        </p:sp>
        <p:sp>
          <p:nvSpPr>
            <p:cNvPr id="4507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12" y="258"/>
              <a:ext cx="912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6600">
                      <a:alpha val="98822"/>
                    </a:srgbClr>
                  </a:solidFill>
                  <a:latin typeface="Arial"/>
                  <a:cs typeface="Arial"/>
                </a:rPr>
                <a:t>Game</a:t>
              </a: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1776413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1766888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5</a:t>
            </a: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6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178593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7</a:t>
            </a: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785938" y="133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8</a:t>
            </a: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9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1766888" y="123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cs typeface="Arial" pitchFamily="34" charset="0"/>
              </a:rPr>
              <a:t>10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3293967" y="4836579"/>
            <a:ext cx="7884129" cy="6309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</a:t>
            </a:r>
            <a:r>
              <a:rPr lang="en-US" sz="3500" b="1" dirty="0"/>
              <a:t>There is a…………... In the room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14">
            <a:extLst>
              <a:ext uri="{FF2B5EF4-FFF2-40B4-BE49-F238E27FC236}">
                <a16:creationId xmlns:a16="http://schemas.microsoft.com/office/drawing/2014/main" id="{74C621AB-33F1-4D16-8C97-84BDB8AE8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247" y="4815163"/>
            <a:ext cx="167091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desk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F84CD-7BCA-4F0F-B3B9-26533A799518}"/>
              </a:ext>
            </a:extLst>
          </p:cNvPr>
          <p:cNvSpPr/>
          <p:nvPr/>
        </p:nvSpPr>
        <p:spPr>
          <a:xfrm>
            <a:off x="3724102" y="1494629"/>
            <a:ext cx="4856968" cy="263041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409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0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5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264" fill="hold"/>
                                        <p:tgtEl>
                                          <p:spTgt spid="40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6"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0" name="ski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springtime_sun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2" y="162445"/>
            <a:ext cx="990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3257290" y="536085"/>
            <a:ext cx="5791200" cy="509587"/>
            <a:chOff x="912" y="258"/>
            <a:chExt cx="4059" cy="447"/>
          </a:xfrm>
        </p:grpSpPr>
        <p:sp>
          <p:nvSpPr>
            <p:cNvPr id="4507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61" y="315"/>
              <a:ext cx="2910" cy="390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spc="-360" dirty="0">
                  <a:ln w="12700">
                    <a:solidFill>
                      <a:srgbClr val="99CC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Arial"/>
                  <a:cs typeface="Arial"/>
                </a:rPr>
                <a:t>RINGING THE GOLDEN BELL</a:t>
              </a:r>
            </a:p>
          </p:txBody>
        </p:sp>
        <p:sp>
          <p:nvSpPr>
            <p:cNvPr id="4507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12" y="258"/>
              <a:ext cx="912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6600">
                      <a:alpha val="98822"/>
                    </a:srgbClr>
                  </a:solidFill>
                  <a:latin typeface="Arial"/>
                  <a:cs typeface="Arial"/>
                </a:rPr>
                <a:t>Game</a:t>
              </a: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1776413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1766888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5</a:t>
            </a: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6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178593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7</a:t>
            </a: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785938" y="133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8</a:t>
            </a: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9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1766888" y="123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cs typeface="Arial" pitchFamily="34" charset="0"/>
              </a:rPr>
              <a:t>10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3293967" y="4836579"/>
            <a:ext cx="7884129" cy="6309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</a:t>
            </a:r>
            <a:r>
              <a:rPr lang="en-US" sz="3500" b="1" dirty="0"/>
              <a:t>There is a…………... 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14">
            <a:extLst>
              <a:ext uri="{FF2B5EF4-FFF2-40B4-BE49-F238E27FC236}">
                <a16:creationId xmlns:a16="http://schemas.microsoft.com/office/drawing/2014/main" id="{74C621AB-33F1-4D16-8C97-84BDB8AE8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247" y="4799665"/>
            <a:ext cx="167091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door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F84CD-7BCA-4F0F-B3B9-26533A799518}"/>
              </a:ext>
            </a:extLst>
          </p:cNvPr>
          <p:cNvSpPr/>
          <p:nvPr/>
        </p:nvSpPr>
        <p:spPr>
          <a:xfrm>
            <a:off x="5749870" y="1494629"/>
            <a:ext cx="2831199" cy="263041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2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409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0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5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264" fill="hold"/>
                                        <p:tgtEl>
                                          <p:spTgt spid="40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6"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0" name="ski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springtime_sun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2" y="162445"/>
            <a:ext cx="990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3257290" y="536085"/>
            <a:ext cx="5791200" cy="509587"/>
            <a:chOff x="912" y="258"/>
            <a:chExt cx="4059" cy="447"/>
          </a:xfrm>
        </p:grpSpPr>
        <p:sp>
          <p:nvSpPr>
            <p:cNvPr id="4507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61" y="315"/>
              <a:ext cx="2910" cy="390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spc="-360" dirty="0">
                  <a:ln w="12700">
                    <a:solidFill>
                      <a:srgbClr val="99CC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Arial"/>
                  <a:cs typeface="Arial"/>
                </a:rPr>
                <a:t>RINGING THE GOLDEN BELL</a:t>
              </a:r>
            </a:p>
          </p:txBody>
        </p:sp>
        <p:sp>
          <p:nvSpPr>
            <p:cNvPr id="4507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12" y="258"/>
              <a:ext cx="912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6600">
                      <a:alpha val="98822"/>
                    </a:srgbClr>
                  </a:solidFill>
                  <a:latin typeface="Arial"/>
                  <a:cs typeface="Arial"/>
                </a:rPr>
                <a:t>Game</a:t>
              </a: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1776413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1766888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5</a:t>
            </a: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6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178593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7</a:t>
            </a: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785938" y="133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8</a:t>
            </a: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9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1766888" y="123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cs typeface="Arial" pitchFamily="34" charset="0"/>
              </a:rPr>
              <a:t>10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2588217" y="4836579"/>
            <a:ext cx="8589879" cy="6309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</a:t>
            </a:r>
            <a:r>
              <a:rPr lang="en-US" sz="3500" b="1" dirty="0"/>
              <a:t>There are two…………... In the room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14">
            <a:extLst>
              <a:ext uri="{FF2B5EF4-FFF2-40B4-BE49-F238E27FC236}">
                <a16:creationId xmlns:a16="http://schemas.microsoft.com/office/drawing/2014/main" id="{74C621AB-33F1-4D16-8C97-84BDB8AE8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702" y="4747486"/>
            <a:ext cx="167091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beds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F84CD-7BCA-4F0F-B3B9-26533A799518}"/>
              </a:ext>
            </a:extLst>
          </p:cNvPr>
          <p:cNvSpPr/>
          <p:nvPr/>
        </p:nvSpPr>
        <p:spPr>
          <a:xfrm>
            <a:off x="3724102" y="1494629"/>
            <a:ext cx="2261145" cy="263041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4095DC-419C-47DE-B973-4216EF2E6BD4}"/>
              </a:ext>
            </a:extLst>
          </p:cNvPr>
          <p:cNvSpPr/>
          <p:nvPr/>
        </p:nvSpPr>
        <p:spPr>
          <a:xfrm>
            <a:off x="5985247" y="1494628"/>
            <a:ext cx="2261145" cy="263041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5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409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0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5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264" fill="hold"/>
                                        <p:tgtEl>
                                          <p:spTgt spid="40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6"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0" name="ski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springtime_sun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2" y="162445"/>
            <a:ext cx="990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3257290" y="536085"/>
            <a:ext cx="5791200" cy="509587"/>
            <a:chOff x="912" y="258"/>
            <a:chExt cx="4059" cy="447"/>
          </a:xfrm>
        </p:grpSpPr>
        <p:sp>
          <p:nvSpPr>
            <p:cNvPr id="4507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61" y="315"/>
              <a:ext cx="2910" cy="390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spc="-360" dirty="0">
                  <a:ln w="12700">
                    <a:solidFill>
                      <a:srgbClr val="99CC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Arial"/>
                  <a:cs typeface="Arial"/>
                </a:rPr>
                <a:t>RINGING THE GOLDEN BELL</a:t>
              </a:r>
            </a:p>
          </p:txBody>
        </p:sp>
        <p:sp>
          <p:nvSpPr>
            <p:cNvPr id="4507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12" y="258"/>
              <a:ext cx="912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6600">
                      <a:alpha val="98822"/>
                    </a:srgbClr>
                  </a:solidFill>
                  <a:latin typeface="Arial"/>
                  <a:cs typeface="Arial"/>
                </a:rPr>
                <a:t>Game</a:t>
              </a: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1776413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1766888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5</a:t>
            </a: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6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178593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7</a:t>
            </a: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785938" y="133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8</a:t>
            </a: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9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1766888" y="123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cs typeface="Arial" pitchFamily="34" charset="0"/>
              </a:rPr>
              <a:t>10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3293967" y="4836579"/>
            <a:ext cx="7884129" cy="6309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</a:t>
            </a:r>
            <a:r>
              <a:rPr lang="en-US" sz="3500" b="1" dirty="0"/>
              <a:t>There are three…………... 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14">
            <a:extLst>
              <a:ext uri="{FF2B5EF4-FFF2-40B4-BE49-F238E27FC236}">
                <a16:creationId xmlns:a16="http://schemas.microsoft.com/office/drawing/2014/main" id="{74C621AB-33F1-4D16-8C97-84BDB8AE8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705" y="4732429"/>
            <a:ext cx="167091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doors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F84CD-7BCA-4F0F-B3B9-26533A799518}"/>
              </a:ext>
            </a:extLst>
          </p:cNvPr>
          <p:cNvSpPr/>
          <p:nvPr/>
        </p:nvSpPr>
        <p:spPr>
          <a:xfrm>
            <a:off x="5749870" y="1494629"/>
            <a:ext cx="1906293" cy="263041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2E80AC-686B-4838-BAF3-BC1D0AACCDB1}"/>
              </a:ext>
            </a:extLst>
          </p:cNvPr>
          <p:cNvSpPr/>
          <p:nvPr/>
        </p:nvSpPr>
        <p:spPr>
          <a:xfrm>
            <a:off x="3921071" y="1491945"/>
            <a:ext cx="1839066" cy="263041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5BC14-9BAE-4F74-BD45-7D6A318EE84B}"/>
              </a:ext>
            </a:extLst>
          </p:cNvPr>
          <p:cNvSpPr/>
          <p:nvPr/>
        </p:nvSpPr>
        <p:spPr>
          <a:xfrm>
            <a:off x="7656163" y="1491945"/>
            <a:ext cx="1906293" cy="263041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9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409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0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5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264" fill="hold"/>
                                        <p:tgtEl>
                                          <p:spTgt spid="40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6"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0048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9A502E-D1FB-4309-86A3-4AE430C14623}"/>
              </a:ext>
            </a:extLst>
          </p:cNvPr>
          <p:cNvSpPr/>
          <p:nvPr/>
        </p:nvSpPr>
        <p:spPr>
          <a:xfrm>
            <a:off x="3134591" y="2480570"/>
            <a:ext cx="6317673" cy="2211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505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5467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3A122E-D588-4E7C-9579-48317BF7D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" y="21961"/>
            <a:ext cx="12117491" cy="6836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6C365-8367-4675-9428-425185078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689" y="557212"/>
            <a:ext cx="8450622" cy="54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1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603333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821098" y="471259"/>
            <a:ext cx="10496282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31775" algn="l"/>
              </a:tabLst>
            </a:pPr>
            <a:r>
              <a: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về đồ vật ( Số ít và số nhiều)</a:t>
            </a: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251278" y="1792343"/>
            <a:ext cx="8815449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There’s a desk in the room.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2AF3505-A383-AA21-2BA7-B0D8B157CE0A}"/>
              </a:ext>
            </a:extLst>
          </p:cNvPr>
          <p:cNvSpPr/>
          <p:nvPr/>
        </p:nvSpPr>
        <p:spPr>
          <a:xfrm>
            <a:off x="1455313" y="3686173"/>
            <a:ext cx="10496282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two windows in the room.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0533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68D98-65F5-F46F-EA65-3A92BE8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" y="0"/>
            <a:ext cx="121737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826555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Learn vocabulary and sentence pattern by heart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14- lesson 1 ( 4, 5, 6)</a:t>
            </a:r>
          </a:p>
        </p:txBody>
      </p:sp>
    </p:spTree>
    <p:extLst>
      <p:ext uri="{BB962C8B-B14F-4D97-AF65-F5344CB8AC3E}">
        <p14:creationId xmlns:p14="http://schemas.microsoft.com/office/powerpoint/2010/main" val="3987301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883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3">
            <a:extLst>
              <a:ext uri="{FF2B5EF4-FFF2-40B4-BE49-F238E27FC236}">
                <a16:creationId xmlns:a16="http://schemas.microsoft.com/office/drawing/2014/main" id="{51A06AD0-7373-48FA-9A5E-364266204D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74056" y="1162372"/>
            <a:ext cx="9129251" cy="3431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PLAY GAME</a:t>
            </a:r>
          </a:p>
          <a:p>
            <a:pPr algn="ctr"/>
            <a:r>
              <a:rPr lang="en-US" sz="3600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Secet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box</a:t>
            </a:r>
          </a:p>
        </p:txBody>
      </p:sp>
    </p:spTree>
    <p:extLst>
      <p:ext uri="{BB962C8B-B14F-4D97-AF65-F5344CB8AC3E}">
        <p14:creationId xmlns:p14="http://schemas.microsoft.com/office/powerpoint/2010/main" val="309605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6FE979-320A-BCC7-D4C9-83DF498286ED}"/>
              </a:ext>
            </a:extLst>
          </p:cNvPr>
          <p:cNvSpPr/>
          <p:nvPr/>
        </p:nvSpPr>
        <p:spPr>
          <a:xfrm>
            <a:off x="11144250" y="6267450"/>
            <a:ext cx="104775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Made by Thanh Tam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755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80" name="Picture 2" descr="C:\Users\Administrator\Documents\HINH NEN POWER POINT\hinh-nen-powerpoint-cay-thong-giang-sinh_092719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3650155" y="2558559"/>
            <a:ext cx="6743096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FF00"/>
                </a:solidFill>
                <a:latin typeface="Arial" pitchFamily="34" charset="0"/>
              </a:rPr>
              <a:t>LESSON 1( 4, 5, 6)</a:t>
            </a:r>
          </a:p>
        </p:txBody>
      </p:sp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1132804" y="163879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14: MY BEDROOM</a:t>
            </a: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287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READ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PLAY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A SONG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TICK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9929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3040532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3124200" y="1143000"/>
            <a:ext cx="6477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BlackH"/>
              </a:rPr>
              <a:t>Let's play GAME</a:t>
            </a:r>
          </a:p>
        </p:txBody>
      </p:sp>
      <p:sp>
        <p:nvSpPr>
          <p:cNvPr id="15363" name="WordArt 11"/>
          <p:cNvSpPr>
            <a:spLocks noChangeArrowheads="1" noChangeShapeType="1" noTextEdit="1"/>
          </p:cNvSpPr>
          <p:nvPr/>
        </p:nvSpPr>
        <p:spPr bwMode="auto">
          <a:xfrm>
            <a:off x="1410345" y="4227514"/>
            <a:ext cx="9701939" cy="14112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BF4D07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CHOOSE COCONUTS</a:t>
            </a:r>
          </a:p>
        </p:txBody>
      </p:sp>
      <p:pic>
        <p:nvPicPr>
          <p:cNvPr id="26628" name="j02138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800225" y="5867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9236075" y="381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876800" y="279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095500" y="325439"/>
            <a:ext cx="719138" cy="7207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672139" y="598011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569450" y="5715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071689" y="3048000"/>
            <a:ext cx="719137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9882189" y="3255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33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415026" y="1924893"/>
            <a:ext cx="1779877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windows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5690975" y="225233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chairs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doors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3851035" y="1844419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doors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938A1-AC3F-40D2-A4BE-1E380B6E45DE}"/>
              </a:ext>
            </a:extLst>
          </p:cNvPr>
          <p:cNvSpPr/>
          <p:nvPr/>
        </p:nvSpPr>
        <p:spPr>
          <a:xfrm>
            <a:off x="7978862" y="702773"/>
            <a:ext cx="1906293" cy="263041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67CDF-A576-49C5-8FAF-65B145BE1921}"/>
              </a:ext>
            </a:extLst>
          </p:cNvPr>
          <p:cNvSpPr/>
          <p:nvPr/>
        </p:nvSpPr>
        <p:spPr>
          <a:xfrm>
            <a:off x="9885155" y="700089"/>
            <a:ext cx="1906293" cy="263041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69136E-6 L -0.00486 0.501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50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415026" y="1924893"/>
            <a:ext cx="1779877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windows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3833123" y="1685036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chairs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beds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5369876" y="2323990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beds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93F4FB-E351-49DD-85FB-459F099E0E5F}"/>
              </a:ext>
            </a:extLst>
          </p:cNvPr>
          <p:cNvSpPr/>
          <p:nvPr/>
        </p:nvSpPr>
        <p:spPr>
          <a:xfrm>
            <a:off x="7827486" y="680388"/>
            <a:ext cx="1628241" cy="263041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31B214-D3D2-4219-91CA-B799F942C2C1}"/>
              </a:ext>
            </a:extLst>
          </p:cNvPr>
          <p:cNvSpPr/>
          <p:nvPr/>
        </p:nvSpPr>
        <p:spPr>
          <a:xfrm>
            <a:off x="9436125" y="680388"/>
            <a:ext cx="1628241" cy="263041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482 0.5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3954462" y="2061552"/>
            <a:ext cx="1779877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bed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5690975" y="225233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prstClr val="white"/>
                </a:solidFill>
                <a:latin typeface="Calibri"/>
              </a:rPr>
              <a:t>table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door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1861810" y="2558841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door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938A1-AC3F-40D2-A4BE-1E380B6E45DE}"/>
              </a:ext>
            </a:extLst>
          </p:cNvPr>
          <p:cNvSpPr/>
          <p:nvPr/>
        </p:nvSpPr>
        <p:spPr>
          <a:xfrm>
            <a:off x="7978862" y="702773"/>
            <a:ext cx="1906293" cy="263041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00482 0.5016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4073269" y="1739879"/>
            <a:ext cx="1779877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door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5690975" y="225233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prstClr val="white"/>
                </a:solidFill>
                <a:latin typeface="Calibri"/>
              </a:rPr>
              <a:t>table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window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2074646" y="1982567"/>
            <a:ext cx="16331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window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3EDBEA-1CCB-4F33-886A-F430DA2DB318}"/>
              </a:ext>
            </a:extLst>
          </p:cNvPr>
          <p:cNvSpPr/>
          <p:nvPr/>
        </p:nvSpPr>
        <p:spPr>
          <a:xfrm>
            <a:off x="8060051" y="1174595"/>
            <a:ext cx="3047659" cy="192593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-0.00482 0.5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ình ảnh 2">
            <a:extLst>
              <a:ext uri="{FF2B5EF4-FFF2-40B4-BE49-F238E27FC236}">
                <a16:creationId xmlns:a16="http://schemas.microsoft.com/office/drawing/2014/main" id="{5D7B566A-8405-4233-8CC9-5476CB3CAB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312" y="624624"/>
            <a:ext cx="10805376" cy="5454203"/>
          </a:xfrm>
          <a:prstGeom prst="rect">
            <a:avLst/>
          </a:prstGeom>
        </p:spPr>
      </p:pic>
      <p:pic>
        <p:nvPicPr>
          <p:cNvPr id="9" name="Track 34">
            <a:hlinkClick r:id="" action="ppaction://media"/>
            <a:extLst>
              <a:ext uri="{FF2B5EF4-FFF2-40B4-BE49-F238E27FC236}">
                <a16:creationId xmlns:a16="http://schemas.microsoft.com/office/drawing/2014/main" id="{CE022E5D-9FF2-4B4F-AE30-F030B2DFD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67174" y="1080503"/>
            <a:ext cx="615699" cy="735418"/>
          </a:xfrm>
          <a:prstGeom prst="rect">
            <a:avLst/>
          </a:prstGeom>
        </p:spPr>
      </p:pic>
      <p:pic>
        <p:nvPicPr>
          <p:cNvPr id="10" name="Đồ họa 5" descr="Checkmark with solid fill">
            <a:extLst>
              <a:ext uri="{FF2B5EF4-FFF2-40B4-BE49-F238E27FC236}">
                <a16:creationId xmlns:a16="http://schemas.microsoft.com/office/drawing/2014/main" id="{90A4925C-45B9-45FD-90AA-BEDF2C1D108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51134" y="4939111"/>
            <a:ext cx="352975" cy="925830"/>
          </a:xfrm>
          <a:prstGeom prst="rect">
            <a:avLst/>
          </a:prstGeom>
        </p:spPr>
      </p:pic>
      <p:pic>
        <p:nvPicPr>
          <p:cNvPr id="11" name="Đồ họa 7" descr="Checkmark with solid fill">
            <a:extLst>
              <a:ext uri="{FF2B5EF4-FFF2-40B4-BE49-F238E27FC236}">
                <a16:creationId xmlns:a16="http://schemas.microsoft.com/office/drawing/2014/main" id="{55C848B4-B4CD-4F27-85D4-6B08F29F758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5713" y="5012994"/>
            <a:ext cx="352975" cy="925830"/>
          </a:xfrm>
          <a:prstGeom prst="rect">
            <a:avLst/>
          </a:prstGeom>
        </p:spPr>
      </p:pic>
      <p:pic>
        <p:nvPicPr>
          <p:cNvPr id="2" name="U 14 L 1 4. 1">
            <a:hlinkClick r:id="" action="ppaction://media"/>
            <a:extLst>
              <a:ext uri="{FF2B5EF4-FFF2-40B4-BE49-F238E27FC236}">
                <a16:creationId xmlns:a16="http://schemas.microsoft.com/office/drawing/2014/main" id="{1B634E5F-8FAC-4C6E-BBD4-EA10F2F2D0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21818" y="6078827"/>
            <a:ext cx="609600" cy="609600"/>
          </a:xfrm>
          <a:prstGeom prst="rect">
            <a:avLst/>
          </a:prstGeom>
        </p:spPr>
      </p:pic>
      <p:pic>
        <p:nvPicPr>
          <p:cNvPr id="3" name="U 14 L 1 4. 2">
            <a:hlinkClick r:id="" action="ppaction://media"/>
            <a:extLst>
              <a:ext uri="{FF2B5EF4-FFF2-40B4-BE49-F238E27FC236}">
                <a16:creationId xmlns:a16="http://schemas.microsoft.com/office/drawing/2014/main" id="{2B6A3982-4FBD-47B0-B54D-94548E774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79099" y="6078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EBCA55-24DE-4C96-BDDB-CB443E7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aily Cleaning Tips and Tricks For The Living Room | Living room vector, Living  room clipart, Living room images">
            <a:extLst>
              <a:ext uri="{FF2B5EF4-FFF2-40B4-BE49-F238E27FC236}">
                <a16:creationId xmlns:a16="http://schemas.microsoft.com/office/drawing/2014/main" id="{E72AC0EA-84B1-412C-8930-97FCFBC30E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1" y="152401"/>
            <a:ext cx="9093199" cy="66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1">
            <a:extLst>
              <a:ext uri="{FF2B5EF4-FFF2-40B4-BE49-F238E27FC236}">
                <a16:creationId xmlns:a16="http://schemas.microsoft.com/office/drawing/2014/main" id="{6F236904-47E7-45E2-98D2-F4D7170C1F6C}"/>
              </a:ext>
            </a:extLst>
          </p:cNvPr>
          <p:cNvSpPr/>
          <p:nvPr/>
        </p:nvSpPr>
        <p:spPr>
          <a:xfrm>
            <a:off x="1543045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37F22E44-402C-4591-BCB9-B107EBC92631}"/>
              </a:ext>
            </a:extLst>
          </p:cNvPr>
          <p:cNvSpPr/>
          <p:nvPr/>
        </p:nvSpPr>
        <p:spPr>
          <a:xfrm>
            <a:off x="3819526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249EBA98-10B6-49DC-9744-1F349C021D91}"/>
              </a:ext>
            </a:extLst>
          </p:cNvPr>
          <p:cNvSpPr/>
          <p:nvPr/>
        </p:nvSpPr>
        <p:spPr>
          <a:xfrm>
            <a:off x="6108690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0C57A084-1A54-49DB-A363-2901A70BFFA4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843096AC-09D5-4526-BAE0-8A9DCE1005EC}"/>
              </a:ext>
            </a:extLst>
          </p:cNvPr>
          <p:cNvSpPr/>
          <p:nvPr/>
        </p:nvSpPr>
        <p:spPr>
          <a:xfrm>
            <a:off x="1536701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1C148487-A294-4CAB-9D21-E338C981DC9D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1" name="Rectangle 38">
            <a:extLst>
              <a:ext uri="{FF2B5EF4-FFF2-40B4-BE49-F238E27FC236}">
                <a16:creationId xmlns:a16="http://schemas.microsoft.com/office/drawing/2014/main" id="{B619B435-B9BF-48E5-8A2E-2054724DAAB0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5485B2D7-C955-41E1-A3E3-A5C1A540B6DC}"/>
              </a:ext>
            </a:extLst>
          </p:cNvPr>
          <p:cNvSpPr/>
          <p:nvPr/>
        </p:nvSpPr>
        <p:spPr>
          <a:xfrm>
            <a:off x="8391527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Rectangle 40">
            <a:extLst>
              <a:ext uri="{FF2B5EF4-FFF2-40B4-BE49-F238E27FC236}">
                <a16:creationId xmlns:a16="http://schemas.microsoft.com/office/drawing/2014/main" id="{01C34CF9-8430-414B-94B8-B1455419AEE6}"/>
              </a:ext>
            </a:extLst>
          </p:cNvPr>
          <p:cNvSpPr/>
          <p:nvPr/>
        </p:nvSpPr>
        <p:spPr>
          <a:xfrm>
            <a:off x="1543045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41">
            <a:extLst>
              <a:ext uri="{FF2B5EF4-FFF2-40B4-BE49-F238E27FC236}">
                <a16:creationId xmlns:a16="http://schemas.microsoft.com/office/drawing/2014/main" id="{E3A8E80A-2955-405A-9E73-6E3D30BB285F}"/>
              </a:ext>
            </a:extLst>
          </p:cNvPr>
          <p:cNvSpPr/>
          <p:nvPr/>
        </p:nvSpPr>
        <p:spPr>
          <a:xfrm>
            <a:off x="3819526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Rectangle 42">
            <a:extLst>
              <a:ext uri="{FF2B5EF4-FFF2-40B4-BE49-F238E27FC236}">
                <a16:creationId xmlns:a16="http://schemas.microsoft.com/office/drawing/2014/main" id="{62606F7F-95DD-45E3-91D4-3EC4DA4BC4DA}"/>
              </a:ext>
            </a:extLst>
          </p:cNvPr>
          <p:cNvSpPr/>
          <p:nvPr/>
        </p:nvSpPr>
        <p:spPr>
          <a:xfrm>
            <a:off x="6108690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Rectangle 43">
            <a:extLst>
              <a:ext uri="{FF2B5EF4-FFF2-40B4-BE49-F238E27FC236}">
                <a16:creationId xmlns:a16="http://schemas.microsoft.com/office/drawing/2014/main" id="{74DDE362-8863-46A8-BCCA-5E4394008BBF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7" name="Rectangle 44">
            <a:extLst>
              <a:ext uri="{FF2B5EF4-FFF2-40B4-BE49-F238E27FC236}">
                <a16:creationId xmlns:a16="http://schemas.microsoft.com/office/drawing/2014/main" id="{0301B183-5DFE-4FDC-947B-393C67FAC069}"/>
              </a:ext>
            </a:extLst>
          </p:cNvPr>
          <p:cNvSpPr/>
          <p:nvPr/>
        </p:nvSpPr>
        <p:spPr>
          <a:xfrm>
            <a:off x="1536701" y="5118099"/>
            <a:ext cx="2257430" cy="17272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8" name="Rectangle 45">
            <a:extLst>
              <a:ext uri="{FF2B5EF4-FFF2-40B4-BE49-F238E27FC236}">
                <a16:creationId xmlns:a16="http://schemas.microsoft.com/office/drawing/2014/main" id="{C35566CF-80FE-43E2-90EB-5C52955F6895}"/>
              </a:ext>
            </a:extLst>
          </p:cNvPr>
          <p:cNvSpPr/>
          <p:nvPr/>
        </p:nvSpPr>
        <p:spPr>
          <a:xfrm>
            <a:off x="3813181" y="5118099"/>
            <a:ext cx="2257430" cy="17272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Rectangle 46">
            <a:extLst>
              <a:ext uri="{FF2B5EF4-FFF2-40B4-BE49-F238E27FC236}">
                <a16:creationId xmlns:a16="http://schemas.microsoft.com/office/drawing/2014/main" id="{F458B237-660A-4E18-867C-D39DBD7E277C}"/>
              </a:ext>
            </a:extLst>
          </p:cNvPr>
          <p:cNvSpPr/>
          <p:nvPr/>
        </p:nvSpPr>
        <p:spPr>
          <a:xfrm>
            <a:off x="6102345" y="5118099"/>
            <a:ext cx="2257430" cy="17272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0" name="Rectangle 47">
            <a:extLst>
              <a:ext uri="{FF2B5EF4-FFF2-40B4-BE49-F238E27FC236}">
                <a16:creationId xmlns:a16="http://schemas.microsoft.com/office/drawing/2014/main" id="{08634536-9645-4C14-8F59-412E8BC3FAE9}"/>
              </a:ext>
            </a:extLst>
          </p:cNvPr>
          <p:cNvSpPr/>
          <p:nvPr/>
        </p:nvSpPr>
        <p:spPr>
          <a:xfrm>
            <a:off x="8391527" y="5118099"/>
            <a:ext cx="2257430" cy="17272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4D950620-E48B-4495-AB65-382D2EF44380}"/>
              </a:ext>
            </a:extLst>
          </p:cNvPr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4400" b="1" dirty="0">
                <a:solidFill>
                  <a:prstClr val="white"/>
                </a:solidFill>
                <a:latin typeface="Calibri"/>
                <a:sym typeface="Arial"/>
              </a:rPr>
              <a:t>SHOW</a:t>
            </a:r>
            <a:endParaRPr lang="en-US" sz="1799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2BA7B4F7-CE9E-41CF-A4B2-4F78C9DA3920}"/>
              </a:ext>
            </a:extLst>
          </p:cNvPr>
          <p:cNvSpPr/>
          <p:nvPr/>
        </p:nvSpPr>
        <p:spPr>
          <a:xfrm>
            <a:off x="2209801" y="76201"/>
            <a:ext cx="7772400" cy="114300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8000" b="1" dirty="0">
                <a:solidFill>
                  <a:sysClr val="windowText" lastClr="000000"/>
                </a:solidFill>
                <a:latin typeface="Calibri"/>
                <a:sym typeface="Arial"/>
              </a:rPr>
              <a:t>living room</a:t>
            </a:r>
            <a:endParaRPr lang="en-US" sz="4000" b="1" dirty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9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ình ảnh 3">
            <a:extLst>
              <a:ext uri="{FF2B5EF4-FFF2-40B4-BE49-F238E27FC236}">
                <a16:creationId xmlns:a16="http://schemas.microsoft.com/office/drawing/2014/main" id="{4BDC00AE-EAC2-42A6-815C-A7F87A3FE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870" y="509252"/>
            <a:ext cx="10144259" cy="5706146"/>
          </a:xfrm>
          <a:prstGeom prst="rect">
            <a:avLst/>
          </a:prstGeom>
        </p:spPr>
      </p:pic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C303AFC4-C983-4B4F-B778-ABE2602D0F88}"/>
              </a:ext>
            </a:extLst>
          </p:cNvPr>
          <p:cNvSpPr txBox="1"/>
          <p:nvPr/>
        </p:nvSpPr>
        <p:spPr>
          <a:xfrm>
            <a:off x="3595370" y="2816946"/>
            <a:ext cx="17259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</a:p>
        </p:txBody>
      </p:sp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B0F0A1C2-9463-44A7-9D3D-F51362881224}"/>
              </a:ext>
            </a:extLst>
          </p:cNvPr>
          <p:cNvSpPr txBox="1"/>
          <p:nvPr/>
        </p:nvSpPr>
        <p:spPr>
          <a:xfrm>
            <a:off x="8817792" y="2816945"/>
            <a:ext cx="2305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desk</a:t>
            </a:r>
          </a:p>
        </p:txBody>
      </p:sp>
      <p:sp>
        <p:nvSpPr>
          <p:cNvPr id="11" name="Hộp Văn bản 5">
            <a:extLst>
              <a:ext uri="{FF2B5EF4-FFF2-40B4-BE49-F238E27FC236}">
                <a16:creationId xmlns:a16="http://schemas.microsoft.com/office/drawing/2014/main" id="{26915E91-5594-4615-83A5-6D8C72DB22FF}"/>
              </a:ext>
            </a:extLst>
          </p:cNvPr>
          <p:cNvSpPr txBox="1"/>
          <p:nvPr/>
        </p:nvSpPr>
        <p:spPr>
          <a:xfrm>
            <a:off x="4343400" y="5401637"/>
            <a:ext cx="175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lamps</a:t>
            </a:r>
          </a:p>
        </p:txBody>
      </p:sp>
      <p:sp>
        <p:nvSpPr>
          <p:cNvPr id="12" name="Hộp Văn bản 6">
            <a:extLst>
              <a:ext uri="{FF2B5EF4-FFF2-40B4-BE49-F238E27FC236}">
                <a16:creationId xmlns:a16="http://schemas.microsoft.com/office/drawing/2014/main" id="{5D62F64B-8C63-4375-81CF-40091314CA16}"/>
              </a:ext>
            </a:extLst>
          </p:cNvPr>
          <p:cNvSpPr txBox="1"/>
          <p:nvPr/>
        </p:nvSpPr>
        <p:spPr>
          <a:xfrm>
            <a:off x="9209246" y="5387123"/>
            <a:ext cx="3651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windows</a:t>
            </a:r>
          </a:p>
        </p:txBody>
      </p:sp>
    </p:spTree>
    <p:extLst>
      <p:ext uri="{BB962C8B-B14F-4D97-AF65-F5344CB8AC3E}">
        <p14:creationId xmlns:p14="http://schemas.microsoft.com/office/powerpoint/2010/main" val="147392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ình ảnh 3">
            <a:extLst>
              <a:ext uri="{FF2B5EF4-FFF2-40B4-BE49-F238E27FC236}">
                <a16:creationId xmlns:a16="http://schemas.microsoft.com/office/drawing/2014/main" id="{51F9B5E8-8257-4F53-BC89-237963337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14" y="429475"/>
            <a:ext cx="10435771" cy="58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412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5195C-51A8-8550-BC2A-7FF8F209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808B1-926F-C128-A407-2ACAC755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69033BA0-2FD0-48E3-9784-DAB8AD9C7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2378" y="796940"/>
            <a:ext cx="7620000" cy="17224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 ’S PLAY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4370131D-6094-4ED2-AA77-8422E7428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614" y="3043239"/>
            <a:ext cx="7737764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</p:spTree>
    <p:extLst>
      <p:ext uri="{BB962C8B-B14F-4D97-AF65-F5344CB8AC3E}">
        <p14:creationId xmlns:p14="http://schemas.microsoft.com/office/powerpoint/2010/main" val="10293967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FCA2BC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rgbClr val="00FF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262753" y="3962401"/>
            <a:ext cx="43705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/>
              <a:t>There’s a bed in the room.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700" y="5586414"/>
            <a:ext cx="3690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/>
              <a:t>There’s a table in the room.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2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2772" grpId="0" animBg="1"/>
      <p:bldP spid="32773" grpId="0" animBg="1"/>
      <p:bldP spid="3277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590800" y="3962401"/>
            <a:ext cx="389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/>
              <a:t>There are two windows.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700" y="5586414"/>
            <a:ext cx="29535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/>
              <a:t>There are six chairs.</a:t>
            </a:r>
            <a:endParaRPr lang="en-US" sz="27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2772" grpId="0" animBg="1"/>
      <p:bldP spid="32773" grpId="0" animBg="1"/>
      <p:bldP spid="3277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383" y="903366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805" y="2709862"/>
            <a:ext cx="810081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14- lesson 2 ( 1, 2, 3)</a:t>
            </a:r>
          </a:p>
        </p:txBody>
      </p:sp>
    </p:spTree>
    <p:extLst>
      <p:ext uri="{BB962C8B-B14F-4D97-AF65-F5344CB8AC3E}">
        <p14:creationId xmlns:p14="http://schemas.microsoft.com/office/powerpoint/2010/main" val="30091462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ngo nghinh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KITTY">
            <a:hlinkHover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902349"/>
            <a:ext cx="13716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DUCK4_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-73511"/>
            <a:ext cx="14605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 descr="MOUSE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69" y="3523635"/>
            <a:ext cx="162083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8" descr="BE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4918869"/>
            <a:ext cx="145415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CATRUN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1938" y="5113337"/>
            <a:ext cx="17081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 descr="mouse3"/>
          <p:cNvPicPr>
            <a:picLocks noChangeAspect="1" noChangeArrowheads="1" noCrop="1"/>
          </p:cNvPicPr>
          <p:nvPr/>
        </p:nvPicPr>
        <p:blipFill>
          <a:blip r:embed="rId10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53669"/>
            <a:ext cx="1752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H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21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196850" y="831851"/>
            <a:ext cx="11201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Cooper Std Black"/>
              </a:rPr>
              <a:t>    </a:t>
            </a:r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GOODBYE, </a:t>
            </a:r>
          </a:p>
          <a:p>
            <a:pPr algn="ctr" eaLnBrk="1" hangingPunct="1"/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SEE YOU AGAIN !</a:t>
            </a:r>
          </a:p>
        </p:txBody>
      </p:sp>
      <p:sp>
        <p:nvSpPr>
          <p:cNvPr id="57355" name="TextBox 10"/>
          <p:cNvSpPr txBox="1">
            <a:spLocks noChangeArrowheads="1"/>
          </p:cNvSpPr>
          <p:nvPr/>
        </p:nvSpPr>
        <p:spPr bwMode="auto">
          <a:xfrm>
            <a:off x="38100" y="651033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5735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7" fill="hold"/>
                                        <p:tgtEl>
                                          <p:spTgt spid="52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  <p:sp>
        <p:nvSpPr>
          <p:cNvPr id="39946" name="TextBox 6"/>
          <p:cNvSpPr txBox="1">
            <a:spLocks noChangeArrowheads="1"/>
          </p:cNvSpPr>
          <p:nvPr/>
        </p:nvSpPr>
        <p:spPr bwMode="auto">
          <a:xfrm>
            <a:off x="11239500" y="6276183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399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EBCA55-24DE-4C96-BDDB-CB443E7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3E0819A0-B731-4E1D-872F-49F76F1EA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6" name="Picture 8" descr="Bathroom Clipart">
            <a:extLst>
              <a:ext uri="{FF2B5EF4-FFF2-40B4-BE49-F238E27FC236}">
                <a16:creationId xmlns:a16="http://schemas.microsoft.com/office/drawing/2014/main" id="{4B7B8EDC-ACC2-47DC-9473-5E9951F5F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626" y="-5471"/>
            <a:ext cx="8567316" cy="685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1">
            <a:extLst>
              <a:ext uri="{FF2B5EF4-FFF2-40B4-BE49-F238E27FC236}">
                <a16:creationId xmlns:a16="http://schemas.microsoft.com/office/drawing/2014/main" id="{628F9F35-6A41-4F7F-9967-965B2D9D4496}"/>
              </a:ext>
            </a:extLst>
          </p:cNvPr>
          <p:cNvSpPr/>
          <p:nvPr/>
        </p:nvSpPr>
        <p:spPr>
          <a:xfrm>
            <a:off x="1543045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33">
            <a:extLst>
              <a:ext uri="{FF2B5EF4-FFF2-40B4-BE49-F238E27FC236}">
                <a16:creationId xmlns:a16="http://schemas.microsoft.com/office/drawing/2014/main" id="{F87FCF41-F933-4458-A88E-BAB25457F38F}"/>
              </a:ext>
            </a:extLst>
          </p:cNvPr>
          <p:cNvSpPr/>
          <p:nvPr/>
        </p:nvSpPr>
        <p:spPr>
          <a:xfrm>
            <a:off x="3819526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9C128E01-FEA7-4E9E-8C60-093FBC13D219}"/>
              </a:ext>
            </a:extLst>
          </p:cNvPr>
          <p:cNvSpPr/>
          <p:nvPr/>
        </p:nvSpPr>
        <p:spPr>
          <a:xfrm>
            <a:off x="6108690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87264310-6F0C-4F7D-A9E2-4A27E2EB5E20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7" name="Rectangle 36">
            <a:extLst>
              <a:ext uri="{FF2B5EF4-FFF2-40B4-BE49-F238E27FC236}">
                <a16:creationId xmlns:a16="http://schemas.microsoft.com/office/drawing/2014/main" id="{5DA7161C-D1A1-49DB-80F4-24CF8902D20B}"/>
              </a:ext>
            </a:extLst>
          </p:cNvPr>
          <p:cNvSpPr/>
          <p:nvPr/>
        </p:nvSpPr>
        <p:spPr>
          <a:xfrm>
            <a:off x="1536701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8" name="Rectangle 37">
            <a:extLst>
              <a:ext uri="{FF2B5EF4-FFF2-40B4-BE49-F238E27FC236}">
                <a16:creationId xmlns:a16="http://schemas.microsoft.com/office/drawing/2014/main" id="{3097A132-6A64-4F64-83BC-AB13FE76B959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Rectangle 38">
            <a:extLst>
              <a:ext uri="{FF2B5EF4-FFF2-40B4-BE49-F238E27FC236}">
                <a16:creationId xmlns:a16="http://schemas.microsoft.com/office/drawing/2014/main" id="{194679A0-824B-467D-913F-88775D54F11B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0" name="Rectangle 39">
            <a:extLst>
              <a:ext uri="{FF2B5EF4-FFF2-40B4-BE49-F238E27FC236}">
                <a16:creationId xmlns:a16="http://schemas.microsoft.com/office/drawing/2014/main" id="{32FE032E-AD5E-4FF7-AAEA-6859FF0A1C97}"/>
              </a:ext>
            </a:extLst>
          </p:cNvPr>
          <p:cNvSpPr/>
          <p:nvPr/>
        </p:nvSpPr>
        <p:spPr>
          <a:xfrm>
            <a:off x="8391527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1" name="Rectangle 40">
            <a:extLst>
              <a:ext uri="{FF2B5EF4-FFF2-40B4-BE49-F238E27FC236}">
                <a16:creationId xmlns:a16="http://schemas.microsoft.com/office/drawing/2014/main" id="{8B120EEA-0D32-4FCD-ABD4-ECC694CC9128}"/>
              </a:ext>
            </a:extLst>
          </p:cNvPr>
          <p:cNvSpPr/>
          <p:nvPr/>
        </p:nvSpPr>
        <p:spPr>
          <a:xfrm>
            <a:off x="1543045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D6B72CF2-B3BD-4417-AD51-7A87ED5ED893}"/>
              </a:ext>
            </a:extLst>
          </p:cNvPr>
          <p:cNvSpPr/>
          <p:nvPr/>
        </p:nvSpPr>
        <p:spPr>
          <a:xfrm>
            <a:off x="3819526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3" name="Rectangle 42">
            <a:extLst>
              <a:ext uri="{FF2B5EF4-FFF2-40B4-BE49-F238E27FC236}">
                <a16:creationId xmlns:a16="http://schemas.microsoft.com/office/drawing/2014/main" id="{A0D2C6DB-86CF-4F2A-A933-8F9DD9C3431B}"/>
              </a:ext>
            </a:extLst>
          </p:cNvPr>
          <p:cNvSpPr/>
          <p:nvPr/>
        </p:nvSpPr>
        <p:spPr>
          <a:xfrm>
            <a:off x="6108690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4" name="Rectangle 43">
            <a:extLst>
              <a:ext uri="{FF2B5EF4-FFF2-40B4-BE49-F238E27FC236}">
                <a16:creationId xmlns:a16="http://schemas.microsoft.com/office/drawing/2014/main" id="{9628077B-1A8E-4B46-B0EC-216C79392573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Rectangle 44">
            <a:extLst>
              <a:ext uri="{FF2B5EF4-FFF2-40B4-BE49-F238E27FC236}">
                <a16:creationId xmlns:a16="http://schemas.microsoft.com/office/drawing/2014/main" id="{680A61B3-A415-400C-BD10-604140A07E0D}"/>
              </a:ext>
            </a:extLst>
          </p:cNvPr>
          <p:cNvSpPr/>
          <p:nvPr/>
        </p:nvSpPr>
        <p:spPr>
          <a:xfrm>
            <a:off x="1536701" y="5118099"/>
            <a:ext cx="2257430" cy="17272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6" name="Rectangle 45">
            <a:extLst>
              <a:ext uri="{FF2B5EF4-FFF2-40B4-BE49-F238E27FC236}">
                <a16:creationId xmlns:a16="http://schemas.microsoft.com/office/drawing/2014/main" id="{249C9848-48D3-46C6-B7FA-DFE11B86F6F8}"/>
              </a:ext>
            </a:extLst>
          </p:cNvPr>
          <p:cNvSpPr/>
          <p:nvPr/>
        </p:nvSpPr>
        <p:spPr>
          <a:xfrm>
            <a:off x="3813181" y="5118099"/>
            <a:ext cx="2257430" cy="17272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Rectangle 46">
            <a:extLst>
              <a:ext uri="{FF2B5EF4-FFF2-40B4-BE49-F238E27FC236}">
                <a16:creationId xmlns:a16="http://schemas.microsoft.com/office/drawing/2014/main" id="{641C296E-2B93-41D8-A526-B65C53832B19}"/>
              </a:ext>
            </a:extLst>
          </p:cNvPr>
          <p:cNvSpPr/>
          <p:nvPr/>
        </p:nvSpPr>
        <p:spPr>
          <a:xfrm>
            <a:off x="6102345" y="5118099"/>
            <a:ext cx="2257430" cy="17272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8" name="Rectangle 47">
            <a:extLst>
              <a:ext uri="{FF2B5EF4-FFF2-40B4-BE49-F238E27FC236}">
                <a16:creationId xmlns:a16="http://schemas.microsoft.com/office/drawing/2014/main" id="{178C5232-7A78-47A6-988D-9E02831F0384}"/>
              </a:ext>
            </a:extLst>
          </p:cNvPr>
          <p:cNvSpPr/>
          <p:nvPr/>
        </p:nvSpPr>
        <p:spPr>
          <a:xfrm>
            <a:off x="8391527" y="5118099"/>
            <a:ext cx="2257430" cy="17272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9" name="Rounded Rectangle 23">
            <a:extLst>
              <a:ext uri="{FF2B5EF4-FFF2-40B4-BE49-F238E27FC236}">
                <a16:creationId xmlns:a16="http://schemas.microsoft.com/office/drawing/2014/main" id="{E09F35CC-007F-43C7-B5DC-9F40CAE15A95}"/>
              </a:ext>
            </a:extLst>
          </p:cNvPr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4400" b="1" dirty="0">
                <a:solidFill>
                  <a:prstClr val="white"/>
                </a:solidFill>
                <a:latin typeface="Calibri"/>
                <a:sym typeface="Arial"/>
              </a:rPr>
              <a:t>SHOW</a:t>
            </a:r>
            <a:endParaRPr lang="en-US" sz="1799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0" name="Rounded Rectangle 48">
            <a:extLst>
              <a:ext uri="{FF2B5EF4-FFF2-40B4-BE49-F238E27FC236}">
                <a16:creationId xmlns:a16="http://schemas.microsoft.com/office/drawing/2014/main" id="{DCFD64BD-53E5-4A8A-9969-434E0B0C71AE}"/>
              </a:ext>
            </a:extLst>
          </p:cNvPr>
          <p:cNvSpPr/>
          <p:nvPr/>
        </p:nvSpPr>
        <p:spPr>
          <a:xfrm>
            <a:off x="2209801" y="76201"/>
            <a:ext cx="7772400" cy="114300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8000" b="1" dirty="0">
                <a:solidFill>
                  <a:sysClr val="windowText" lastClr="000000"/>
                </a:solidFill>
                <a:latin typeface="Calibri"/>
                <a:sym typeface="Arial"/>
              </a:rPr>
              <a:t>bathroom</a:t>
            </a:r>
            <a:endParaRPr lang="en-US" sz="4000" b="1" dirty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26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EBCA55-24DE-4C96-BDDB-CB443E7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7DEBBDD-656D-4EB6-8F38-9FEC95DEF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Parts of the house kitchen clipart 2 | Kitchen clipart, Kitchen drawing,  Home kitchens">
            <a:extLst>
              <a:ext uri="{FF2B5EF4-FFF2-40B4-BE49-F238E27FC236}">
                <a16:creationId xmlns:a16="http://schemas.microsoft.com/office/drawing/2014/main" id="{0309DD7B-72E1-4A5A-811A-D07F54C1D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12" y="1"/>
            <a:ext cx="895941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1">
            <a:extLst>
              <a:ext uri="{FF2B5EF4-FFF2-40B4-BE49-F238E27FC236}">
                <a16:creationId xmlns:a16="http://schemas.microsoft.com/office/drawing/2014/main" id="{B494BA0A-3393-4D90-9A07-8421BDFF1894}"/>
              </a:ext>
            </a:extLst>
          </p:cNvPr>
          <p:cNvSpPr/>
          <p:nvPr/>
        </p:nvSpPr>
        <p:spPr>
          <a:xfrm>
            <a:off x="1543045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4" name="Rectangle 33">
            <a:extLst>
              <a:ext uri="{FF2B5EF4-FFF2-40B4-BE49-F238E27FC236}">
                <a16:creationId xmlns:a16="http://schemas.microsoft.com/office/drawing/2014/main" id="{390D5751-3E52-47FB-B4D3-05B96F4A050C}"/>
              </a:ext>
            </a:extLst>
          </p:cNvPr>
          <p:cNvSpPr/>
          <p:nvPr/>
        </p:nvSpPr>
        <p:spPr>
          <a:xfrm>
            <a:off x="3819526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Rectangle 34">
            <a:extLst>
              <a:ext uri="{FF2B5EF4-FFF2-40B4-BE49-F238E27FC236}">
                <a16:creationId xmlns:a16="http://schemas.microsoft.com/office/drawing/2014/main" id="{3EFF3F20-124A-4180-A5DC-0EC231B9D21C}"/>
              </a:ext>
            </a:extLst>
          </p:cNvPr>
          <p:cNvSpPr/>
          <p:nvPr/>
        </p:nvSpPr>
        <p:spPr>
          <a:xfrm>
            <a:off x="6108690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6" name="Rectangle 35">
            <a:extLst>
              <a:ext uri="{FF2B5EF4-FFF2-40B4-BE49-F238E27FC236}">
                <a16:creationId xmlns:a16="http://schemas.microsoft.com/office/drawing/2014/main" id="{49D3D7A7-9335-43AB-9054-24C01D7B4398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Rectangle 36">
            <a:extLst>
              <a:ext uri="{FF2B5EF4-FFF2-40B4-BE49-F238E27FC236}">
                <a16:creationId xmlns:a16="http://schemas.microsoft.com/office/drawing/2014/main" id="{B7FD02B1-563E-437E-BB35-6CF2671908E3}"/>
              </a:ext>
            </a:extLst>
          </p:cNvPr>
          <p:cNvSpPr/>
          <p:nvPr/>
        </p:nvSpPr>
        <p:spPr>
          <a:xfrm>
            <a:off x="1536701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id="{BB0A2E5D-1C81-41FA-A3A1-08A7B52D7F83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9" name="Rectangle 38">
            <a:extLst>
              <a:ext uri="{FF2B5EF4-FFF2-40B4-BE49-F238E27FC236}">
                <a16:creationId xmlns:a16="http://schemas.microsoft.com/office/drawing/2014/main" id="{8B8E15D8-F226-452E-B866-780B9C01CF58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0" name="Rectangle 39">
            <a:extLst>
              <a:ext uri="{FF2B5EF4-FFF2-40B4-BE49-F238E27FC236}">
                <a16:creationId xmlns:a16="http://schemas.microsoft.com/office/drawing/2014/main" id="{A97640FF-F213-41FD-9BA8-CCEA68C3A0AF}"/>
              </a:ext>
            </a:extLst>
          </p:cNvPr>
          <p:cNvSpPr/>
          <p:nvPr/>
        </p:nvSpPr>
        <p:spPr>
          <a:xfrm>
            <a:off x="8391527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1" name="Rectangle 40">
            <a:extLst>
              <a:ext uri="{FF2B5EF4-FFF2-40B4-BE49-F238E27FC236}">
                <a16:creationId xmlns:a16="http://schemas.microsoft.com/office/drawing/2014/main" id="{AE4D5748-D914-4CC9-9ECF-0C62DC3F1D01}"/>
              </a:ext>
            </a:extLst>
          </p:cNvPr>
          <p:cNvSpPr/>
          <p:nvPr/>
        </p:nvSpPr>
        <p:spPr>
          <a:xfrm>
            <a:off x="1543045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2" name="Rectangle 41">
            <a:extLst>
              <a:ext uri="{FF2B5EF4-FFF2-40B4-BE49-F238E27FC236}">
                <a16:creationId xmlns:a16="http://schemas.microsoft.com/office/drawing/2014/main" id="{F9AD3E1A-276D-48F7-88DC-781D5203F4F0}"/>
              </a:ext>
            </a:extLst>
          </p:cNvPr>
          <p:cNvSpPr/>
          <p:nvPr/>
        </p:nvSpPr>
        <p:spPr>
          <a:xfrm>
            <a:off x="3819526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3" name="Rectangle 42">
            <a:extLst>
              <a:ext uri="{FF2B5EF4-FFF2-40B4-BE49-F238E27FC236}">
                <a16:creationId xmlns:a16="http://schemas.microsoft.com/office/drawing/2014/main" id="{DA34B4CA-6C66-45C0-962F-F03CF78CBFF2}"/>
              </a:ext>
            </a:extLst>
          </p:cNvPr>
          <p:cNvSpPr/>
          <p:nvPr/>
        </p:nvSpPr>
        <p:spPr>
          <a:xfrm>
            <a:off x="6108690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4" name="Rectangle 43">
            <a:extLst>
              <a:ext uri="{FF2B5EF4-FFF2-40B4-BE49-F238E27FC236}">
                <a16:creationId xmlns:a16="http://schemas.microsoft.com/office/drawing/2014/main" id="{8C151C97-779C-48A5-973E-90171202C1D7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5" name="Rectangle 44">
            <a:extLst>
              <a:ext uri="{FF2B5EF4-FFF2-40B4-BE49-F238E27FC236}">
                <a16:creationId xmlns:a16="http://schemas.microsoft.com/office/drawing/2014/main" id="{0DE283E3-6F4B-4FEF-873D-570BDA2B2AB2}"/>
              </a:ext>
            </a:extLst>
          </p:cNvPr>
          <p:cNvSpPr/>
          <p:nvPr/>
        </p:nvSpPr>
        <p:spPr>
          <a:xfrm>
            <a:off x="1536701" y="5118099"/>
            <a:ext cx="2257430" cy="17272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6" name="Rectangle 45">
            <a:extLst>
              <a:ext uri="{FF2B5EF4-FFF2-40B4-BE49-F238E27FC236}">
                <a16:creationId xmlns:a16="http://schemas.microsoft.com/office/drawing/2014/main" id="{E269AB9F-E82A-46C8-884E-1DED353DDF9B}"/>
              </a:ext>
            </a:extLst>
          </p:cNvPr>
          <p:cNvSpPr/>
          <p:nvPr/>
        </p:nvSpPr>
        <p:spPr>
          <a:xfrm>
            <a:off x="3813181" y="5118099"/>
            <a:ext cx="2257430" cy="17272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7" name="Rectangle 46">
            <a:extLst>
              <a:ext uri="{FF2B5EF4-FFF2-40B4-BE49-F238E27FC236}">
                <a16:creationId xmlns:a16="http://schemas.microsoft.com/office/drawing/2014/main" id="{CF716955-65F9-4049-9B78-683508E69347}"/>
              </a:ext>
            </a:extLst>
          </p:cNvPr>
          <p:cNvSpPr/>
          <p:nvPr/>
        </p:nvSpPr>
        <p:spPr>
          <a:xfrm>
            <a:off x="6102345" y="5118099"/>
            <a:ext cx="2257430" cy="17272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8" name="Rectangle 47">
            <a:extLst>
              <a:ext uri="{FF2B5EF4-FFF2-40B4-BE49-F238E27FC236}">
                <a16:creationId xmlns:a16="http://schemas.microsoft.com/office/drawing/2014/main" id="{F20F0565-B2E0-4C5E-9CF6-C6EB3699B4F2}"/>
              </a:ext>
            </a:extLst>
          </p:cNvPr>
          <p:cNvSpPr/>
          <p:nvPr/>
        </p:nvSpPr>
        <p:spPr>
          <a:xfrm>
            <a:off x="8391527" y="5118099"/>
            <a:ext cx="2257430" cy="17272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9" name="Rounded Rectangle 23">
            <a:extLst>
              <a:ext uri="{FF2B5EF4-FFF2-40B4-BE49-F238E27FC236}">
                <a16:creationId xmlns:a16="http://schemas.microsoft.com/office/drawing/2014/main" id="{FFD44F12-4F0A-45DD-85E3-C2F89C3EE1EF}"/>
              </a:ext>
            </a:extLst>
          </p:cNvPr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4400" b="1" dirty="0">
                <a:solidFill>
                  <a:prstClr val="white"/>
                </a:solidFill>
                <a:latin typeface="Calibri"/>
                <a:sym typeface="Arial"/>
              </a:rPr>
              <a:t>SHOW</a:t>
            </a:r>
            <a:endParaRPr lang="en-US" sz="1799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0" name="Rounded Rectangle 48">
            <a:extLst>
              <a:ext uri="{FF2B5EF4-FFF2-40B4-BE49-F238E27FC236}">
                <a16:creationId xmlns:a16="http://schemas.microsoft.com/office/drawing/2014/main" id="{393F3547-CF50-411D-B813-2033F431ADEC}"/>
              </a:ext>
            </a:extLst>
          </p:cNvPr>
          <p:cNvSpPr/>
          <p:nvPr/>
        </p:nvSpPr>
        <p:spPr>
          <a:xfrm>
            <a:off x="2209801" y="76201"/>
            <a:ext cx="7772400" cy="114300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8000" b="1" dirty="0">
                <a:solidFill>
                  <a:sysClr val="windowText" lastClr="000000"/>
                </a:solidFill>
                <a:latin typeface="Calibri"/>
                <a:sym typeface="Arial"/>
              </a:rPr>
              <a:t>kitchen</a:t>
            </a:r>
            <a:endParaRPr lang="en-US" sz="4000" b="1" dirty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1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EBCA55-24DE-4C96-BDDB-CB443E7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7DEBBDD-656D-4EB6-8F38-9FEC95DEF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94,102 Bedroom Illustrations &amp; Clip Art - iStock">
            <a:extLst>
              <a:ext uri="{FF2B5EF4-FFF2-40B4-BE49-F238E27FC236}">
                <a16:creationId xmlns:a16="http://schemas.microsoft.com/office/drawing/2014/main" id="{ED342F16-0EDF-4719-8E61-F22687EB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85" y="-1"/>
            <a:ext cx="889741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1">
            <a:extLst>
              <a:ext uri="{FF2B5EF4-FFF2-40B4-BE49-F238E27FC236}">
                <a16:creationId xmlns:a16="http://schemas.microsoft.com/office/drawing/2014/main" id="{CB784964-5282-4B76-AFA1-EC052E9E2FC6}"/>
              </a:ext>
            </a:extLst>
          </p:cNvPr>
          <p:cNvSpPr/>
          <p:nvPr/>
        </p:nvSpPr>
        <p:spPr>
          <a:xfrm>
            <a:off x="1543045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D4469812-620F-423E-8728-E192F70D78C0}"/>
              </a:ext>
            </a:extLst>
          </p:cNvPr>
          <p:cNvSpPr/>
          <p:nvPr/>
        </p:nvSpPr>
        <p:spPr>
          <a:xfrm>
            <a:off x="3819526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4B21F86B-755A-4172-99DB-86F992389E47}"/>
              </a:ext>
            </a:extLst>
          </p:cNvPr>
          <p:cNvSpPr/>
          <p:nvPr/>
        </p:nvSpPr>
        <p:spPr>
          <a:xfrm>
            <a:off x="6108690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23E2ACAF-4F33-48BA-9E4F-5ED8DE369118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5B143ADF-3025-41B9-88EF-F1042745BD54}"/>
              </a:ext>
            </a:extLst>
          </p:cNvPr>
          <p:cNvSpPr/>
          <p:nvPr/>
        </p:nvSpPr>
        <p:spPr>
          <a:xfrm>
            <a:off x="1536701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08038168-AAED-4D76-9A74-765E5B322B22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1" name="Rectangle 38">
            <a:extLst>
              <a:ext uri="{FF2B5EF4-FFF2-40B4-BE49-F238E27FC236}">
                <a16:creationId xmlns:a16="http://schemas.microsoft.com/office/drawing/2014/main" id="{EC779458-33F1-48B7-8D70-0F90AF874F1C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F849AA4D-F773-4A69-958A-8128E549E416}"/>
              </a:ext>
            </a:extLst>
          </p:cNvPr>
          <p:cNvSpPr/>
          <p:nvPr/>
        </p:nvSpPr>
        <p:spPr>
          <a:xfrm>
            <a:off x="8391527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Rectangle 40">
            <a:extLst>
              <a:ext uri="{FF2B5EF4-FFF2-40B4-BE49-F238E27FC236}">
                <a16:creationId xmlns:a16="http://schemas.microsoft.com/office/drawing/2014/main" id="{7A68EBEE-EE1E-4ADF-9ADC-62D760AD5CAC}"/>
              </a:ext>
            </a:extLst>
          </p:cNvPr>
          <p:cNvSpPr/>
          <p:nvPr/>
        </p:nvSpPr>
        <p:spPr>
          <a:xfrm>
            <a:off x="1543045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41">
            <a:extLst>
              <a:ext uri="{FF2B5EF4-FFF2-40B4-BE49-F238E27FC236}">
                <a16:creationId xmlns:a16="http://schemas.microsoft.com/office/drawing/2014/main" id="{EF081F6C-B99A-4A14-A73D-C736B6D95F3F}"/>
              </a:ext>
            </a:extLst>
          </p:cNvPr>
          <p:cNvSpPr/>
          <p:nvPr/>
        </p:nvSpPr>
        <p:spPr>
          <a:xfrm>
            <a:off x="3819526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Rectangle 42">
            <a:extLst>
              <a:ext uri="{FF2B5EF4-FFF2-40B4-BE49-F238E27FC236}">
                <a16:creationId xmlns:a16="http://schemas.microsoft.com/office/drawing/2014/main" id="{6E8DB6AE-F315-4CC6-AA0B-3A2BCB27875C}"/>
              </a:ext>
            </a:extLst>
          </p:cNvPr>
          <p:cNvSpPr/>
          <p:nvPr/>
        </p:nvSpPr>
        <p:spPr>
          <a:xfrm>
            <a:off x="6108690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Rectangle 43">
            <a:extLst>
              <a:ext uri="{FF2B5EF4-FFF2-40B4-BE49-F238E27FC236}">
                <a16:creationId xmlns:a16="http://schemas.microsoft.com/office/drawing/2014/main" id="{DF9E695D-BB35-447C-96FC-B936E3D31DAB}"/>
              </a:ext>
            </a:extLst>
          </p:cNvPr>
          <p:cNvSpPr/>
          <p:nvPr/>
        </p:nvSpPr>
        <p:spPr>
          <a:xfrm>
            <a:off x="8397854" y="341629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7" name="Rectangle 44">
            <a:extLst>
              <a:ext uri="{FF2B5EF4-FFF2-40B4-BE49-F238E27FC236}">
                <a16:creationId xmlns:a16="http://schemas.microsoft.com/office/drawing/2014/main" id="{806F897A-3805-4038-B4DA-8625E881559C}"/>
              </a:ext>
            </a:extLst>
          </p:cNvPr>
          <p:cNvSpPr/>
          <p:nvPr/>
        </p:nvSpPr>
        <p:spPr>
          <a:xfrm>
            <a:off x="1536701" y="5118099"/>
            <a:ext cx="2257430" cy="17272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8" name="Rectangle 45">
            <a:extLst>
              <a:ext uri="{FF2B5EF4-FFF2-40B4-BE49-F238E27FC236}">
                <a16:creationId xmlns:a16="http://schemas.microsoft.com/office/drawing/2014/main" id="{616AAA53-BC77-47B9-A328-6C2E2C0AAF93}"/>
              </a:ext>
            </a:extLst>
          </p:cNvPr>
          <p:cNvSpPr/>
          <p:nvPr/>
        </p:nvSpPr>
        <p:spPr>
          <a:xfrm>
            <a:off x="3813181" y="5118099"/>
            <a:ext cx="2257430" cy="17272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Rectangle 46">
            <a:extLst>
              <a:ext uri="{FF2B5EF4-FFF2-40B4-BE49-F238E27FC236}">
                <a16:creationId xmlns:a16="http://schemas.microsoft.com/office/drawing/2014/main" id="{08C824D5-8E74-4C54-A42C-417FA8983164}"/>
              </a:ext>
            </a:extLst>
          </p:cNvPr>
          <p:cNvSpPr/>
          <p:nvPr/>
        </p:nvSpPr>
        <p:spPr>
          <a:xfrm>
            <a:off x="6102345" y="5118099"/>
            <a:ext cx="2257430" cy="17272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0" name="Rectangle 47">
            <a:extLst>
              <a:ext uri="{FF2B5EF4-FFF2-40B4-BE49-F238E27FC236}">
                <a16:creationId xmlns:a16="http://schemas.microsoft.com/office/drawing/2014/main" id="{C52B545E-8290-47D3-A14E-8D8D52088644}"/>
              </a:ext>
            </a:extLst>
          </p:cNvPr>
          <p:cNvSpPr/>
          <p:nvPr/>
        </p:nvSpPr>
        <p:spPr>
          <a:xfrm>
            <a:off x="8391527" y="5118099"/>
            <a:ext cx="2257430" cy="17272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047B7B69-FE2B-4803-AA0C-0419F4B03AEF}"/>
              </a:ext>
            </a:extLst>
          </p:cNvPr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4400" b="1" dirty="0">
                <a:solidFill>
                  <a:prstClr val="white"/>
                </a:solidFill>
                <a:latin typeface="Calibri"/>
                <a:sym typeface="Arial"/>
              </a:rPr>
              <a:t>SHOW</a:t>
            </a:r>
            <a:endParaRPr lang="en-US" sz="1799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0C3D06AD-D68F-46AD-B6C5-965669716B1E}"/>
              </a:ext>
            </a:extLst>
          </p:cNvPr>
          <p:cNvSpPr/>
          <p:nvPr/>
        </p:nvSpPr>
        <p:spPr>
          <a:xfrm>
            <a:off x="2209801" y="76201"/>
            <a:ext cx="7772400" cy="114300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8000" b="1" dirty="0">
                <a:solidFill>
                  <a:sysClr val="windowText" lastClr="000000"/>
                </a:solidFill>
                <a:latin typeface="Calibri"/>
                <a:sym typeface="Arial"/>
              </a:rPr>
              <a:t>bedroom</a:t>
            </a:r>
            <a:endParaRPr lang="en-US" sz="4000" b="1" dirty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24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2065</TotalTime>
  <Words>1660</Words>
  <Application>Microsoft Office PowerPoint</Application>
  <PresentationFormat>Widescreen</PresentationFormat>
  <Paragraphs>313</Paragraphs>
  <Slides>57</Slides>
  <Notes>31</Notes>
  <HiddenSlides>0</HiddenSlides>
  <MMClips>20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77" baseType="lpstr">
      <vt:lpstr>.VnArial</vt:lpstr>
      <vt:lpstr>.VnBahamasB</vt:lpstr>
      <vt:lpstr>.VnBlackH</vt:lpstr>
      <vt:lpstr>.VnBodoni</vt:lpstr>
      <vt:lpstr>.VnShelley Allegro</vt:lpstr>
      <vt:lpstr>.VnTimeH</vt:lpstr>
      <vt:lpstr>A3.OpenSansBold-San</vt:lpstr>
      <vt:lpstr>A3.OpenSans-San</vt:lpstr>
      <vt:lpstr>Aharoni</vt:lpstr>
      <vt:lpstr>Arial</vt:lpstr>
      <vt:lpstr>Calibri</vt:lpstr>
      <vt:lpstr>Calibri Light</vt:lpstr>
      <vt:lpstr>Cambria</vt:lpstr>
      <vt:lpstr>Cooper Std Black</vt:lpstr>
      <vt:lpstr>Impact</vt:lpstr>
      <vt:lpstr>Tahoma</vt:lpstr>
      <vt:lpstr>Times New Roman</vt:lpstr>
      <vt:lpstr>VNI-Baybuom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126</cp:revision>
  <dcterms:created xsi:type="dcterms:W3CDTF">2021-11-11T15:46:46Z</dcterms:created>
  <dcterms:modified xsi:type="dcterms:W3CDTF">2025-05-07T01:15:02Z</dcterms:modified>
</cp:coreProperties>
</file>