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90" r:id="rId2"/>
    <p:sldId id="269" r:id="rId3"/>
    <p:sldId id="268" r:id="rId4"/>
    <p:sldId id="261" r:id="rId5"/>
    <p:sldId id="288" r:id="rId6"/>
    <p:sldId id="262" r:id="rId7"/>
    <p:sldId id="291" r:id="rId8"/>
    <p:sldId id="292" r:id="rId9"/>
    <p:sldId id="305" r:id="rId10"/>
    <p:sldId id="303" r:id="rId11"/>
    <p:sldId id="304" r:id="rId12"/>
    <p:sldId id="293" r:id="rId13"/>
    <p:sldId id="307" r:id="rId14"/>
    <p:sldId id="306" r:id="rId15"/>
    <p:sldId id="302" r:id="rId16"/>
    <p:sldId id="287" r:id="rId17"/>
    <p:sldId id="265" r:id="rId18"/>
    <p:sldId id="266" r:id="rId19"/>
    <p:sldId id="267" r:id="rId20"/>
    <p:sldId id="338" r:id="rId21"/>
  </p:sldIdLst>
  <p:sldSz cx="12192000" cy="6858000"/>
  <p:notesSz cx="6858000" cy="9144000"/>
  <p:embeddedFontLst>
    <p:embeddedFont>
      <p:font typeface="Century Gothic" pitchFamily="34" charset="0"/>
      <p:regular r:id="rId23"/>
      <p:bold r:id="rId24"/>
      <p:italic r:id="rId25"/>
      <p:boldItalic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Lucida Calligraphy" pitchFamily="66" charset="0"/>
      <p:regular r:id="rId31"/>
    </p:embeddedFont>
    <p:embeddedFont>
      <p:font typeface="Arial Black" pitchFamily="34" charset="0"/>
      <p:bold r:id="rId32"/>
    </p:embeddedFont>
    <p:embeddedFont>
      <p:font typeface=".VnTifani HeavyH"/>
      <p:regular r:id="rId33"/>
    </p:embeddedFont>
    <p:embeddedFont>
      <p:font typeface="Script MT Bold" pitchFamily="66" charset="0"/>
      <p:bold r:id="rId34"/>
    </p:embeddedFont>
    <p:embeddedFont>
      <p:font typeface="Calibri Light" pitchFamily="34" charset="0"/>
      <p:regular r:id="rId35"/>
      <p:italic r:id="rId36"/>
    </p:embeddedFont>
    <p:embeddedFont>
      <p:font typeface="Britannic Bold" pitchFamily="3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3894"/>
    <a:srgbClr val="FA9A13"/>
    <a:srgbClr val="FFFF99"/>
    <a:srgbClr val="66FFFF"/>
    <a:srgbClr val="FF6600"/>
    <a:srgbClr val="DC8402"/>
    <a:srgbClr val="0097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94660"/>
  </p:normalViewPr>
  <p:slideViewPr>
    <p:cSldViewPr snapToGrid="0">
      <p:cViewPr>
        <p:scale>
          <a:sx n="76" d="100"/>
          <a:sy n="76" d="100"/>
        </p:scale>
        <p:origin x="-272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05725-A123-45AB-80F4-5AA02EFFEEF5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A0F7A-BFBC-46CE-92B7-CF682440F2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22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604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0761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BCD720-B0F3-4611-ABC5-5147D1657274}" type="datetimeFigureOut">
              <a:rPr lang="en-US" smtClean="0"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550F58-D77A-4241-8606-9FAE473E9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16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317708" y="0"/>
            <a:ext cx="12571042" cy="705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openxmlformats.org/officeDocument/2006/relationships/image" Target="../media/image1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0.png"/><Relationship Id="rId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4.wav"/><Relationship Id="rId7" Type="http://schemas.openxmlformats.org/officeDocument/2006/relationships/image" Target="../media/image1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1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audio" Target="../media/audio8.wa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4.wav"/><Relationship Id="rId7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5276" y="1126902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Unit 1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45920" y="2281188"/>
            <a:ext cx="8989996" cy="2042978"/>
          </a:xfrm>
          <a:prstGeom prst="rect">
            <a:avLst/>
          </a:prstGeom>
          <a:noFill/>
        </p:spPr>
        <p:txBody>
          <a:bodyPr wrap="none" rtlCol="0">
            <a:prstTxWarp prst="textInflate">
              <a:avLst/>
            </a:prstTxWarp>
            <a:spAutoFit/>
          </a:bodyPr>
          <a:lstStyle/>
          <a:p>
            <a:pPr algn="ctr"/>
            <a:r>
              <a:rPr lang="en-US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Hello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12434" y="4523777"/>
            <a:ext cx="2262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Script MT Bold" panose="03040602040607080904" pitchFamily="66" charset="0"/>
              </a:rPr>
              <a:t>Lesson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33664" y="5915673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Lucida Calligraphy" panose="03010101010101010101" pitchFamily="66" charset="0"/>
              </a:rPr>
              <a:t>Teacher: Ms. </a:t>
            </a:r>
            <a:endParaRPr lang="en-US" sz="3200" b="1" dirty="0">
              <a:solidFill>
                <a:srgbClr val="7030A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37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I’s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pic>
        <p:nvPicPr>
          <p:cNvPr id="13" name="Picture 1" descr="https://s.sachmem.vn/public/images/TA3T1DEMO/U1-L1-2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541" y="1559700"/>
            <a:ext cx="3260250" cy="1813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5894575" y="899959"/>
            <a:ext cx="4244702" cy="1170893"/>
            <a:chOff x="1471904" y="1560178"/>
            <a:chExt cx="4244702" cy="1170893"/>
          </a:xfrm>
        </p:grpSpPr>
        <p:sp>
          <p:nvSpPr>
            <p:cNvPr id="15" name="Rounded Rectangle 14"/>
            <p:cNvSpPr/>
            <p:nvPr/>
          </p:nvSpPr>
          <p:spPr>
            <a:xfrm>
              <a:off x="1471904" y="1560178"/>
              <a:ext cx="4244702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80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___</a:t>
              </a:r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</a:p>
          </p:txBody>
        </p:sp>
        <p:pic>
          <p:nvPicPr>
            <p:cNvPr id="16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/>
          <p:cNvGrpSpPr/>
          <p:nvPr/>
        </p:nvGrpSpPr>
        <p:grpSpPr>
          <a:xfrm>
            <a:off x="8297891" y="2483458"/>
            <a:ext cx="3326098" cy="919401"/>
            <a:chOff x="1928336" y="4997969"/>
            <a:chExt cx="4498053" cy="919401"/>
          </a:xfrm>
        </p:grpSpPr>
        <p:sp>
          <p:nvSpPr>
            <p:cNvPr id="25" name="Rounded Rectangle 24"/>
            <p:cNvSpPr/>
            <p:nvPr/>
          </p:nvSpPr>
          <p:spPr>
            <a:xfrm>
              <a:off x="2573181" y="4997969"/>
              <a:ext cx="3853208" cy="919401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_________.</a:t>
              </a: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24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</a:t>
              </a:r>
              <a:r>
                <a:rPr lang="en-US" sz="2400" b="0" i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 ___________.</a:t>
              </a:r>
              <a:endParaRPr lang="en-US" sz="24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2"/>
            <a:srcRect l="1" r="4046" b="11493"/>
            <a:stretch/>
          </p:blipFill>
          <p:spPr>
            <a:xfrm rot="16200000">
              <a:off x="2116120" y="5293677"/>
              <a:ext cx="281169" cy="656737"/>
            </a:xfrm>
            <a:prstGeom prst="rect">
              <a:avLst/>
            </a:prstGeom>
          </p:spPr>
        </p:pic>
      </p:grpSp>
      <p:sp>
        <p:nvSpPr>
          <p:cNvPr id="27" name="Rectangle 26"/>
          <p:cNvSpPr/>
          <p:nvPr/>
        </p:nvSpPr>
        <p:spPr>
          <a:xfrm>
            <a:off x="7876459" y="955621"/>
            <a:ext cx="17636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72420" y="2549746"/>
            <a:ext cx="22558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9640083" y="2911987"/>
            <a:ext cx="212020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3723970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5055834" y="1689055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 am Tony.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48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</a:t>
            </a:r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___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Nam.</a:t>
            </a:r>
          </a:p>
        </p:txBody>
      </p:sp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8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948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I’am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26155" y="1389876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 Nam.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8" descr="https://s.sachmem.vn/public/images/v2/TA3T1SHS/U2-L1-2-b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886" y="633912"/>
            <a:ext cx="1429870" cy="33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245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Y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4365997"/>
            <a:ext cx="532822" cy="532822"/>
          </a:xfrm>
          <a:prstGeom prst="rect">
            <a:avLst/>
          </a:prstGeom>
        </p:spPr>
      </p:pic>
      <p:sp>
        <p:nvSpPr>
          <p:cNvPr id="19" name="NMsPham"/>
          <p:cNvSpPr/>
          <p:nvPr/>
        </p:nvSpPr>
        <p:spPr>
          <a:xfrm>
            <a:off x="6030914" y="5180496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Phong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5271936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5180496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11251" y="3586923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442940" y="2589778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146818" y="1872573"/>
            <a:ext cx="3104146" cy="3656098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91484" y="5284343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1" descr="https://s.sachmem.vn/public/images/v2/TA3T1SHS/U2-L1-2-a-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9988" y="674533"/>
            <a:ext cx="1685418" cy="3257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inion2MsPha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0776" y="4196862"/>
            <a:ext cx="2070161" cy="236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3290" y="5106928"/>
            <a:ext cx="1201016" cy="859611"/>
          </a:xfrm>
          <a:prstGeom prst="rect">
            <a:avLst/>
          </a:prstGeom>
        </p:spPr>
      </p:pic>
      <p:pic>
        <p:nvPicPr>
          <p:cNvPr id="37" name="winMsPham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8848247" y="908306"/>
            <a:ext cx="2434387" cy="28672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t="13128" b="20431"/>
          <a:stretch/>
        </p:blipFill>
        <p:spPr>
          <a:xfrm>
            <a:off x="2912881" y="984738"/>
            <a:ext cx="6255038" cy="3212124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9588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s.sachmem.vn/public/images/TA3T1DEMO/U1-L1-3-1-3-fiuuiahacsinxzxv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81" y="1608701"/>
            <a:ext cx="11150647" cy="447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99581" y="424934"/>
            <a:ext cx="171470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3. Let’s talk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34875" y="1033023"/>
            <a:ext cx="3370425" cy="1134607"/>
            <a:chOff x="1471904" y="1560178"/>
            <a:chExt cx="3370425" cy="1134607"/>
          </a:xfrm>
        </p:grpSpPr>
        <p:sp>
          <p:nvSpPr>
            <p:cNvPr id="6" name="Rounded Rectangle 5"/>
            <p:cNvSpPr/>
            <p:nvPr/>
          </p:nvSpPr>
          <p:spPr>
            <a:xfrm>
              <a:off x="1471904" y="1560178"/>
              <a:ext cx="337042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_______.</a:t>
              </a:r>
            </a:p>
          </p:txBody>
        </p:sp>
        <p:pic>
          <p:nvPicPr>
            <p:cNvPr id="7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25402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2544456" y="1863410"/>
            <a:ext cx="3132444" cy="964947"/>
            <a:chOff x="1471904" y="1560178"/>
            <a:chExt cx="3132444" cy="964947"/>
          </a:xfrm>
        </p:grpSpPr>
        <p:sp>
          <p:nvSpPr>
            <p:cNvPr id="9" name="Rounded Rectangle 8"/>
            <p:cNvSpPr/>
            <p:nvPr/>
          </p:nvSpPr>
          <p:spPr>
            <a:xfrm>
              <a:off x="1471904" y="1560178"/>
              <a:ext cx="31324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0" y="2125403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3395356" y="5140220"/>
            <a:ext cx="3195944" cy="1047760"/>
            <a:chOff x="3471556" y="5213731"/>
            <a:chExt cx="3195944" cy="1047760"/>
          </a:xfrm>
        </p:grpSpPr>
        <p:sp>
          <p:nvSpPr>
            <p:cNvPr id="12" name="Rounded Rectangle 11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5478804" y="5213731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7218056" y="1033023"/>
            <a:ext cx="3729344" cy="964946"/>
            <a:chOff x="1471904" y="1560178"/>
            <a:chExt cx="3729344" cy="964946"/>
          </a:xfrm>
        </p:grpSpPr>
        <p:sp>
          <p:nvSpPr>
            <p:cNvPr id="17" name="Rounded Rectangle 16"/>
            <p:cNvSpPr/>
            <p:nvPr/>
          </p:nvSpPr>
          <p:spPr>
            <a:xfrm>
              <a:off x="1471904" y="1560178"/>
              <a:ext cx="37293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 18"/>
          <p:cNvGrpSpPr/>
          <p:nvPr/>
        </p:nvGrpSpPr>
        <p:grpSpPr>
          <a:xfrm>
            <a:off x="6379856" y="2464773"/>
            <a:ext cx="2911475" cy="964946"/>
            <a:chOff x="1471904" y="1560178"/>
            <a:chExt cx="2911475" cy="964946"/>
          </a:xfrm>
        </p:grpSpPr>
        <p:sp>
          <p:nvSpPr>
            <p:cNvPr id="20" name="Rounded Rectangle 19"/>
            <p:cNvSpPr/>
            <p:nvPr/>
          </p:nvSpPr>
          <p:spPr>
            <a:xfrm>
              <a:off x="1471904" y="1560178"/>
              <a:ext cx="2911475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_____.</a:t>
              </a:r>
            </a:p>
          </p:txBody>
        </p:sp>
        <p:pic>
          <p:nvPicPr>
            <p:cNvPr id="21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5179" y="2125402"/>
              <a:ext cx="301625" cy="3997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7225760" y="5352072"/>
            <a:ext cx="3195944" cy="1051808"/>
            <a:chOff x="3471556" y="5209683"/>
            <a:chExt cx="3195944" cy="1051808"/>
          </a:xfrm>
        </p:grpSpPr>
        <p:sp>
          <p:nvSpPr>
            <p:cNvPr id="23" name="Rounded Rectangle 22"/>
            <p:cNvSpPr/>
            <p:nvPr/>
          </p:nvSpPr>
          <p:spPr>
            <a:xfrm>
              <a:off x="3471556" y="5682609"/>
              <a:ext cx="3195944" cy="578882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28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Hello, I'm ______.</a:t>
              </a: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 flipH="1">
              <a:off x="4295359" y="5209683"/>
              <a:ext cx="380240" cy="485626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>
          <a:xfrm>
            <a:off x="2649053" y="1024410"/>
            <a:ext cx="116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44227" y="1863410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993183" y="5622530"/>
            <a:ext cx="1369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</a:p>
        </p:txBody>
      </p:sp>
      <p:sp>
        <p:nvSpPr>
          <p:cNvPr id="28" name="Rectangle 27"/>
          <p:cNvSpPr/>
          <p:nvPr/>
        </p:nvSpPr>
        <p:spPr>
          <a:xfrm>
            <a:off x="8800037" y="1037584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49563" y="2458880"/>
            <a:ext cx="936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970334" y="5824998"/>
            <a:ext cx="9589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 </a:t>
            </a:r>
          </a:p>
        </p:txBody>
      </p:sp>
    </p:spTree>
    <p:extLst>
      <p:ext uri="{BB962C8B-B14F-4D97-AF65-F5344CB8AC3E}">
        <p14:creationId xmlns:p14="http://schemas.microsoft.com/office/powerpoint/2010/main" val="2231082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07345"/>
              </p:ext>
            </p:extLst>
          </p:nvPr>
        </p:nvGraphicFramePr>
        <p:xfrm>
          <a:off x="3212159" y="690638"/>
          <a:ext cx="7302322" cy="5836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11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65116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92505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114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6444" y="371851"/>
            <a:ext cx="25587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4. Listen and tick.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041" y="817252"/>
            <a:ext cx="6596444" cy="560880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241148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87713" y="2989944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1148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Arial 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887713" y="5904995"/>
            <a:ext cx="551543" cy="54864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dk1"/>
              </a:solidFill>
              <a:latin typeface="Arial "/>
            </a:endParaRPr>
          </a:p>
        </p:txBody>
      </p:sp>
      <p:sp>
        <p:nvSpPr>
          <p:cNvPr id="8" name="Oval 7"/>
          <p:cNvSpPr/>
          <p:nvPr/>
        </p:nvSpPr>
        <p:spPr>
          <a:xfrm>
            <a:off x="3291270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6" name="Oval 15"/>
          <p:cNvSpPr/>
          <p:nvPr/>
        </p:nvSpPr>
        <p:spPr>
          <a:xfrm>
            <a:off x="7035956" y="789675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7" name="Oval 16"/>
          <p:cNvSpPr/>
          <p:nvPr/>
        </p:nvSpPr>
        <p:spPr>
          <a:xfrm>
            <a:off x="3291270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7035956" y="3693598"/>
            <a:ext cx="457200" cy="4572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 "/>
                <a:cs typeface="Arial" panose="020B0604020202020204" pitchFamily="34" charset="0"/>
              </a:rPr>
              <a:t>b</a:t>
            </a:r>
          </a:p>
        </p:txBody>
      </p:sp>
      <p:sp>
        <p:nvSpPr>
          <p:cNvPr id="9" name="Isosceles Triangle 8"/>
          <p:cNvSpPr/>
          <p:nvPr/>
        </p:nvSpPr>
        <p:spPr>
          <a:xfrm>
            <a:off x="2193265" y="1767745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Isosceles Triangle 19"/>
          <p:cNvSpPr/>
          <p:nvPr/>
        </p:nvSpPr>
        <p:spPr>
          <a:xfrm>
            <a:off x="2193265" y="4656088"/>
            <a:ext cx="640080" cy="457200"/>
          </a:xfrm>
          <a:prstGeom prst="triangle">
            <a:avLst/>
          </a:prstGeom>
          <a:solidFill>
            <a:srgbClr val="FF66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Arial "/>
                <a:cs typeface="Arial" panose="020B0604020202020204" pitchFamily="34" charset="0"/>
              </a:rPr>
              <a:t>2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9887713" y="2989944"/>
            <a:ext cx="571243" cy="5486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/>
          <a:srcRect l="26010" t="19533" r="17629" b="30331"/>
          <a:stretch/>
        </p:blipFill>
        <p:spPr>
          <a:xfrm>
            <a:off x="6283133" y="5877418"/>
            <a:ext cx="571243" cy="548640"/>
          </a:xfrm>
          <a:prstGeom prst="rect">
            <a:avLst/>
          </a:prstGeom>
        </p:spPr>
      </p:pic>
      <p:pic>
        <p:nvPicPr>
          <p:cNvPr id="30" name="Mspham0936082789">
            <a:extLst>
              <a:ext uri="{FF2B5EF4-FFF2-40B4-BE49-F238E27FC236}">
                <a16:creationId xmlns="" xmlns:a16="http://schemas.microsoft.com/office/drawing/2014/main" id="{C9165388-F642-4DD0-8AA6-DD8C7EC103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5765" y="453917"/>
            <a:ext cx="291010" cy="286240"/>
          </a:xfrm>
          <a:prstGeom prst="rect">
            <a:avLst/>
          </a:prstGeom>
        </p:spPr>
      </p:pic>
      <p:pic>
        <p:nvPicPr>
          <p:cNvPr id="31" name="Mspham0936082789">
            <a:extLst>
              <a:ext uri="{FF2B5EF4-FFF2-40B4-BE49-F238E27FC236}">
                <a16:creationId xmlns="" xmlns:a16="http://schemas.microsoft.com/office/drawing/2014/main" id="{FB761FA2-8B91-4E81-867C-EB71937BAC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5825" y="1938705"/>
            <a:ext cx="291010" cy="286240"/>
          </a:xfrm>
          <a:prstGeom prst="rect">
            <a:avLst/>
          </a:prstGeom>
        </p:spPr>
      </p:pic>
      <p:pic>
        <p:nvPicPr>
          <p:cNvPr id="32" name="Mspham0936082789">
            <a:extLst>
              <a:ext uri="{FF2B5EF4-FFF2-40B4-BE49-F238E27FC236}">
                <a16:creationId xmlns="" xmlns:a16="http://schemas.microsoft.com/office/drawing/2014/main" id="{6DFC84FC-C552-49F9-85BA-3DF9254B99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2848" y="4884688"/>
            <a:ext cx="291010" cy="28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3 Tập 1 - Unit 1 Hello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9257" y="420692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5. Let's write.</a:t>
            </a:r>
          </a:p>
        </p:txBody>
      </p:sp>
      <p:sp>
        <p:nvSpPr>
          <p:cNvPr id="3" name="Rectangle 2"/>
          <p:cNvSpPr/>
          <p:nvPr/>
        </p:nvSpPr>
        <p:spPr>
          <a:xfrm>
            <a:off x="1966685" y="1272271"/>
            <a:ext cx="979714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Mai: _______. I'm Mai.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Nam: Hi, Mai. _______ Nam.</a:t>
            </a:r>
          </a:p>
          <a:p>
            <a:pPr>
              <a:lnSpc>
                <a:spcPct val="150000"/>
              </a:lnSpc>
            </a:pPr>
            <a:endParaRPr lang="en-US" sz="3600" b="0" i="0" dirty="0">
              <a:solidFill>
                <a:srgbClr val="002060"/>
              </a:solidFill>
              <a:effectLst/>
              <a:latin typeface="Arial "/>
            </a:endParaRP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Miss Hien: Hello. _______ Miss Hien.</a:t>
            </a:r>
          </a:p>
          <a:p>
            <a:pPr>
              <a:lnSpc>
                <a:spcPct val="150000"/>
              </a:lnSpc>
            </a:pPr>
            <a:r>
              <a:rPr lang="en-US" sz="3600" b="0" i="0" dirty="0">
                <a:solidFill>
                  <a:srgbClr val="002060"/>
                </a:solidFill>
                <a:effectLst/>
                <a:latin typeface="Arial "/>
              </a:rPr>
              <a:t>Class: _______, Miss Hien. Nice to meet you.</a:t>
            </a:r>
          </a:p>
        </p:txBody>
      </p:sp>
      <p:sp>
        <p:nvSpPr>
          <p:cNvPr id="4" name="8-Point Star 3"/>
          <p:cNvSpPr/>
          <p:nvPr/>
        </p:nvSpPr>
        <p:spPr>
          <a:xfrm>
            <a:off x="1016000" y="1640114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1</a:t>
            </a:r>
          </a:p>
        </p:txBody>
      </p:sp>
      <p:sp>
        <p:nvSpPr>
          <p:cNvPr id="5" name="8-Point Star 4"/>
          <p:cNvSpPr/>
          <p:nvPr/>
        </p:nvSpPr>
        <p:spPr>
          <a:xfrm>
            <a:off x="1081314" y="4180115"/>
            <a:ext cx="731520" cy="731520"/>
          </a:xfrm>
          <a:prstGeom prst="star8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 "/>
              </a:rPr>
              <a:t>2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65257" y="673307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810173" y="644131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087256" y="2290469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178629" y="1455754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747657" y="3912285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I'm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48744" y="4735982"/>
            <a:ext cx="1465942" cy="612934"/>
          </a:xfrm>
          <a:prstGeom prst="roundRect">
            <a:avLst/>
          </a:prstGeom>
          <a:solidFill>
            <a:srgbClr val="FFFF99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3000" b="1" i="0" dirty="0">
                <a:solidFill>
                  <a:srgbClr val="FF0000"/>
                </a:solidFill>
                <a:effectLst/>
                <a:latin typeface="Arial "/>
              </a:rPr>
              <a:t>Hello</a:t>
            </a:r>
            <a:endParaRPr lang="en-US" sz="3000" b="1" dirty="0">
              <a:solidFill>
                <a:srgbClr val="FF0000"/>
              </a:solidFill>
              <a:latin typeface="Arial "/>
            </a:endParaRPr>
          </a:p>
        </p:txBody>
      </p:sp>
    </p:spTree>
    <p:extLst>
      <p:ext uri="{BB962C8B-B14F-4D97-AF65-F5344CB8AC3E}">
        <p14:creationId xmlns:p14="http://schemas.microsoft.com/office/powerpoint/2010/main" val="32185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296"/>
          <a:stretch/>
        </p:blipFill>
        <p:spPr bwMode="auto">
          <a:xfrm>
            <a:off x="391447" y="983795"/>
            <a:ext cx="7299614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19176" y="386997"/>
            <a:ext cx="18870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6. Let's sing.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57783" t="32157" r="23854" b="26714"/>
          <a:stretch/>
        </p:blipFill>
        <p:spPr>
          <a:xfrm>
            <a:off x="7691061" y="850447"/>
            <a:ext cx="3878938" cy="4884591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C20EA43B-ABB9-45E3-96AB-007A9C6C93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6231" y="452092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48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6 Let's sing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569925" y="1731819"/>
            <a:ext cx="1816458" cy="640080"/>
          </a:xfrm>
          <a:prstGeom prst="wedgeRoundRectCallout">
            <a:avLst>
              <a:gd name="adj1" fmla="val 60016"/>
              <a:gd name="adj2" fmla="val 140278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9435164" y="1634837"/>
            <a:ext cx="1816458" cy="640080"/>
          </a:xfrm>
          <a:prstGeom prst="wedgeRoundRectCallout">
            <a:avLst>
              <a:gd name="adj1" fmla="val -58206"/>
              <a:gd name="adj2" fmla="val 129167"/>
              <a:gd name="adj3" fmla="val 16667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 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422" y="1345073"/>
            <a:ext cx="5157663" cy="46943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4150" y="385210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006884" y="2274917"/>
            <a:ext cx="13780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/həˈləʊ/</a:t>
            </a:r>
          </a:p>
        </p:txBody>
      </p:sp>
      <p:sp>
        <p:nvSpPr>
          <p:cNvPr id="9" name="Rectangle 8"/>
          <p:cNvSpPr/>
          <p:nvPr/>
        </p:nvSpPr>
        <p:spPr>
          <a:xfrm>
            <a:off x="1223493" y="2371899"/>
            <a:ext cx="21628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/haɪ/</a:t>
            </a:r>
          </a:p>
        </p:txBody>
      </p:sp>
    </p:spTree>
    <p:extLst>
      <p:ext uri="{BB962C8B-B14F-4D97-AF65-F5344CB8AC3E}">
        <p14:creationId xmlns:p14="http://schemas.microsoft.com/office/powerpoint/2010/main" val="356556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=""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=""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=""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=""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16533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7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88642" y="373487"/>
            <a:ext cx="2213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Vocabulary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4870" y="4506996"/>
            <a:ext cx="1925563" cy="917864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39" y="1113881"/>
            <a:ext cx="3199072" cy="3239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85884" y="4184725"/>
            <a:ext cx="3901982" cy="1153391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Nice to meet you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https://s.sachmem.vn/public/images/TA3T1DEMO/U1-L1-6_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0329" b="1959"/>
          <a:stretch/>
        </p:blipFill>
        <p:spPr bwMode="auto">
          <a:xfrm>
            <a:off x="1673022" y="985378"/>
            <a:ext cx="2909260" cy="370752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own Arrow 10"/>
          <p:cNvSpPr/>
          <p:nvPr/>
        </p:nvSpPr>
        <p:spPr>
          <a:xfrm rot="3294116">
            <a:off x="3296169" y="1256772"/>
            <a:ext cx="315398" cy="614810"/>
          </a:xfrm>
          <a:prstGeom prst="down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164870" y="5706594"/>
            <a:ext cx="1925563" cy="346477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585884" y="5502087"/>
            <a:ext cx="3901982" cy="415230"/>
          </a:xfrm>
          <a:prstGeom prst="rect">
            <a:avLst/>
          </a:prstGeom>
          <a:solidFill>
            <a:schemeClr val="lt1">
              <a:alpha val="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Rất vui đ</a:t>
            </a:r>
            <a:r>
              <a:rPr lang="vi-VN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ược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gặp bạn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29064" y="5014807"/>
            <a:ext cx="35073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/naɪs tuː miːt ju/</a:t>
            </a:r>
            <a:endParaRPr lang="en-US" sz="2800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16196" y="5219315"/>
            <a:ext cx="990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/mɪs/</a:t>
            </a:r>
          </a:p>
        </p:txBody>
      </p:sp>
    </p:spTree>
    <p:extLst>
      <p:ext uri="{BB962C8B-B14F-4D97-AF65-F5344CB8AC3E}">
        <p14:creationId xmlns:p14="http://schemas.microsoft.com/office/powerpoint/2010/main" val="110511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2" grpId="0" animBg="1"/>
      <p:bldP spid="13" grpId="0" animBg="1"/>
      <p:bldP spid="15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Mspham0936082789"/>
          <p:cNvGrpSpPr/>
          <p:nvPr/>
        </p:nvGrpSpPr>
        <p:grpSpPr>
          <a:xfrm>
            <a:off x="442453" y="1641695"/>
            <a:ext cx="12123173" cy="4459521"/>
            <a:chOff x="-8152696" y="-1"/>
            <a:chExt cx="23416322" cy="7210424"/>
          </a:xfrm>
        </p:grpSpPr>
        <p:pic>
          <p:nvPicPr>
            <p:cNvPr id="1026" name="Picture 2" descr="https://s.sachmem.vn/public/images/TA3T1DEMO/U1-L1-1-aa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52696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https://s.sachmem.vn/public/images/TA3T1DEMO/U1-L1-1-bb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751" y="-1"/>
              <a:ext cx="12334875" cy="721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Mspham0936082789"/>
          <p:cNvSpPr/>
          <p:nvPr/>
        </p:nvSpPr>
        <p:spPr>
          <a:xfrm>
            <a:off x="1158364" y="186758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Hello. I'm Mai.</a:t>
            </a:r>
          </a:p>
        </p:txBody>
      </p:sp>
      <p:sp>
        <p:nvSpPr>
          <p:cNvPr id="9" name="Mspham0936082789"/>
          <p:cNvSpPr/>
          <p:nvPr/>
        </p:nvSpPr>
        <p:spPr>
          <a:xfrm>
            <a:off x="3749164" y="2074425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  <p:sp>
        <p:nvSpPr>
          <p:cNvPr id="7" name="Mspham0936082789"/>
          <p:cNvSpPr/>
          <p:nvPr/>
        </p:nvSpPr>
        <p:spPr>
          <a:xfrm>
            <a:off x="8648700" y="4853285"/>
            <a:ext cx="6096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Hello, Miss Hien.</a:t>
            </a:r>
            <a:b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Nice to meet you.</a:t>
            </a:r>
          </a:p>
        </p:txBody>
      </p:sp>
      <p:sp>
        <p:nvSpPr>
          <p:cNvPr id="8" name="Mspham0936082789"/>
          <p:cNvSpPr/>
          <p:nvPr/>
        </p:nvSpPr>
        <p:spPr>
          <a:xfrm>
            <a:off x="7659856" y="2017275"/>
            <a:ext cx="34499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Arial "/>
                <a:cs typeface="Arial" panose="020B0604020202020204" pitchFamily="34" charset="0"/>
              </a:rPr>
              <a:t>Hello. I'm Miss Hien.</a:t>
            </a:r>
          </a:p>
        </p:txBody>
      </p:sp>
      <p:sp>
        <p:nvSpPr>
          <p:cNvPr id="2" name="Mspham0936082789"/>
          <p:cNvSpPr txBox="1"/>
          <p:nvPr/>
        </p:nvSpPr>
        <p:spPr>
          <a:xfrm>
            <a:off x="853565" y="459136"/>
            <a:ext cx="37369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1. Look, listen and reapeat</a:t>
            </a:r>
          </a:p>
        </p:txBody>
      </p:sp>
      <p:pic>
        <p:nvPicPr>
          <p:cNvPr id="3" name="Mspham0936082789">
            <a:extLst>
              <a:ext uri="{FF2B5EF4-FFF2-40B4-BE49-F238E27FC236}">
                <a16:creationId xmlns="" xmlns:a16="http://schemas.microsoft.com/office/drawing/2014/main" id="{22C0BF09-4439-4208-AAA9-164A9831ED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364" y="4850513"/>
            <a:ext cx="371888" cy="365792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43D621BE-DD4F-4E07-BC43-FC60FD2FA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6348" y="5216305"/>
            <a:ext cx="37188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55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3 Tập 1 - Unit 1 Hello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3 Tập 1 - Unit 1 Hello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4919" y="1017082"/>
            <a:ext cx="10235738" cy="168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Giới thiệu tên mình: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	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			</a:t>
            </a:r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4919" y="386235"/>
            <a:ext cx="2238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chemeClr val="accent2">
                    <a:lumMod val="50000"/>
                  </a:schemeClr>
                </a:solidFill>
                <a:latin typeface="Arial "/>
                <a:cs typeface="Arial" panose="020B0604020202020204" pitchFamily="34" charset="0"/>
              </a:rPr>
              <a:t>B. Structrures</a:t>
            </a:r>
            <a:endParaRPr lang="en-US" sz="2400" b="1" dirty="0">
              <a:solidFill>
                <a:schemeClr val="accent2">
                  <a:lumMod val="50000"/>
                </a:schemeClr>
              </a:solidFill>
              <a:latin typeface="Arial 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473464" y="2031229"/>
            <a:ext cx="3574472" cy="1130531"/>
          </a:xfrm>
          <a:prstGeom prst="rect">
            <a:avLst/>
          </a:prstGeom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+ name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(tên).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(T</a:t>
            </a:r>
            <a:r>
              <a:rPr lang="vi-VN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ớ</a:t>
            </a:r>
            <a:r>
              <a:rPr lang="en-US" sz="2800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 ...)</a:t>
            </a:r>
            <a:endParaRPr lang="en-US" sz="2800" dirty="0"/>
          </a:p>
        </p:txBody>
      </p:sp>
      <p:sp>
        <p:nvSpPr>
          <p:cNvPr id="5" name="Horizontal Scroll 4"/>
          <p:cNvSpPr/>
          <p:nvPr/>
        </p:nvSpPr>
        <p:spPr>
          <a:xfrm>
            <a:off x="3847135" y="3711817"/>
            <a:ext cx="2900791" cy="1301631"/>
          </a:xfrm>
          <a:prstGeom prst="horizontalScroll">
            <a:avLst>
              <a:gd name="adj" fmla="val 6453"/>
            </a:avLst>
          </a:prstGeom>
          <a:ln w="127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 am = I’m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82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  <p:bldP spid="5" grpId="0" uiExpand="1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9581" y="1757518"/>
            <a:ext cx="10850371" cy="3008057"/>
            <a:chOff x="970013" y="1504949"/>
            <a:chExt cx="14808149" cy="4105275"/>
          </a:xfrm>
        </p:grpSpPr>
        <p:pic>
          <p:nvPicPr>
            <p:cNvPr id="2049" name="Picture 1" descr="https://s.sachmem.vn/public/images/TA3T1DEMO/U1-L1-2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013" y="1562099"/>
              <a:ext cx="7277100" cy="4048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https://s.sachmem.vn/public/images/TA3T1DEMO/U1-L1-2_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05837" y="1504949"/>
              <a:ext cx="7172325" cy="4105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1471904" y="1526126"/>
            <a:ext cx="4244702" cy="1204945"/>
            <a:chOff x="1471904" y="1526126"/>
            <a:chExt cx="4244702" cy="1204945"/>
          </a:xfrm>
        </p:grpSpPr>
        <p:sp>
          <p:nvSpPr>
            <p:cNvPr id="4" name="Rounded Rectangle 3"/>
            <p:cNvSpPr/>
            <p:nvPr/>
          </p:nvSpPr>
          <p:spPr>
            <a:xfrm>
              <a:off x="1471904" y="1526126"/>
              <a:ext cx="4244702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_________.</a:t>
              </a:r>
            </a:p>
          </p:txBody>
        </p:sp>
        <p:pic>
          <p:nvPicPr>
            <p:cNvPr id="18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600051" y="2161688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027174" y="1413742"/>
            <a:ext cx="3419153" cy="1207566"/>
            <a:chOff x="7027174" y="1413742"/>
            <a:chExt cx="3419153" cy="1207566"/>
          </a:xfrm>
        </p:grpSpPr>
        <p:sp>
          <p:nvSpPr>
            <p:cNvPr id="3" name="Rounded Rectangle 2"/>
            <p:cNvSpPr/>
            <p:nvPr/>
          </p:nvSpPr>
          <p:spPr>
            <a:xfrm>
              <a:off x="7027174" y="1413742"/>
              <a:ext cx="3419153" cy="64698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Hello. I'm _____.</a:t>
              </a:r>
            </a:p>
          </p:txBody>
        </p:sp>
        <p:pic>
          <p:nvPicPr>
            <p:cNvPr id="20" name="Picture 5" descr="https://s.sachmem.vn/public/temp/bubble-chat-bottom-right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932199" y="2051925"/>
              <a:ext cx="301625" cy="569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/>
          <p:cNvGrpSpPr/>
          <p:nvPr/>
        </p:nvGrpSpPr>
        <p:grpSpPr>
          <a:xfrm>
            <a:off x="7779681" y="4450330"/>
            <a:ext cx="3125005" cy="1663993"/>
            <a:chOff x="7779681" y="4450330"/>
            <a:chExt cx="3125005" cy="1663993"/>
          </a:xfrm>
        </p:grpSpPr>
        <p:sp>
          <p:nvSpPr>
            <p:cNvPr id="10" name="Rounded Rectangle 9"/>
            <p:cNvSpPr/>
            <p:nvPr/>
          </p:nvSpPr>
          <p:spPr>
            <a:xfrm>
              <a:off x="7779681" y="4922507"/>
              <a:ext cx="3125005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 _______. I'm </a:t>
              </a:r>
              <a:r>
                <a:rPr lang="en-US" sz="3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en-US" sz="32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9417810" y="4450330"/>
              <a:ext cx="380240" cy="485626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2573181" y="4385661"/>
            <a:ext cx="3853208" cy="1667917"/>
            <a:chOff x="2573181" y="4385661"/>
            <a:chExt cx="3853208" cy="1667917"/>
          </a:xfrm>
        </p:grpSpPr>
        <p:sp>
          <p:nvSpPr>
            <p:cNvPr id="11" name="Rounded Rectangle 10"/>
            <p:cNvSpPr/>
            <p:nvPr/>
          </p:nvSpPr>
          <p:spPr>
            <a:xfrm>
              <a:off x="2573181" y="4861762"/>
              <a:ext cx="3853208" cy="1191816"/>
            </a:xfrm>
            <a:prstGeom prst="roundRect">
              <a:avLst/>
            </a:prstGeom>
            <a:ln w="19050">
              <a:solidFill>
                <a:srgbClr val="FA9A13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anchor="ctr">
              <a:spAutoFit/>
            </a:bodyPr>
            <a:lstStyle/>
            <a:p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Hello _________.</a:t>
              </a:r>
              <a:b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32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I'm __________.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5"/>
            <a:srcRect l="1" r="4046" b="11493"/>
            <a:stretch/>
          </p:blipFill>
          <p:spPr>
            <a:xfrm>
              <a:off x="3926473" y="4385661"/>
              <a:ext cx="380240" cy="485626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699581" y="386834"/>
            <a:ext cx="23374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2. Point and say</a:t>
            </a:r>
          </a:p>
        </p:txBody>
      </p:sp>
      <p:sp>
        <p:nvSpPr>
          <p:cNvPr id="6" name="8-Point Star 5"/>
          <p:cNvSpPr/>
          <p:nvPr/>
        </p:nvSpPr>
        <p:spPr>
          <a:xfrm>
            <a:off x="699581" y="1737235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1</a:t>
            </a:r>
          </a:p>
        </p:txBody>
      </p:sp>
      <p:sp>
        <p:nvSpPr>
          <p:cNvPr id="15" name="8-Point Star 14"/>
          <p:cNvSpPr/>
          <p:nvPr/>
        </p:nvSpPr>
        <p:spPr>
          <a:xfrm>
            <a:off x="6404922" y="1799394"/>
            <a:ext cx="457200" cy="457200"/>
          </a:xfrm>
          <a:prstGeom prst="star8">
            <a:avLst/>
          </a:prstGeom>
          <a:solidFill>
            <a:srgbClr val="0097CC"/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Arial 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3397777" y="156420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8" name="Rectangle 7"/>
          <p:cNvSpPr/>
          <p:nvPr/>
        </p:nvSpPr>
        <p:spPr>
          <a:xfrm>
            <a:off x="3793547" y="4936048"/>
            <a:ext cx="19848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</a:p>
        </p:txBody>
      </p:sp>
      <p:sp>
        <p:nvSpPr>
          <p:cNvPr id="9" name="Rectangle 8"/>
          <p:cNvSpPr/>
          <p:nvPr/>
        </p:nvSpPr>
        <p:spPr>
          <a:xfrm>
            <a:off x="3926473" y="5419570"/>
            <a:ext cx="1050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37377" y="4970249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746477" y="5476719"/>
            <a:ext cx="11865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104025" y="1475953"/>
            <a:ext cx="845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</a:t>
            </a:r>
          </a:p>
        </p:txBody>
      </p:sp>
    </p:spTree>
    <p:extLst>
      <p:ext uri="{BB962C8B-B14F-4D97-AF65-F5344CB8AC3E}">
        <p14:creationId xmlns:p14="http://schemas.microsoft.com/office/powerpoint/2010/main" val="81618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  <p:bldP spid="13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89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flipH="1">
            <a:off x="9667289" y="1070248"/>
            <a:ext cx="1526508" cy="225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9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1476" y="7971826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872" y="7251913"/>
            <a:ext cx="3062852" cy="3730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974672" y="2777143"/>
            <a:ext cx="3104146" cy="3656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0382" y="1559855"/>
            <a:ext cx="6053853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5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https://s.sachmem.vn/public/images/TA3T1DEMO/U1-L1-1-aa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1"/>
          <a:stretch/>
        </p:blipFill>
        <p:spPr bwMode="auto">
          <a:xfrm>
            <a:off x="4906108" y="452132"/>
            <a:ext cx="5820842" cy="44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7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Bye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056810" y="67802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____.</a:t>
            </a:r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 I'm Mai.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7647610" y="884862"/>
            <a:ext cx="4305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rgbClr val="002060"/>
                </a:solidFill>
                <a:effectLst/>
                <a:latin typeface="Arial "/>
                <a:cs typeface="Arial" panose="020B0604020202020204" pitchFamily="34" charset="0"/>
              </a:rPr>
              <a:t>Hi, Mai. I'm Nam.</a:t>
            </a:r>
          </a:p>
        </p:txBody>
      </p:sp>
    </p:spTree>
    <p:extLst>
      <p:ext uri="{BB962C8B-B14F-4D97-AF65-F5344CB8AC3E}">
        <p14:creationId xmlns:p14="http://schemas.microsoft.com/office/powerpoint/2010/main" val="281566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MsPham"/>
          <p:cNvSpPr/>
          <p:nvPr/>
        </p:nvSpPr>
        <p:spPr>
          <a:xfrm>
            <a:off x="6030914" y="427045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Linda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248191" y="436189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tickMsPham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5604" y="4270458"/>
            <a:ext cx="547897" cy="621573"/>
          </a:xfrm>
          <a:prstGeom prst="rect">
            <a:avLst/>
          </a:prstGeom>
        </p:spPr>
      </p:pic>
      <p:pic>
        <p:nvPicPr>
          <p:cNvPr id="5" name="Minion2MsPh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01186" y="3539067"/>
            <a:ext cx="2639713" cy="3010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loseMsPham"/>
          <p:cNvPicPr>
            <a:picLocks noChangeAspect="1"/>
          </p:cNvPicPr>
          <p:nvPr/>
        </p:nvPicPr>
        <p:blipFill rotWithShape="1">
          <a:blip r:embed="rId6"/>
          <a:srcRect l="24393"/>
          <a:stretch/>
        </p:blipFill>
        <p:spPr>
          <a:xfrm flipH="1">
            <a:off x="1686348" y="2610385"/>
            <a:ext cx="2511901" cy="4045994"/>
          </a:xfrm>
          <a:prstGeom prst="rect">
            <a:avLst/>
          </a:prstGeom>
        </p:spPr>
      </p:pic>
      <p:pic>
        <p:nvPicPr>
          <p:cNvPr id="12" name="winMsPham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9" t="11973"/>
          <a:stretch/>
        </p:blipFill>
        <p:spPr>
          <a:xfrm>
            <a:off x="1236753" y="1824717"/>
            <a:ext cx="3104146" cy="3656098"/>
          </a:xfrm>
          <a:prstGeom prst="rect">
            <a:avLst/>
          </a:prstGeom>
        </p:spPr>
      </p:pic>
      <p:sp>
        <p:nvSpPr>
          <p:cNvPr id="20" name="YMsPham"/>
          <p:cNvSpPr/>
          <p:nvPr/>
        </p:nvSpPr>
        <p:spPr>
          <a:xfrm>
            <a:off x="6030914" y="5150568"/>
            <a:ext cx="3841506" cy="731520"/>
          </a:xfrm>
          <a:prstGeom prst="roundRect">
            <a:avLst/>
          </a:prstGeom>
          <a:ln>
            <a:solidFill>
              <a:srgbClr val="00A7F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Hien</a:t>
            </a: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248191" y="5242008"/>
            <a:ext cx="548640" cy="54864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crossMsPha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98" y="5246107"/>
            <a:ext cx="532822" cy="532822"/>
          </a:xfrm>
          <a:prstGeom prst="rect">
            <a:avLst/>
          </a:prstGeom>
        </p:spPr>
      </p:pic>
      <p:pic>
        <p:nvPicPr>
          <p:cNvPr id="6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5406" y="3932092"/>
            <a:ext cx="1201016" cy="859611"/>
          </a:xfrm>
          <a:prstGeom prst="rect">
            <a:avLst/>
          </a:prstGeom>
        </p:spPr>
      </p:pic>
      <p:sp>
        <p:nvSpPr>
          <p:cNvPr id="18" name="Right Arrow 17">
            <a:hlinkClick r:id="" action="ppaction://hlinkshowjump?jump=nextslide"/>
          </p:cNvPr>
          <p:cNvSpPr/>
          <p:nvPr/>
        </p:nvSpPr>
        <p:spPr>
          <a:xfrm flipH="1">
            <a:off x="12472434" y="4079958"/>
            <a:ext cx="2335780" cy="92202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 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340899" y="1507103"/>
            <a:ext cx="5791666" cy="783193"/>
          </a:xfrm>
          <a:prstGeom prst="roundRect">
            <a:avLst/>
          </a:prstGeom>
          <a:ln w="19050">
            <a:solidFill>
              <a:srgbClr val="FA9A1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Hello</a:t>
            </a: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I’m _______.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9454214" y="968671"/>
            <a:ext cx="1176162" cy="25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10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228</Words>
  <Application>Microsoft Office PowerPoint</Application>
  <PresentationFormat>Custom</PresentationFormat>
  <Paragraphs>114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Century Gothic</vt:lpstr>
      <vt:lpstr>Calibri</vt:lpstr>
      <vt:lpstr>Wingdings</vt:lpstr>
      <vt:lpstr>Lucida Calligraphy</vt:lpstr>
      <vt:lpstr>Arial Black</vt:lpstr>
      <vt:lpstr>Arial </vt:lpstr>
      <vt:lpstr>.VnTifani HeavyH</vt:lpstr>
      <vt:lpstr>Script MT Bold</vt:lpstr>
      <vt:lpstr>Calibri Light</vt:lpstr>
      <vt:lpstr>Britannic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98</cp:revision>
  <dcterms:created xsi:type="dcterms:W3CDTF">2021-02-18T02:33:07Z</dcterms:created>
  <dcterms:modified xsi:type="dcterms:W3CDTF">2021-08-24T07:36:14Z</dcterms:modified>
</cp:coreProperties>
</file>