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96" r:id="rId2"/>
    <p:sldId id="268" r:id="rId3"/>
    <p:sldId id="269" r:id="rId4"/>
    <p:sldId id="261" r:id="rId5"/>
    <p:sldId id="262" r:id="rId6"/>
    <p:sldId id="293" r:id="rId7"/>
    <p:sldId id="295" r:id="rId8"/>
    <p:sldId id="270" r:id="rId9"/>
    <p:sldId id="263" r:id="rId10"/>
    <p:sldId id="271" r:id="rId11"/>
    <p:sldId id="290" r:id="rId12"/>
    <p:sldId id="288" r:id="rId13"/>
    <p:sldId id="289" r:id="rId14"/>
    <p:sldId id="292" r:id="rId15"/>
    <p:sldId id="291" r:id="rId16"/>
    <p:sldId id="287" r:id="rId17"/>
    <p:sldId id="286" r:id="rId18"/>
    <p:sldId id="273" r:id="rId19"/>
    <p:sldId id="272" r:id="rId20"/>
    <p:sldId id="280" r:id="rId21"/>
    <p:sldId id="279" r:id="rId22"/>
    <p:sldId id="264" r:id="rId23"/>
    <p:sldId id="265" r:id="rId24"/>
    <p:sldId id="266" r:id="rId25"/>
    <p:sldId id="338" r:id="rId26"/>
  </p:sldIdLst>
  <p:sldSz cx="12192000" cy="6858000"/>
  <p:notesSz cx="6858000" cy="9144000"/>
  <p:embeddedFontLst>
    <p:embeddedFont>
      <p:font typeface="Berlin Sans FB Demi" pitchFamily="34" charset="0"/>
      <p:bold r:id="rId28"/>
    </p:embeddedFont>
    <p:embeddedFont>
      <p:font typeface="Century Gothic" pitchFamily="34" charset="0"/>
      <p:regular r:id="rId29"/>
      <p:bold r:id="rId30"/>
      <p:italic r:id="rId31"/>
      <p:boldItalic r:id="rId32"/>
    </p:embeddedFon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Lucida Calligraphy" pitchFamily="66" charset="0"/>
      <p:regular r:id="rId37"/>
    </p:embeddedFont>
    <p:embeddedFont>
      <p:font typeface="Script MT Bold" pitchFamily="66" charset="0"/>
      <p:bold r:id="rId38"/>
    </p:embeddedFont>
    <p:embeddedFont>
      <p:font typeface="Bernard MT Condensed" pitchFamily="18" charset="0"/>
      <p:regular r:id="rId39"/>
    </p:embeddedFont>
    <p:embeddedFont>
      <p:font typeface=".VnTifani HeavyH"/>
      <p:regular r:id="rId40"/>
    </p:embeddedFont>
    <p:embeddedFont>
      <p:font typeface="微软雅黑" pitchFamily="34" charset="-122"/>
      <p:regular r:id="rId41"/>
      <p:bold r:id="rId42"/>
    </p:embeddedFont>
    <p:embeddedFont>
      <p:font typeface="Tahoma" pitchFamily="34" charset="0"/>
      <p:regular r:id="rId43"/>
      <p:bold r:id="rId44"/>
    </p:embeddedFont>
    <p:embeddedFont>
      <p:font typeface="Britannic Bold" pitchFamily="34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CCB93"/>
    <a:srgbClr val="EC1D23"/>
    <a:srgbClr val="66FFFF"/>
    <a:srgbClr val="FF6600"/>
    <a:srgbClr val="DC8402"/>
    <a:srgbClr val="009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3" autoAdjust="0"/>
    <p:restoredTop sz="94660" autoAdjust="0"/>
  </p:normalViewPr>
  <p:slideViewPr>
    <p:cSldViewPr snapToGrid="0">
      <p:cViewPr>
        <p:scale>
          <a:sx n="76" d="100"/>
          <a:sy n="76" d="100"/>
        </p:scale>
        <p:origin x="-296" y="-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DBF8F7-0AF1-4F25-A1A7-63F61434F906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69AF6B-6F3B-416A-919D-BA8D4E5DC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278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174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667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8963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64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394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134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807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588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764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33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185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85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604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0761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91DC0-EDAD-4A62-B430-81513EDD33CB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519E5E-0AE3-478E-B37A-5FF6494D8AF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64493" y="1462519"/>
            <a:ext cx="1641062" cy="167393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11676519" y="3284010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3160" y="649654"/>
            <a:ext cx="1641062" cy="167393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1851134" y="2471145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67" y="-6379515"/>
            <a:ext cx="1641062" cy="167393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4236441" y="-455802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312" y="13497223"/>
            <a:ext cx="1641062" cy="167393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4827286" y="1531871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22" y="1129867"/>
            <a:ext cx="1641062" cy="167393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3645596" y="2951358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</p:spTree>
    <p:extLst>
      <p:ext uri="{BB962C8B-B14F-4D97-AF65-F5344CB8AC3E}">
        <p14:creationId xmlns:p14="http://schemas.microsoft.com/office/powerpoint/2010/main" val="81577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17708" y="0"/>
            <a:ext cx="12571042" cy="705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6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7.wav"/><Relationship Id="rId7" Type="http://schemas.openxmlformats.org/officeDocument/2006/relationships/image" Target="../media/image25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audio" Target="../media/audio9.wav"/><Relationship Id="rId10" Type="http://schemas.openxmlformats.org/officeDocument/2006/relationships/image" Target="../media/image21.png"/><Relationship Id="rId4" Type="http://schemas.openxmlformats.org/officeDocument/2006/relationships/audio" Target="../media/audio8.wav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7.wav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audio" Target="../media/audio9.wav"/><Relationship Id="rId10" Type="http://schemas.openxmlformats.org/officeDocument/2006/relationships/image" Target="../media/image21.png"/><Relationship Id="rId4" Type="http://schemas.openxmlformats.org/officeDocument/2006/relationships/audio" Target="../media/audio8.wav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7.wav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audio" Target="../media/audio9.wav"/><Relationship Id="rId10" Type="http://schemas.openxmlformats.org/officeDocument/2006/relationships/image" Target="../media/image20.png"/><Relationship Id="rId4" Type="http://schemas.openxmlformats.org/officeDocument/2006/relationships/audio" Target="../media/audio8.wav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audio" Target="../media/audio7.wav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audio" Target="../media/audio9.wav"/><Relationship Id="rId10" Type="http://schemas.openxmlformats.org/officeDocument/2006/relationships/image" Target="../media/image21.png"/><Relationship Id="rId4" Type="http://schemas.openxmlformats.org/officeDocument/2006/relationships/audio" Target="../media/audio8.wav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7.wav"/><Relationship Id="rId7" Type="http://schemas.openxmlformats.org/officeDocument/2006/relationships/image" Target="../media/image25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audio" Target="../media/audio9.wav"/><Relationship Id="rId10" Type="http://schemas.openxmlformats.org/officeDocument/2006/relationships/image" Target="../media/image20.png"/><Relationship Id="rId4" Type="http://schemas.openxmlformats.org/officeDocument/2006/relationships/audio" Target="../media/audio8.wav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7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audio" Target="../media/audio9.wav"/><Relationship Id="rId10" Type="http://schemas.openxmlformats.org/officeDocument/2006/relationships/image" Target="../media/image21.png"/><Relationship Id="rId4" Type="http://schemas.openxmlformats.org/officeDocument/2006/relationships/audio" Target="../media/audio8.wav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7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audio" Target="../media/audio9.wav"/><Relationship Id="rId10" Type="http://schemas.openxmlformats.org/officeDocument/2006/relationships/image" Target="../media/image20.png"/><Relationship Id="rId4" Type="http://schemas.openxmlformats.org/officeDocument/2006/relationships/audio" Target="../media/audio8.wav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7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audio" Target="../media/audio9.wav"/><Relationship Id="rId10" Type="http://schemas.openxmlformats.org/officeDocument/2006/relationships/image" Target="../media/image21.png"/><Relationship Id="rId4" Type="http://schemas.openxmlformats.org/officeDocument/2006/relationships/audio" Target="../media/audio8.wav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7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audio" Target="../media/audio9.wav"/><Relationship Id="rId10" Type="http://schemas.openxmlformats.org/officeDocument/2006/relationships/image" Target="../media/image20.png"/><Relationship Id="rId4" Type="http://schemas.openxmlformats.org/officeDocument/2006/relationships/audio" Target="../media/audio8.wav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7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audio" Target="../media/audio9.wav"/><Relationship Id="rId10" Type="http://schemas.openxmlformats.org/officeDocument/2006/relationships/image" Target="../media/image20.png"/><Relationship Id="rId4" Type="http://schemas.openxmlformats.org/officeDocument/2006/relationships/audio" Target="../media/audio8.wav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1.wav"/><Relationship Id="rId7" Type="http://schemas.openxmlformats.org/officeDocument/2006/relationships/image" Target="../media/image34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4.wav"/><Relationship Id="rId5" Type="http://schemas.openxmlformats.org/officeDocument/2006/relationships/audio" Target="../media/audio13.wav"/><Relationship Id="rId4" Type="http://schemas.openxmlformats.org/officeDocument/2006/relationships/audio" Target="../media/audio12.wav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5276" y="1126902"/>
            <a:ext cx="1665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Script MT Bold" panose="03040602040607080904" pitchFamily="66" charset="0"/>
              </a:rPr>
              <a:t>Unit 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45920" y="2281188"/>
            <a:ext cx="8989996" cy="2042978"/>
          </a:xfrm>
          <a:prstGeom prst="rect">
            <a:avLst/>
          </a:prstGeom>
          <a:noFill/>
        </p:spPr>
        <p:txBody>
          <a:bodyPr wrap="none" rtlCol="0">
            <a:prstTxWarp prst="textInflate">
              <a:avLst/>
            </a:prstTxWarp>
            <a:spAutoFit/>
          </a:bodyPr>
          <a:lstStyle/>
          <a:p>
            <a:pPr algn="ctr"/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Hello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73962" y="4523777"/>
            <a:ext cx="2339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Script MT Bold" panose="03040602040607080904" pitchFamily="66" charset="0"/>
              </a:rPr>
              <a:t>Lesson 2</a:t>
            </a:r>
            <a:endParaRPr lang="en-US" sz="4800" b="1" dirty="0">
              <a:solidFill>
                <a:srgbClr val="0070C0"/>
              </a:solidFill>
              <a:latin typeface="Script MT Bold" panose="030406020406070809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33664" y="5915673"/>
            <a:ext cx="18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Lucida Calligraphy" panose="03010101010101010101" pitchFamily="66" charset="0"/>
              </a:rPr>
              <a:t>Teacher: Ms. </a:t>
            </a:r>
            <a:endParaRPr lang="en-US" sz="3200" b="1" dirty="0">
              <a:solidFill>
                <a:srgbClr val="7030A0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1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73908" y="2727534"/>
            <a:ext cx="128977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</a:p>
        </p:txBody>
      </p:sp>
      <p:pic>
        <p:nvPicPr>
          <p:cNvPr id="3" name="right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265" y="4543589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5925" y="1036402"/>
            <a:ext cx="2577119" cy="29094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4549" y="1029018"/>
            <a:ext cx="2577119" cy="291679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729443" y="4376097"/>
            <a:ext cx="2974072" cy="1010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7200" b="1" dirty="0">
                <a:solidFill>
                  <a:srgbClr val="00B050"/>
                </a:solidFill>
                <a:latin typeface="Bernard MT Condensed" panose="02050806060905020404" pitchFamily="18" charset="0"/>
                <a:cs typeface="Arial" panose="020B0604020202020204" pitchFamily="34" charset="0"/>
              </a:rPr>
              <a:t>GAME</a:t>
            </a:r>
          </a:p>
        </p:txBody>
      </p:sp>
      <p:sp>
        <p:nvSpPr>
          <p:cNvPr id="12" name="Flowchart: Terminator 11">
            <a:hlinkClick r:id="" action="ppaction://hlinkshowjump?jump=nextslide"/>
          </p:cNvPr>
          <p:cNvSpPr/>
          <p:nvPr/>
        </p:nvSpPr>
        <p:spPr>
          <a:xfrm>
            <a:off x="5952466" y="5633440"/>
            <a:ext cx="914400" cy="365760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PLAY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36" b="28171"/>
          <a:stretch/>
        </p:blipFill>
        <p:spPr>
          <a:xfrm>
            <a:off x="4963174" y="687395"/>
            <a:ext cx="2506611" cy="784916"/>
          </a:xfrm>
          <a:prstGeom prst="rect">
            <a:avLst/>
          </a:prstGeom>
        </p:spPr>
      </p:pic>
      <p:pic>
        <p:nvPicPr>
          <p:cNvPr id="14" name="right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544" y="4660706"/>
            <a:ext cx="1961000" cy="133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500" decel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2" name="wro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548" y="1885988"/>
            <a:ext cx="1238323" cy="10035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26743" y="3858059"/>
            <a:ext cx="2352256" cy="2064266"/>
          </a:xfrm>
          <a:prstGeom prst="rect">
            <a:avLst/>
          </a:prstGeom>
        </p:spPr>
      </p:pic>
      <p:sp>
        <p:nvSpPr>
          <p:cNvPr id="19" name="Cloud Callout 18"/>
          <p:cNvSpPr/>
          <p:nvPr/>
        </p:nvSpPr>
        <p:spPr>
          <a:xfrm>
            <a:off x="6378999" y="5125856"/>
            <a:ext cx="3046891" cy="796469"/>
          </a:xfrm>
          <a:prstGeom prst="cloudCallout">
            <a:avLst>
              <a:gd name="adj1" fmla="val -47856"/>
              <a:gd name="adj2" fmla="val -64732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____</a:t>
            </a:r>
          </a:p>
        </p:txBody>
      </p:sp>
      <p:sp>
        <p:nvSpPr>
          <p:cNvPr id="4" name="Rectangle 3"/>
          <p:cNvSpPr/>
          <p:nvPr/>
        </p:nvSpPr>
        <p:spPr>
          <a:xfrm>
            <a:off x="7293431" y="2787505"/>
            <a:ext cx="18245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Thank you!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686566" y="2440328"/>
            <a:ext cx="13821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How are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 you?</a:t>
            </a:r>
          </a:p>
        </p:txBody>
      </p:sp>
    </p:spTree>
    <p:extLst>
      <p:ext uri="{BB962C8B-B14F-4D97-AF65-F5344CB8AC3E}">
        <p14:creationId xmlns:p14="http://schemas.microsoft.com/office/powerpoint/2010/main" val="378716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2" name="wro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548" y="1885988"/>
            <a:ext cx="1238323" cy="10035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4706" y="3700197"/>
            <a:ext cx="4013905" cy="218382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545229" y="2563279"/>
            <a:ext cx="15964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+mj-lt"/>
              </a:rPr>
              <a:t>Thank you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469785" y="2694437"/>
            <a:ext cx="15831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+mj-lt"/>
              </a:rPr>
              <a:t>Goodbye </a:t>
            </a:r>
          </a:p>
        </p:txBody>
      </p:sp>
    </p:spTree>
    <p:extLst>
      <p:ext uri="{BB962C8B-B14F-4D97-AF65-F5344CB8AC3E}">
        <p14:creationId xmlns:p14="http://schemas.microsoft.com/office/powerpoint/2010/main" val="334866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538543" y="2658703"/>
            <a:ext cx="1596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+mj-lt"/>
              </a:rPr>
              <a:t>Fine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865894" y="2694437"/>
            <a:ext cx="11869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+mj-lt"/>
              </a:rPr>
              <a:t>Hello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259" y="3623162"/>
            <a:ext cx="2114290" cy="21142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447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2" name="wro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548" y="1885988"/>
            <a:ext cx="1238323" cy="100354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814407" y="2787505"/>
            <a:ext cx="7825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And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729763" y="2570004"/>
            <a:ext cx="12618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Thanks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705336" y="5497420"/>
            <a:ext cx="2686050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_____</a:t>
            </a:r>
          </a:p>
        </p:txBody>
      </p:sp>
      <p:pic>
        <p:nvPicPr>
          <p:cNvPr id="21" name="Picture 4" descr="https://s.sachmem.vn/public/images/TA3T1DEMO/U1-L1-3-3-Nam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895" y="3567785"/>
            <a:ext cx="1324742" cy="245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https://s.sachmem.vn/public/images/TA3T1DEMO/U1-L1-3-3-Quan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462" y="3693623"/>
            <a:ext cx="1125945" cy="231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31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32642" y="3623162"/>
            <a:ext cx="3297165" cy="220649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060619" y="2708557"/>
            <a:ext cx="8354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Bye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691390" y="2544490"/>
            <a:ext cx="10919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Class </a:t>
            </a:r>
          </a:p>
        </p:txBody>
      </p:sp>
    </p:spTree>
    <p:extLst>
      <p:ext uri="{BB962C8B-B14F-4D97-AF65-F5344CB8AC3E}">
        <p14:creationId xmlns:p14="http://schemas.microsoft.com/office/powerpoint/2010/main" val="223760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2" name="wro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548" y="1885988"/>
            <a:ext cx="1238323" cy="100354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848181" y="4151234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How are you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, Miss Amy?</a:t>
            </a:r>
          </a:p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I'm ______, thank you. And you?</a:t>
            </a:r>
          </a:p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I'm fine, thank you.</a:t>
            </a:r>
            <a:endParaRPr lang="en-US" sz="2800" b="1" i="0" dirty="0">
              <a:solidFill>
                <a:srgbClr val="002060"/>
              </a:solidFill>
              <a:effectLst/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38543" y="2658703"/>
            <a:ext cx="1596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+mj-lt"/>
              </a:rPr>
              <a:t>five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456412" y="2694437"/>
            <a:ext cx="1596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+mj-lt"/>
              </a:rPr>
              <a:t>fine</a:t>
            </a:r>
          </a:p>
        </p:txBody>
      </p:sp>
    </p:spTree>
    <p:extLst>
      <p:ext uri="{BB962C8B-B14F-4D97-AF65-F5344CB8AC3E}">
        <p14:creationId xmlns:p14="http://schemas.microsoft.com/office/powerpoint/2010/main" val="339631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sp>
        <p:nvSpPr>
          <p:cNvPr id="4" name="Rectangle 3"/>
          <p:cNvSpPr/>
          <p:nvPr/>
        </p:nvSpPr>
        <p:spPr>
          <a:xfrm>
            <a:off x="3848181" y="4151234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______________, Phong?</a:t>
            </a:r>
          </a:p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I'm fine, thank you. And you?</a:t>
            </a:r>
          </a:p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I'm fine, thank you.</a:t>
            </a:r>
            <a:endParaRPr lang="en-US" sz="2800" b="1" i="0" dirty="0">
              <a:solidFill>
                <a:srgbClr val="002060"/>
              </a:solidFill>
              <a:effectLst/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80812" y="2388088"/>
            <a:ext cx="15964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+mj-lt"/>
              </a:rPr>
              <a:t>How are you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734864" y="2618939"/>
            <a:ext cx="1596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+mj-lt"/>
              </a:rPr>
              <a:t>Hello</a:t>
            </a:r>
          </a:p>
        </p:txBody>
      </p:sp>
    </p:spTree>
    <p:extLst>
      <p:ext uri="{BB962C8B-B14F-4D97-AF65-F5344CB8AC3E}">
        <p14:creationId xmlns:p14="http://schemas.microsoft.com/office/powerpoint/2010/main" val="241808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2" name="wro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548" y="1885988"/>
            <a:ext cx="1238323" cy="100354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848181" y="4151234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How are you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, Quan?</a:t>
            </a:r>
          </a:p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______ fine, thank you. And you?</a:t>
            </a:r>
          </a:p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I'm fine, thank you.</a:t>
            </a:r>
            <a:endParaRPr lang="en-US" sz="2800" b="1" i="0" dirty="0">
              <a:solidFill>
                <a:srgbClr val="002060"/>
              </a:solidFill>
              <a:effectLst/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38543" y="2658703"/>
            <a:ext cx="1596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+mj-lt"/>
              </a:rPr>
              <a:t>Nice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456412" y="2694437"/>
            <a:ext cx="1596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+mj-lt"/>
              </a:rPr>
              <a:t>I’m</a:t>
            </a:r>
          </a:p>
        </p:txBody>
      </p:sp>
    </p:spTree>
    <p:extLst>
      <p:ext uri="{BB962C8B-B14F-4D97-AF65-F5344CB8AC3E}">
        <p14:creationId xmlns:p14="http://schemas.microsoft.com/office/powerpoint/2010/main" val="6216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48181" y="4151234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How are you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, Miss Hien?</a:t>
            </a:r>
          </a:p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I'm fine, _______. And you?</a:t>
            </a:r>
          </a:p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I'm fine, thank you.</a:t>
            </a:r>
            <a:endParaRPr lang="en-US" sz="2800" b="1" i="0" dirty="0">
              <a:solidFill>
                <a:srgbClr val="002060"/>
              </a:solidFill>
              <a:effectLst/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38543" y="2658703"/>
            <a:ext cx="1596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+mj-lt"/>
              </a:rPr>
              <a:t>thanks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865894" y="2694437"/>
            <a:ext cx="11869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+mj-lt"/>
              </a:rPr>
              <a:t>Hi</a:t>
            </a:r>
          </a:p>
        </p:txBody>
      </p:sp>
    </p:spTree>
    <p:extLst>
      <p:ext uri="{BB962C8B-B14F-4D97-AF65-F5344CB8AC3E}">
        <p14:creationId xmlns:p14="http://schemas.microsoft.com/office/powerpoint/2010/main" val="113185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63" y="2455691"/>
            <a:ext cx="4424391" cy="24071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1644" y="39337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Vocabulary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81644" y="1202553"/>
            <a:ext cx="3405064" cy="1171277"/>
            <a:chOff x="960874" y="1272262"/>
            <a:chExt cx="3405064" cy="1171277"/>
          </a:xfrm>
        </p:grpSpPr>
        <p:sp>
          <p:nvSpPr>
            <p:cNvPr id="9" name="Rectangle 8"/>
            <p:cNvSpPr/>
            <p:nvPr/>
          </p:nvSpPr>
          <p:spPr>
            <a:xfrm>
              <a:off x="1683810" y="1394544"/>
              <a:ext cx="195919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Goodbye</a:t>
              </a:r>
            </a:p>
          </p:txBody>
        </p:sp>
        <p:sp>
          <p:nvSpPr>
            <p:cNvPr id="5" name="Cloud Callout 4"/>
            <p:cNvSpPr/>
            <p:nvPr/>
          </p:nvSpPr>
          <p:spPr>
            <a:xfrm>
              <a:off x="960874" y="1272262"/>
              <a:ext cx="3405064" cy="1171277"/>
            </a:xfrm>
            <a:prstGeom prst="cloudCallout">
              <a:avLst>
                <a:gd name="adj1" fmla="val 70072"/>
                <a:gd name="adj2" fmla="val 76679"/>
              </a:avLst>
            </a:prstGeom>
            <a:ln>
              <a:solidFill>
                <a:srgbClr val="0070C0"/>
              </a:solidFill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</a:rPr>
                <a:t>    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59041" y="1832142"/>
              <a:ext cx="175721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</a:rPr>
                <a:t>/ˌɡʊdˈbaɪ/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196737" y="4948379"/>
            <a:ext cx="1661376" cy="1077575"/>
            <a:chOff x="4018207" y="5062061"/>
            <a:chExt cx="1661376" cy="1077575"/>
          </a:xfrm>
        </p:grpSpPr>
        <p:sp>
          <p:nvSpPr>
            <p:cNvPr id="3" name="Cloud Callout 2"/>
            <p:cNvSpPr/>
            <p:nvPr/>
          </p:nvSpPr>
          <p:spPr>
            <a:xfrm>
              <a:off x="4018207" y="5062061"/>
              <a:ext cx="1661376" cy="1077575"/>
            </a:xfrm>
            <a:prstGeom prst="cloudCallout">
              <a:avLst>
                <a:gd name="adj1" fmla="val -27546"/>
                <a:gd name="adj2" fmla="val -112561"/>
              </a:avLst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</a:rPr>
                <a:t>   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4365938" y="5117126"/>
              <a:ext cx="93647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Bye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352202" y="5538433"/>
              <a:ext cx="91242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</a:rPr>
                <a:t>/baɪ/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7631712" y="5194780"/>
            <a:ext cx="2686050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Class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838" y="2093752"/>
            <a:ext cx="4095798" cy="274094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435662" y="5616416"/>
            <a:ext cx="1171977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/klɑːs/</a:t>
            </a:r>
          </a:p>
        </p:txBody>
      </p:sp>
    </p:spTree>
    <p:extLst>
      <p:ext uri="{BB962C8B-B14F-4D97-AF65-F5344CB8AC3E}">
        <p14:creationId xmlns:p14="http://schemas.microsoft.com/office/powerpoint/2010/main" val="258956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848181" y="4151234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How are you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, Miss Ha?</a:t>
            </a:r>
          </a:p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I'm fine, thank you. _______?</a:t>
            </a:r>
          </a:p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I'm fine, thank you.</a:t>
            </a:r>
            <a:endParaRPr lang="en-US" sz="2800" b="1" i="0" dirty="0">
              <a:solidFill>
                <a:srgbClr val="002060"/>
              </a:solidFill>
              <a:effectLst/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38543" y="2658703"/>
            <a:ext cx="1596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+mj-lt"/>
              </a:rPr>
              <a:t>And you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865894" y="2694437"/>
            <a:ext cx="11869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+mj-lt"/>
              </a:rPr>
              <a:t>And</a:t>
            </a:r>
          </a:p>
        </p:txBody>
      </p:sp>
    </p:spTree>
    <p:extLst>
      <p:ext uri="{BB962C8B-B14F-4D97-AF65-F5344CB8AC3E}">
        <p14:creationId xmlns:p14="http://schemas.microsoft.com/office/powerpoint/2010/main" val="264755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97" y="694585"/>
            <a:ext cx="1961000" cy="13384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6994" y="2147142"/>
            <a:ext cx="5724640" cy="3060457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6"/>
          <a:srcRect b="15449"/>
          <a:stretch/>
        </p:blipFill>
        <p:spPr>
          <a:xfrm>
            <a:off x="9525587" y="5624577"/>
            <a:ext cx="1005927" cy="65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127" y="412644"/>
            <a:ext cx="302839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latin typeface="+mj-lt"/>
              </a:rPr>
              <a:t>4. Listen and number</a:t>
            </a:r>
            <a:endParaRPr lang="en-US" sz="2200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20349" y="2247266"/>
            <a:ext cx="551543" cy="54864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3567520" y="1637031"/>
            <a:ext cx="457200" cy="4572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081773" y="2247266"/>
            <a:ext cx="551543" cy="54864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10128944" y="1637031"/>
            <a:ext cx="457200" cy="4572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520349" y="5019495"/>
            <a:ext cx="551543" cy="54864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3567520" y="4409260"/>
            <a:ext cx="457200" cy="4572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081773" y="5019495"/>
            <a:ext cx="551543" cy="54864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10128944" y="4409260"/>
            <a:ext cx="457200" cy="4572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6519" y="628087"/>
            <a:ext cx="5688061" cy="5797798"/>
          </a:xfrm>
          <a:prstGeom prst="rect">
            <a:avLst/>
          </a:prstGeom>
        </p:spPr>
      </p:pic>
      <p:pic>
        <p:nvPicPr>
          <p:cNvPr id="21" name="Mspham0936082789">
            <a:extLst>
              <a:ext uri="{FF2B5EF4-FFF2-40B4-BE49-F238E27FC236}">
                <a16:creationId xmlns:a16="http://schemas.microsoft.com/office/drawing/2014/main" xmlns="" id="{CB80008E-33E1-4D76-9149-9DC342CF0A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1332" y="900284"/>
            <a:ext cx="452422" cy="457200"/>
          </a:xfrm>
          <a:prstGeom prst="rect">
            <a:avLst/>
          </a:prstGeom>
        </p:spPr>
      </p:pic>
      <p:sp>
        <p:nvSpPr>
          <p:cNvPr id="26" name="Star: 32 Points 25">
            <a:extLst>
              <a:ext uri="{FF2B5EF4-FFF2-40B4-BE49-F238E27FC236}">
                <a16:creationId xmlns:a16="http://schemas.microsoft.com/office/drawing/2014/main" xmlns="" id="{1C338508-D996-4FA0-AF7C-2556C9D30BE2}"/>
              </a:ext>
            </a:extLst>
          </p:cNvPr>
          <p:cNvSpPr/>
          <p:nvPr/>
        </p:nvSpPr>
        <p:spPr>
          <a:xfrm>
            <a:off x="922211" y="3429000"/>
            <a:ext cx="551543" cy="548640"/>
          </a:xfrm>
          <a:prstGeom prst="star32">
            <a:avLst/>
          </a:prstGeom>
          <a:solidFill>
            <a:srgbClr val="FFFF99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7" name="Star: 32 Points 26">
            <a:extLst>
              <a:ext uri="{FF2B5EF4-FFF2-40B4-BE49-F238E27FC236}">
                <a16:creationId xmlns:a16="http://schemas.microsoft.com/office/drawing/2014/main" xmlns="" id="{FBCA13F6-208B-4FC9-8701-CC6FACB47F1D}"/>
              </a:ext>
            </a:extLst>
          </p:cNvPr>
          <p:cNvSpPr/>
          <p:nvPr/>
        </p:nvSpPr>
        <p:spPr>
          <a:xfrm>
            <a:off x="922211" y="2771210"/>
            <a:ext cx="551543" cy="548640"/>
          </a:xfrm>
          <a:prstGeom prst="star32">
            <a:avLst/>
          </a:prstGeom>
          <a:solidFill>
            <a:srgbClr val="FFFF99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8" name="Star: 32 Points 27">
            <a:extLst>
              <a:ext uri="{FF2B5EF4-FFF2-40B4-BE49-F238E27FC236}">
                <a16:creationId xmlns:a16="http://schemas.microsoft.com/office/drawing/2014/main" xmlns="" id="{95B5082D-37EA-4F17-A27D-88FF6B9E6038}"/>
              </a:ext>
            </a:extLst>
          </p:cNvPr>
          <p:cNvSpPr/>
          <p:nvPr/>
        </p:nvSpPr>
        <p:spPr>
          <a:xfrm>
            <a:off x="922212" y="2095284"/>
            <a:ext cx="551543" cy="548640"/>
          </a:xfrm>
          <a:prstGeom prst="star32">
            <a:avLst/>
          </a:prstGeom>
          <a:solidFill>
            <a:srgbClr val="FFFF99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9" name="Star: 32 Points 28">
            <a:extLst>
              <a:ext uri="{FF2B5EF4-FFF2-40B4-BE49-F238E27FC236}">
                <a16:creationId xmlns:a16="http://schemas.microsoft.com/office/drawing/2014/main" xmlns="" id="{CF6F3491-802E-4CBB-8115-90DF76B1D029}"/>
              </a:ext>
            </a:extLst>
          </p:cNvPr>
          <p:cNvSpPr/>
          <p:nvPr/>
        </p:nvSpPr>
        <p:spPr>
          <a:xfrm>
            <a:off x="922213" y="1466634"/>
            <a:ext cx="551543" cy="548640"/>
          </a:xfrm>
          <a:prstGeom prst="star32">
            <a:avLst/>
          </a:prstGeom>
          <a:solidFill>
            <a:srgbClr val="FFFF99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0367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1 Hello - Lesson 2 - 4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1 Hello - Lesson 2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1 Hello - Lesson 2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3 Tập 1 - Unit 1 Hello - Lesson 2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3 Tập 1 - Unit 1 Hello - Lesson 2 - 4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3276" y="428563"/>
            <a:ext cx="309091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latin typeface="+mj-lt"/>
              </a:rPr>
              <a:t>5. Read and complete</a:t>
            </a:r>
            <a:endParaRPr lang="en-US" sz="2200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39391" y="663056"/>
            <a:ext cx="6947809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+mj-lt"/>
              </a:rPr>
              <a:t>Miss Hien: </a:t>
            </a:r>
            <a:r>
              <a:rPr lang="en-US" sz="3200" dirty="0">
                <a:solidFill>
                  <a:srgbClr val="002060"/>
                </a:solidFill>
                <a:latin typeface="+mj-lt"/>
              </a:rPr>
              <a:t>Goodbye, class.</a:t>
            </a:r>
          </a:p>
          <a:p>
            <a:pPr font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+mj-lt"/>
              </a:rPr>
              <a:t>Class: </a:t>
            </a:r>
            <a:r>
              <a:rPr lang="en-US" sz="3200" dirty="0">
                <a:solidFill>
                  <a:srgbClr val="002060"/>
                </a:solidFill>
                <a:latin typeface="+mj-lt"/>
              </a:rPr>
              <a:t>(1) __________, Miss Hien.</a:t>
            </a:r>
          </a:p>
          <a:p>
            <a:pPr fontAlgn="ctr">
              <a:lnSpc>
                <a:spcPct val="150000"/>
              </a:lnSpc>
            </a:pPr>
            <a:r>
              <a:rPr lang="en-US" sz="1000" dirty="0">
                <a:solidFill>
                  <a:srgbClr val="002060"/>
                </a:solidFill>
                <a:latin typeface="+mj-lt"/>
              </a:rPr>
              <a:t>    </a:t>
            </a:r>
          </a:p>
          <a:p>
            <a:pPr font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+mj-lt"/>
              </a:rPr>
              <a:t>Mai: </a:t>
            </a:r>
            <a:r>
              <a:rPr lang="en-US" sz="3200" dirty="0">
                <a:solidFill>
                  <a:srgbClr val="002060"/>
                </a:solidFill>
                <a:latin typeface="+mj-lt"/>
              </a:rPr>
              <a:t>Bye, Nam.</a:t>
            </a:r>
          </a:p>
          <a:p>
            <a:pPr font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+mj-lt"/>
              </a:rPr>
              <a:t>Nam: </a:t>
            </a:r>
            <a:r>
              <a:rPr lang="en-US" sz="3200" dirty="0">
                <a:solidFill>
                  <a:srgbClr val="002060"/>
                </a:solidFill>
                <a:latin typeface="+mj-lt"/>
              </a:rPr>
              <a:t>(2) _______________, Mai.</a:t>
            </a:r>
          </a:p>
          <a:p>
            <a:pPr fontAlgn="ctr">
              <a:lnSpc>
                <a:spcPct val="150000"/>
              </a:lnSpc>
            </a:pPr>
            <a:r>
              <a:rPr lang="en-US" sz="1000" dirty="0">
                <a:solidFill>
                  <a:srgbClr val="002060"/>
                </a:solidFill>
                <a:latin typeface="+mj-lt"/>
              </a:rPr>
              <a:t>       </a:t>
            </a:r>
          </a:p>
          <a:p>
            <a:pPr font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+mj-lt"/>
              </a:rPr>
              <a:t>Nam: </a:t>
            </a:r>
            <a:r>
              <a:rPr lang="en-US" sz="3200" dirty="0">
                <a:solidFill>
                  <a:srgbClr val="002060"/>
                </a:solidFill>
                <a:latin typeface="+mj-lt"/>
              </a:rPr>
              <a:t>How are you, Quan?</a:t>
            </a:r>
          </a:p>
          <a:p>
            <a:pPr font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+mj-lt"/>
              </a:rPr>
              <a:t>Quan: </a:t>
            </a:r>
            <a:r>
              <a:rPr lang="en-US" sz="3200" dirty="0">
                <a:solidFill>
                  <a:srgbClr val="002060"/>
                </a:solidFill>
                <a:latin typeface="+mj-lt"/>
              </a:rPr>
              <a:t>(3) ______, thanks. And you?</a:t>
            </a:r>
          </a:p>
          <a:p>
            <a:pPr font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+mj-lt"/>
              </a:rPr>
              <a:t>Nam: </a:t>
            </a:r>
            <a:r>
              <a:rPr lang="en-US" sz="3200" dirty="0">
                <a:solidFill>
                  <a:srgbClr val="002060"/>
                </a:solidFill>
                <a:latin typeface="+mj-lt"/>
              </a:rPr>
              <a:t>Fine, (4) _____________.</a:t>
            </a:r>
            <a:endParaRPr lang="en-US" sz="3200" b="0" i="0" dirty="0">
              <a:solidFill>
                <a:srgbClr val="002060"/>
              </a:solidFill>
              <a:effectLst/>
              <a:latin typeface="+mj-lt"/>
            </a:endParaRPr>
          </a:p>
        </p:txBody>
      </p:sp>
      <p:sp>
        <p:nvSpPr>
          <p:cNvPr id="4" name="Sun 3"/>
          <p:cNvSpPr/>
          <p:nvPr/>
        </p:nvSpPr>
        <p:spPr>
          <a:xfrm>
            <a:off x="3997573" y="1150437"/>
            <a:ext cx="822960" cy="822960"/>
          </a:xfrm>
          <a:prstGeom prst="sun">
            <a:avLst/>
          </a:prstGeom>
          <a:solidFill>
            <a:srgbClr val="FF66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" name="Sun 4"/>
          <p:cNvSpPr/>
          <p:nvPr/>
        </p:nvSpPr>
        <p:spPr>
          <a:xfrm>
            <a:off x="3997573" y="2764627"/>
            <a:ext cx="822960" cy="822960"/>
          </a:xfrm>
          <a:prstGeom prst="sun">
            <a:avLst/>
          </a:prstGeom>
          <a:solidFill>
            <a:srgbClr val="FF66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" name="Sun 5"/>
          <p:cNvSpPr/>
          <p:nvPr/>
        </p:nvSpPr>
        <p:spPr>
          <a:xfrm>
            <a:off x="3984160" y="4378817"/>
            <a:ext cx="822960" cy="822960"/>
          </a:xfrm>
          <a:prstGeom prst="sun">
            <a:avLst/>
          </a:prstGeom>
          <a:solidFill>
            <a:srgbClr val="FF66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Vertical Scroll 6"/>
          <p:cNvSpPr/>
          <p:nvPr/>
        </p:nvSpPr>
        <p:spPr>
          <a:xfrm>
            <a:off x="689049" y="1372966"/>
            <a:ext cx="2785000" cy="4304824"/>
          </a:xfrm>
          <a:prstGeom prst="verticalScroll">
            <a:avLst>
              <a:gd name="adj" fmla="val 7384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goodbye</a:t>
            </a:r>
          </a:p>
          <a:p>
            <a:pPr algn="ctr">
              <a:lnSpc>
                <a:spcPct val="20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bye </a:t>
            </a:r>
          </a:p>
          <a:p>
            <a:pPr algn="ctr">
              <a:lnSpc>
                <a:spcPct val="20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fine</a:t>
            </a:r>
          </a:p>
          <a:p>
            <a:pPr algn="ctr">
              <a:lnSpc>
                <a:spcPct val="20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thank you</a:t>
            </a:r>
          </a:p>
        </p:txBody>
      </p:sp>
      <p:sp>
        <p:nvSpPr>
          <p:cNvPr id="8" name="Rectangle 7"/>
          <p:cNvSpPr/>
          <p:nvPr/>
        </p:nvSpPr>
        <p:spPr>
          <a:xfrm>
            <a:off x="6679745" y="1604807"/>
            <a:ext cx="2686050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Goodbye</a:t>
            </a:r>
          </a:p>
        </p:txBody>
      </p:sp>
      <p:sp>
        <p:nvSpPr>
          <p:cNvPr id="9" name="Rectangle 8"/>
          <p:cNvSpPr/>
          <p:nvPr/>
        </p:nvSpPr>
        <p:spPr>
          <a:xfrm>
            <a:off x="6272462" y="4985589"/>
            <a:ext cx="2686050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Fine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17549" y="3295199"/>
            <a:ext cx="2686050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Bye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15487" y="5707060"/>
            <a:ext cx="2686050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thank you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329773" y="3295198"/>
            <a:ext cx="2686050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/ Goodbye</a:t>
            </a:r>
          </a:p>
        </p:txBody>
      </p:sp>
    </p:spTree>
    <p:extLst>
      <p:ext uri="{BB962C8B-B14F-4D97-AF65-F5344CB8AC3E}">
        <p14:creationId xmlns:p14="http://schemas.microsoft.com/office/powerpoint/2010/main" val="168822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5167" y="405884"/>
            <a:ext cx="196399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latin typeface="+mj-lt"/>
              </a:rPr>
              <a:t>6. Let's write.</a:t>
            </a:r>
            <a:endParaRPr lang="en-US" sz="2200" dirty="0">
              <a:latin typeface="+mj-lt"/>
            </a:endParaRPr>
          </a:p>
        </p:txBody>
      </p:sp>
      <p:pic>
        <p:nvPicPr>
          <p:cNvPr id="3074" name="Picture 2" descr="https://s.sachmem.vn/public/images/TA3T1DEMO/U1-L2-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34" y="1314450"/>
            <a:ext cx="10786533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2549166" y="1206102"/>
            <a:ext cx="3088604" cy="646986"/>
          </a:xfrm>
          <a:prstGeom prst="wedgeRoundRectCallout">
            <a:avLst>
              <a:gd name="adj1" fmla="val -39337"/>
              <a:gd name="adj2" fmla="val 83111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+mj-lt"/>
              </a:rPr>
              <a:t>_____ are you?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3404529" y="5715000"/>
            <a:ext cx="2578793" cy="646986"/>
          </a:xfrm>
          <a:prstGeom prst="wedgeRoundRectCallout">
            <a:avLst>
              <a:gd name="adj1" fmla="val -53337"/>
              <a:gd name="adj2" fmla="val -111221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+mj-lt"/>
              </a:rPr>
              <a:t>Fine, thanks.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6113845" y="621327"/>
            <a:ext cx="4899347" cy="646986"/>
          </a:xfrm>
          <a:prstGeom prst="wedgeRoundRectCallout">
            <a:avLst>
              <a:gd name="adj1" fmla="val -1781"/>
              <a:gd name="adj2" fmla="val 9488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+mj-lt"/>
              </a:rPr>
              <a:t>_____, ______. And you?</a:t>
            </a:r>
          </a:p>
        </p:txBody>
      </p:sp>
      <p:sp>
        <p:nvSpPr>
          <p:cNvPr id="6" name="Rectangle 5"/>
          <p:cNvSpPr/>
          <p:nvPr/>
        </p:nvSpPr>
        <p:spPr>
          <a:xfrm>
            <a:off x="6266245" y="652432"/>
            <a:ext cx="9813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Fine</a:t>
            </a:r>
          </a:p>
        </p:txBody>
      </p:sp>
      <p:sp>
        <p:nvSpPr>
          <p:cNvPr id="8" name="Rectangle 7"/>
          <p:cNvSpPr/>
          <p:nvPr/>
        </p:nvSpPr>
        <p:spPr>
          <a:xfrm>
            <a:off x="2786923" y="1237207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</a:t>
            </a:r>
            <a:r>
              <a:rPr lang="vi-VN" sz="3200" dirty="0">
                <a:solidFill>
                  <a:srgbClr val="FF0000"/>
                </a:solidFill>
              </a:rPr>
              <a:t>ow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09379" y="687556"/>
            <a:ext cx="13917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1568638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</p:spTree>
    <p:extLst>
      <p:ext uri="{BB962C8B-B14F-4D97-AF65-F5344CB8AC3E}">
        <p14:creationId xmlns:p14="http://schemas.microsoft.com/office/powerpoint/2010/main" val="152267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385" y="3682133"/>
            <a:ext cx="3658649" cy="1811773"/>
          </a:xfrm>
          <a:prstGeom prst="rect">
            <a:avLst/>
          </a:prstGeom>
        </p:spPr>
      </p:pic>
      <p:sp>
        <p:nvSpPr>
          <p:cNvPr id="23" name="Cloud Callout 22"/>
          <p:cNvSpPr/>
          <p:nvPr/>
        </p:nvSpPr>
        <p:spPr>
          <a:xfrm>
            <a:off x="7469385" y="5483870"/>
            <a:ext cx="3464777" cy="1264980"/>
          </a:xfrm>
          <a:prstGeom prst="cloudCallout">
            <a:avLst>
              <a:gd name="adj1" fmla="val -27394"/>
              <a:gd name="adj2" fmla="val -6834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</a:rPr>
              <a:t>  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11623" y="2464207"/>
            <a:ext cx="2686050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Fine</a:t>
            </a:r>
          </a:p>
        </p:txBody>
      </p:sp>
      <p:sp>
        <p:nvSpPr>
          <p:cNvPr id="4" name="Rectangle 3"/>
          <p:cNvSpPr/>
          <p:nvPr/>
        </p:nvSpPr>
        <p:spPr>
          <a:xfrm>
            <a:off x="2595228" y="5563751"/>
            <a:ext cx="2686050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And</a:t>
            </a:r>
          </a:p>
        </p:txBody>
      </p:sp>
      <p:sp>
        <p:nvSpPr>
          <p:cNvPr id="5" name="Rectangle 4"/>
          <p:cNvSpPr/>
          <p:nvPr/>
        </p:nvSpPr>
        <p:spPr>
          <a:xfrm>
            <a:off x="7644591" y="5606481"/>
            <a:ext cx="3289571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How are you?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181" y="816405"/>
            <a:ext cx="1757899" cy="17578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1998" y="705820"/>
            <a:ext cx="2352256" cy="2064266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8712501" y="1576792"/>
            <a:ext cx="3189213" cy="1264980"/>
          </a:xfrm>
          <a:prstGeom prst="cloudCallout">
            <a:avLst>
              <a:gd name="adj1" fmla="val -51490"/>
              <a:gd name="adj2" fmla="val -48442"/>
            </a:avLst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</a:rPr>
              <a:t>   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11" name="Picture 4" descr="https://s.sachmem.vn/public/images/TA3T1DEMO/U1-L1-3-3-Na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407" y="4014980"/>
            <a:ext cx="1118971" cy="207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https://s.sachmem.vn/public/images/TA3T1DEMO/U1-L1-3-3-Qua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468" y="4076718"/>
            <a:ext cx="951053" cy="195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81644" y="39337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Vocabulary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48740" y="2900864"/>
            <a:ext cx="1011815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/faɪn/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5414643" y="2786037"/>
            <a:ext cx="3787960" cy="796469"/>
            <a:chOff x="6240050" y="2955509"/>
            <a:chExt cx="3787960" cy="796469"/>
          </a:xfrm>
        </p:grpSpPr>
        <p:sp>
          <p:nvSpPr>
            <p:cNvPr id="9" name="Cloud Callout 8"/>
            <p:cNvSpPr/>
            <p:nvPr/>
          </p:nvSpPr>
          <p:spPr>
            <a:xfrm>
              <a:off x="6240050" y="2955509"/>
              <a:ext cx="3046891" cy="796469"/>
            </a:xfrm>
            <a:prstGeom prst="cloudCallout">
              <a:avLst>
                <a:gd name="adj1" fmla="val -47856"/>
                <a:gd name="adj2" fmla="val -64732"/>
              </a:avLst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Thanks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366978" y="3078321"/>
              <a:ext cx="1661032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</a:rPr>
                <a:t>/ θæŋks/ 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3486045" y="5969631"/>
            <a:ext cx="904415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ænd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644591" y="6028117"/>
            <a:ext cx="3289571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/haʊ ɑː juː/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014315" y="1686842"/>
            <a:ext cx="25679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Thank you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</a:rPr>
              <a:t>/ θæŋk juː/ 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721169" y="809962"/>
            <a:ext cx="1492209" cy="170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29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10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46768" y="390296"/>
            <a:ext cx="357982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i="0" dirty="0">
                <a:effectLst/>
                <a:latin typeface="+mj-lt"/>
              </a:rPr>
              <a:t>1. Look, listen and repeat</a:t>
            </a:r>
            <a:endParaRPr lang="en-US" sz="2200" dirty="0">
              <a:latin typeface="+mj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24465" y="1652446"/>
            <a:ext cx="11415252" cy="3660353"/>
            <a:chOff x="0" y="0"/>
            <a:chExt cx="21536025" cy="6905626"/>
          </a:xfrm>
        </p:grpSpPr>
        <p:pic>
          <p:nvPicPr>
            <p:cNvPr id="8193" name="Picture 1" descr="https://s.sachmem.vn/public/images/TA3T1DEMO/U1-L2-1-a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363326" cy="6905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7" name="Picture 5" descr="https://s.sachmem.vn/public/images/TA3T1DEMO/U1-L2-1-b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63325" y="428626"/>
              <a:ext cx="10172700" cy="6477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1520246" y="4653306"/>
            <a:ext cx="30709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2060"/>
                </a:solidFill>
                <a:effectLst/>
                <a:latin typeface="+mj-lt"/>
              </a:rPr>
              <a:t>Fine, thank you.</a:t>
            </a:r>
          </a:p>
        </p:txBody>
      </p:sp>
      <p:sp>
        <p:nvSpPr>
          <p:cNvPr id="9" name="Rectangle 8"/>
          <p:cNvSpPr/>
          <p:nvPr/>
        </p:nvSpPr>
        <p:spPr>
          <a:xfrm>
            <a:off x="1123138" y="1848449"/>
            <a:ext cx="26270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2060"/>
                </a:solidFill>
                <a:effectLst/>
                <a:latin typeface="+mj-lt"/>
              </a:rPr>
              <a:t>Hi, Nam.</a:t>
            </a:r>
            <a:br>
              <a:rPr lang="en-US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en-US" sz="2800" b="0" i="0" dirty="0">
                <a:solidFill>
                  <a:srgbClr val="002060"/>
                </a:solidFill>
                <a:effectLst/>
                <a:latin typeface="+mj-lt"/>
              </a:rPr>
              <a:t>How are you?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05972" y="1974641"/>
            <a:ext cx="31576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2060"/>
                </a:solidFill>
                <a:effectLst/>
                <a:latin typeface="+mj-lt"/>
              </a:rPr>
              <a:t>I'm fine, thanks.</a:t>
            </a:r>
            <a:br>
              <a:rPr lang="en-US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en-US" sz="2800" b="0" i="0" dirty="0">
                <a:solidFill>
                  <a:srgbClr val="002060"/>
                </a:solidFill>
                <a:effectLst/>
                <a:latin typeface="+mj-lt"/>
              </a:rPr>
              <a:t>And you?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78458" y="4653306"/>
            <a:ext cx="21969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+mj-lt"/>
              </a:rPr>
              <a:t>Bye, Mai.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430369" y="2101992"/>
            <a:ext cx="1861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+mj-lt"/>
              </a:rPr>
              <a:t>Bye, Nam.</a:t>
            </a:r>
          </a:p>
        </p:txBody>
      </p:sp>
      <p:pic>
        <p:nvPicPr>
          <p:cNvPr id="18" name="Mspham0936082789">
            <a:extLst>
              <a:ext uri="{FF2B5EF4-FFF2-40B4-BE49-F238E27FC236}">
                <a16:creationId xmlns:a16="http://schemas.microsoft.com/office/drawing/2014/main" xmlns="" id="{A557D9BE-3979-4CE8-BE44-0FA59E78E8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4144" y="1986576"/>
            <a:ext cx="274385" cy="274320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:a16="http://schemas.microsoft.com/office/drawing/2014/main" xmlns="" id="{133884E8-92EA-4759-85B2-5E315E8ADF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7091" y="2608844"/>
            <a:ext cx="274385" cy="27432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xmlns="" id="{D43F73E3-9EB8-469C-A1A5-60C0F9774B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2209" y="4542698"/>
            <a:ext cx="274385" cy="274320"/>
          </a:xfrm>
          <a:prstGeom prst="rect">
            <a:avLst/>
          </a:prstGeom>
        </p:spPr>
      </p:pic>
      <p:pic>
        <p:nvPicPr>
          <p:cNvPr id="21" name="Mspham0936082789">
            <a:extLst>
              <a:ext uri="{FF2B5EF4-FFF2-40B4-BE49-F238E27FC236}">
                <a16:creationId xmlns:a16="http://schemas.microsoft.com/office/drawing/2014/main" xmlns="" id="{B5672151-8D90-4E52-A1C4-CC3C52E5BF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1170" y="5407798"/>
            <a:ext cx="379996" cy="379906"/>
          </a:xfrm>
          <a:prstGeom prst="rect">
            <a:avLst/>
          </a:prstGeom>
        </p:spPr>
      </p:pic>
      <p:pic>
        <p:nvPicPr>
          <p:cNvPr id="23" name="Mspham0936082789">
            <a:extLst>
              <a:ext uri="{FF2B5EF4-FFF2-40B4-BE49-F238E27FC236}">
                <a16:creationId xmlns:a16="http://schemas.microsoft.com/office/drawing/2014/main" xmlns="" id="{79E7ECC8-3403-4F15-B7EC-964D133325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48330" y="5345197"/>
            <a:ext cx="379996" cy="37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45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1 Hello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1 Hello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1 Hello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3 Tập 1 - Unit 1 Hello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3 Tập 1 - Unit 1 Hello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6768" y="390296"/>
            <a:ext cx="239507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en-US" sz="2200" b="1" dirty="0"/>
              <a:t>2. Point and say.</a:t>
            </a:r>
          </a:p>
        </p:txBody>
      </p:sp>
      <p:pic>
        <p:nvPicPr>
          <p:cNvPr id="9218" name="Picture 2" descr="https://s.sachmem.vn/public/images/TA3T1DEMO/U1-L2-1-bg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13" y="1606817"/>
            <a:ext cx="11260649" cy="364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934875" y="2013925"/>
            <a:ext cx="3898382" cy="1149121"/>
            <a:chOff x="1471904" y="1560178"/>
            <a:chExt cx="3898382" cy="1149121"/>
          </a:xfrm>
        </p:grpSpPr>
        <p:sp>
          <p:nvSpPr>
            <p:cNvPr id="9" name="Rounded Rectangle 8"/>
            <p:cNvSpPr/>
            <p:nvPr/>
          </p:nvSpPr>
          <p:spPr>
            <a:xfrm>
              <a:off x="1471904" y="1560178"/>
              <a:ext cx="3898382" cy="578882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are you, ______.</a:t>
              </a:r>
            </a:p>
          </p:txBody>
        </p:sp>
        <p:pic>
          <p:nvPicPr>
            <p:cNvPr id="10" name="Picture 5" descr="https://s.sachmem.vn/public/temp/bubble-chat-bottom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0051" y="2139916"/>
              <a:ext cx="301625" cy="569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1844307" y="4211114"/>
            <a:ext cx="3195944" cy="1047760"/>
            <a:chOff x="3471556" y="5213731"/>
            <a:chExt cx="3195944" cy="1047760"/>
          </a:xfrm>
        </p:grpSpPr>
        <p:sp>
          <p:nvSpPr>
            <p:cNvPr id="12" name="Rounded Rectangle 11"/>
            <p:cNvSpPr/>
            <p:nvPr/>
          </p:nvSpPr>
          <p:spPr>
            <a:xfrm>
              <a:off x="3471556" y="5682609"/>
              <a:ext cx="3195944" cy="578882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Fine, 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thank you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/>
            <a:srcRect l="1" r="4046" b="11493"/>
            <a:stretch/>
          </p:blipFill>
          <p:spPr>
            <a:xfrm flipH="1">
              <a:off x="5478804" y="5213731"/>
              <a:ext cx="380240" cy="485626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3314962" y="2025809"/>
            <a:ext cx="1164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084361" y="1536109"/>
            <a:ext cx="4167990" cy="1149121"/>
            <a:chOff x="1202296" y="1560178"/>
            <a:chExt cx="4167990" cy="1149121"/>
          </a:xfrm>
        </p:grpSpPr>
        <p:sp>
          <p:nvSpPr>
            <p:cNvPr id="17" name="Rounded Rectangle 16"/>
            <p:cNvSpPr/>
            <p:nvPr/>
          </p:nvSpPr>
          <p:spPr>
            <a:xfrm>
              <a:off x="1202296" y="1560178"/>
              <a:ext cx="4167990" cy="578882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Fine, thanks. And you?</a:t>
              </a:r>
            </a:p>
          </p:txBody>
        </p:sp>
        <p:pic>
          <p:nvPicPr>
            <p:cNvPr id="18" name="Picture 5" descr="https://s.sachmem.vn/public/temp/bubble-chat-bottom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600051" y="2139916"/>
              <a:ext cx="301625" cy="569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8133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982481" y="1132368"/>
            <a:ext cx="9534006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en-US" altLang="en-US" sz="3200" b="1" i="0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 </a:t>
            </a:r>
            <a:r>
              <a:rPr kumimoji="0" lang="en-US" altLang="en-US" sz="3200" b="1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en-US" altLang="en-US" sz="3200" b="1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kumimoji="0" lang="en-US" altLang="en-US" sz="3200" b="1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h</a:t>
            </a:r>
            <a:r>
              <a:rPr kumimoji="0" lang="en-US" altLang="en-US" sz="3200" b="1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kumimoji="0" lang="en-US" altLang="en-US" sz="3200" b="1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sức khỏe: </a:t>
            </a:r>
            <a:r>
              <a:rPr kumimoji="0" lang="en-US" altLang="en-US" sz="3200" b="0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3200" b="0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 are you?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 c</a:t>
            </a: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khỏe không?)</a:t>
            </a:r>
            <a:endParaRPr kumimoji="0" lang="en-US" altLang="en-US" sz="320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I'm fine. Thank you. And you?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khỏe. Cảm ơn. Còn bạn th</a:t>
            </a: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sao?)</a:t>
            </a:r>
            <a:endParaRPr kumimoji="0" lang="en-US" altLang="en-US" sz="320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1981" y="358116"/>
            <a:ext cx="1627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Berlin Sans FB Demi" panose="020E0802020502020306" pitchFamily="34" charset="0"/>
              </a:rPr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195684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4029" y="2497976"/>
            <a:ext cx="578395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>
                <a:ln w="9525">
                  <a:solidFill>
                    <a:schemeClr val="bg1"/>
                  </a:solidFill>
                  <a:prstDash val="solid"/>
                </a:ln>
                <a:solidFill>
                  <a:srgbClr val="F2006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Practise </a:t>
            </a:r>
            <a:endParaRPr lang="en-US" sz="28700" dirty="0">
              <a:ln w="9525">
                <a:solidFill>
                  <a:schemeClr val="bg1"/>
                </a:solidFill>
                <a:prstDash val="solid"/>
              </a:ln>
              <a:solidFill>
                <a:srgbClr val="F2006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618655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6768" y="390296"/>
            <a:ext cx="239507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en-US" sz="2200" b="1" dirty="0"/>
              <a:t>2. Point and say.</a:t>
            </a:r>
          </a:p>
        </p:txBody>
      </p:sp>
      <p:pic>
        <p:nvPicPr>
          <p:cNvPr id="3" name="Picture 11" descr="https://s.sachmem.vn/public/images/TA3T1DEMO/U1-L2-2-bg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631" y="2182144"/>
            <a:ext cx="9769531" cy="283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450264" y="1351787"/>
            <a:ext cx="4114220" cy="1149121"/>
            <a:chOff x="1471904" y="1560178"/>
            <a:chExt cx="4114220" cy="1149121"/>
          </a:xfrm>
        </p:grpSpPr>
        <p:sp>
          <p:nvSpPr>
            <p:cNvPr id="6" name="Rounded Rectangle 5"/>
            <p:cNvSpPr/>
            <p:nvPr/>
          </p:nvSpPr>
          <p:spPr>
            <a:xfrm>
              <a:off x="1471904" y="1560178"/>
              <a:ext cx="4114220" cy="578882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are you, _______.</a:t>
              </a:r>
            </a:p>
          </p:txBody>
        </p:sp>
        <p:pic>
          <p:nvPicPr>
            <p:cNvPr id="7" name="Picture 5" descr="https://s.sachmem.vn/public/temp/bubble-chat-bottom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0051" y="2139916"/>
              <a:ext cx="301625" cy="569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3041847" y="3968793"/>
            <a:ext cx="3195944" cy="1047760"/>
            <a:chOff x="3471556" y="5213731"/>
            <a:chExt cx="3195944" cy="1047760"/>
          </a:xfrm>
        </p:grpSpPr>
        <p:sp>
          <p:nvSpPr>
            <p:cNvPr id="9" name="Rounded Rectangle 8"/>
            <p:cNvSpPr/>
            <p:nvPr/>
          </p:nvSpPr>
          <p:spPr>
            <a:xfrm>
              <a:off x="3471556" y="5682609"/>
              <a:ext cx="3195944" cy="578882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Fine, 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thank you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l="1" r="4046" b="11493"/>
            <a:stretch/>
          </p:blipFill>
          <p:spPr>
            <a:xfrm flipH="1">
              <a:off x="5478804" y="5213731"/>
              <a:ext cx="380240" cy="485626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3797101" y="1363671"/>
            <a:ext cx="13692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227705" y="1081497"/>
            <a:ext cx="4167990" cy="1149121"/>
            <a:chOff x="1202296" y="1560178"/>
            <a:chExt cx="4167990" cy="1149121"/>
          </a:xfrm>
        </p:grpSpPr>
        <p:sp>
          <p:nvSpPr>
            <p:cNvPr id="13" name="Rounded Rectangle 12"/>
            <p:cNvSpPr/>
            <p:nvPr/>
          </p:nvSpPr>
          <p:spPr>
            <a:xfrm>
              <a:off x="1202296" y="1560178"/>
              <a:ext cx="4167990" cy="578882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Fine, thanks. And you?</a:t>
              </a:r>
            </a:p>
          </p:txBody>
        </p:sp>
        <p:pic>
          <p:nvPicPr>
            <p:cNvPr id="14" name="Picture 5" descr="https://s.sachmem.vn/public/temp/bubble-chat-bottom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600051" y="2139916"/>
              <a:ext cx="301625" cy="569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0608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6768" y="390296"/>
            <a:ext cx="179324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en-US" sz="2200" b="1" dirty="0"/>
              <a:t>3. Let’s talk.</a:t>
            </a:r>
          </a:p>
        </p:txBody>
      </p:sp>
      <p:pic>
        <p:nvPicPr>
          <p:cNvPr id="1025" name="Picture 1" descr="https://s.sachmem.vn/public/images/TA3T1SHS/U1-L2-3-1-pazrosjswbjdwwz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68" y="1481732"/>
            <a:ext cx="10821588" cy="406366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2789150" y="5371166"/>
            <a:ext cx="3894449" cy="578882"/>
          </a:xfrm>
          <a:prstGeom prst="wedgeRoundRectCallout">
            <a:avLst>
              <a:gd name="adj1" fmla="val -61816"/>
              <a:gd name="adj2" fmla="val -9258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8000"/>
                </a:solidFill>
                <a:latin typeface="+mj-lt"/>
              </a:rPr>
              <a:t>I'm fine</a:t>
            </a:r>
            <a:r>
              <a:rPr lang="en-US" sz="2800" b="1" dirty="0">
                <a:solidFill>
                  <a:srgbClr val="333333"/>
                </a:solidFill>
                <a:latin typeface="+mj-lt"/>
              </a:rPr>
              <a:t>, 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thank you</a:t>
            </a:r>
            <a:r>
              <a:rPr lang="en-US" sz="2800" b="1" dirty="0">
                <a:solidFill>
                  <a:srgbClr val="333333"/>
                </a:solidFill>
                <a:latin typeface="+mj-lt"/>
              </a:rPr>
              <a:t>.</a:t>
            </a:r>
            <a:endParaRPr lang="en-US" sz="2800" b="1" i="0" dirty="0">
              <a:solidFill>
                <a:srgbClr val="333333"/>
              </a:solidFill>
              <a:effectLst/>
              <a:latin typeface="+mj-lt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307013" y="1077078"/>
            <a:ext cx="3894449" cy="578882"/>
          </a:xfrm>
          <a:prstGeom prst="wedgeRoundRectCallout">
            <a:avLst>
              <a:gd name="adj1" fmla="val -48155"/>
              <a:gd name="adj2" fmla="val 9696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8000"/>
                </a:solidFill>
                <a:latin typeface="+mj-lt"/>
              </a:rPr>
              <a:t>How are you</a:t>
            </a:r>
            <a:r>
              <a:rPr lang="en-US" sz="2800" b="1" dirty="0">
                <a:solidFill>
                  <a:srgbClr val="333333"/>
                </a:solidFill>
                <a:latin typeface="+mj-lt"/>
              </a:rPr>
              <a:t>, </a:t>
            </a:r>
            <a:r>
              <a:rPr lang="en-US" sz="2800" b="1" dirty="0">
                <a:solidFill>
                  <a:srgbClr val="008000"/>
                </a:solidFill>
                <a:latin typeface="+mj-lt"/>
              </a:rPr>
              <a:t>Phong</a:t>
            </a:r>
            <a:r>
              <a:rPr lang="en-US" sz="2800" b="1" dirty="0">
                <a:solidFill>
                  <a:srgbClr val="333333"/>
                </a:solidFill>
                <a:latin typeface="+mj-lt"/>
              </a:rPr>
              <a:t>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5398994" y="1830188"/>
            <a:ext cx="5370021" cy="578882"/>
          </a:xfrm>
          <a:prstGeom prst="wedgeRoundRectCallout">
            <a:avLst>
              <a:gd name="adj1" fmla="val -57311"/>
              <a:gd name="adj2" fmla="val 53421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8000"/>
                </a:solidFill>
                <a:latin typeface="+mj-lt"/>
              </a:rPr>
              <a:t>I'm fine</a:t>
            </a:r>
            <a:r>
              <a:rPr lang="en-US" sz="2800" b="1" dirty="0">
                <a:solidFill>
                  <a:srgbClr val="333333"/>
                </a:solidFill>
                <a:latin typeface="+mj-lt"/>
              </a:rPr>
              <a:t>, 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thank you</a:t>
            </a:r>
            <a:r>
              <a:rPr lang="en-US" sz="2800" b="1" dirty="0">
                <a:solidFill>
                  <a:srgbClr val="333333"/>
                </a:solidFill>
                <a:latin typeface="+mj-lt"/>
              </a:rPr>
              <a:t>. </a:t>
            </a:r>
            <a:r>
              <a:rPr lang="en-US" sz="2800" b="1" dirty="0">
                <a:solidFill>
                  <a:srgbClr val="008000"/>
                </a:solidFill>
                <a:latin typeface="+mj-lt"/>
              </a:rPr>
              <a:t>And you</a:t>
            </a:r>
            <a:r>
              <a:rPr lang="en-US" sz="2800" b="1" dirty="0">
                <a:solidFill>
                  <a:srgbClr val="333333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979372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sPham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522</Words>
  <Application>Microsoft Office PowerPoint</Application>
  <PresentationFormat>Custom</PresentationFormat>
  <Paragraphs>181</Paragraphs>
  <Slides>25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Arial</vt:lpstr>
      <vt:lpstr>Times New Roman</vt:lpstr>
      <vt:lpstr>Berlin Sans FB Demi</vt:lpstr>
      <vt:lpstr>Century Gothic</vt:lpstr>
      <vt:lpstr>Calibri</vt:lpstr>
      <vt:lpstr>Wingdings</vt:lpstr>
      <vt:lpstr>Lucida Calligraphy</vt:lpstr>
      <vt:lpstr>Script MT Bold</vt:lpstr>
      <vt:lpstr>Bernard MT Condensed</vt:lpstr>
      <vt:lpstr>.VnTifani HeavyH</vt:lpstr>
      <vt:lpstr>微软雅黑</vt:lpstr>
      <vt:lpstr>Tahoma</vt:lpstr>
      <vt:lpstr>Britannic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105</cp:revision>
  <dcterms:created xsi:type="dcterms:W3CDTF">2021-02-18T02:33:07Z</dcterms:created>
  <dcterms:modified xsi:type="dcterms:W3CDTF">2021-08-24T07:38:34Z</dcterms:modified>
</cp:coreProperties>
</file>