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97" r:id="rId3"/>
    <p:sldId id="337" r:id="rId4"/>
    <p:sldId id="298" r:id="rId5"/>
    <p:sldId id="289" r:id="rId6"/>
    <p:sldId id="284" r:id="rId7"/>
    <p:sldId id="286" r:id="rId8"/>
    <p:sldId id="328" r:id="rId9"/>
    <p:sldId id="330" r:id="rId10"/>
    <p:sldId id="331" r:id="rId11"/>
    <p:sldId id="332" r:id="rId12"/>
    <p:sldId id="333" r:id="rId13"/>
    <p:sldId id="33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5FF"/>
    <a:srgbClr val="FFD1FF"/>
    <a:srgbClr val="7DDDFF"/>
    <a:srgbClr val="DAF3FF"/>
    <a:srgbClr val="FFFFFF"/>
    <a:srgbClr val="FF99FF"/>
    <a:srgbClr val="FFD992"/>
    <a:srgbClr val="6DC1B5"/>
    <a:srgbClr val="BEE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6615A-3C8F-41CB-8AFC-F3340996C9E1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E86D0-EE29-43C3-8481-8968E7F40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42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47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21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82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348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16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47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98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49286" y="-76291"/>
            <a:ext cx="1481697" cy="12035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793432"/>
            <a:ext cx="1481697" cy="11408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42080" y="5252677"/>
            <a:ext cx="1349920" cy="16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9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4"/>
          <p:cNvSpPr txBox="1"/>
          <p:nvPr/>
        </p:nvSpPr>
        <p:spPr>
          <a:xfrm>
            <a:off x="1746004" y="1671509"/>
            <a:ext cx="2362357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黑体" panose="02010609060101010101" pitchFamily="2" charset="-122"/>
                <a:cs typeface="Arial" panose="020B0604020202020204" pitchFamily="34" charset="0"/>
              </a:rPr>
              <a:t>Unit 8: </a:t>
            </a:r>
            <a:endParaRPr lang="zh-CN" alt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MsPham5"/>
          <p:cNvSpPr txBox="1"/>
          <p:nvPr/>
        </p:nvSpPr>
        <p:spPr>
          <a:xfrm>
            <a:off x="1478925" y="2678369"/>
            <a:ext cx="9414455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880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黑体" panose="02010609060101010101" pitchFamily="2" charset="-122"/>
              </a:rPr>
              <a:t>This is my p</a:t>
            </a:r>
            <a:r>
              <a:rPr lang="en-US" sz="880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黑体" panose="02010609060101010101" pitchFamily="2" charset="-122"/>
              </a:rPr>
              <a:t>e</a:t>
            </a:r>
            <a:r>
              <a:rPr lang="en-US" altLang="zh-CN" sz="880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黑体" panose="02010609060101010101" pitchFamily="2" charset="-122"/>
              </a:rPr>
              <a:t>n</a:t>
            </a:r>
          </a:p>
        </p:txBody>
      </p:sp>
      <p:sp>
        <p:nvSpPr>
          <p:cNvPr id="5" name="MsPham4"/>
          <p:cNvSpPr txBox="1"/>
          <p:nvPr/>
        </p:nvSpPr>
        <p:spPr>
          <a:xfrm>
            <a:off x="7977231" y="4362338"/>
            <a:ext cx="291614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L</a:t>
            </a:r>
            <a:r>
              <a:rPr lang="en-US"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sson 2</a:t>
            </a:r>
            <a:endParaRPr lang="zh-CN" alt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97" y="5754141"/>
            <a:ext cx="732985" cy="469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21" y="5469561"/>
            <a:ext cx="907063" cy="708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0" y="3589337"/>
            <a:ext cx="789654" cy="511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84" y="1812344"/>
            <a:ext cx="1952094" cy="1290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41702" y="363730"/>
            <a:ext cx="682019" cy="615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16" y="5332624"/>
            <a:ext cx="874377" cy="719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83" y="5382653"/>
            <a:ext cx="1186975" cy="109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1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1500" r="413" b="4652"/>
          <a:stretch/>
        </p:blipFill>
        <p:spPr>
          <a:xfrm>
            <a:off x="-9524" y="0"/>
            <a:ext cx="12211049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>
                    <a:solidFill>
                      <a:srgbClr val="FF0000"/>
                    </a:solidFill>
                    <a:latin typeface="Helvetica Neue"/>
                  </a:rPr>
                  <a:t>rubbers</a:t>
                </a:r>
                <a:endParaRPr lang="zh-CN" altLang="en-US" sz="2800" b="1" dirty="0">
                  <a:solidFill>
                    <a:srgbClr val="FF0000"/>
                  </a:solidFill>
                  <a:latin typeface="Helvetica Neue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sp>
        <p:nvSpPr>
          <p:cNvPr id="32" name="Rectangle 31"/>
          <p:cNvSpPr/>
          <p:nvPr/>
        </p:nvSpPr>
        <p:spPr>
          <a:xfrm>
            <a:off x="4548681" y="3418087"/>
            <a:ext cx="3590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These are my _____.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Helvetica Neue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84025" y="1375641"/>
            <a:ext cx="1744852" cy="18160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8821" y="1500645"/>
            <a:ext cx="1630957" cy="16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1500" r="413" b="4652"/>
          <a:stretch/>
        </p:blipFill>
        <p:spPr>
          <a:xfrm>
            <a:off x="-9524" y="0"/>
            <a:ext cx="12211049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>
                    <a:solidFill>
                      <a:srgbClr val="FF0000"/>
                    </a:solidFill>
                    <a:latin typeface="Helvetica Neue"/>
                  </a:rPr>
                  <a:t>notebooks</a:t>
                </a:r>
                <a:endParaRPr lang="zh-CN" altLang="en-US" sz="2800" b="1" dirty="0">
                  <a:solidFill>
                    <a:srgbClr val="FF0000"/>
                  </a:solidFill>
                  <a:latin typeface="Helvetica Neue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sp>
        <p:nvSpPr>
          <p:cNvPr id="32" name="Rectangle 31"/>
          <p:cNvSpPr/>
          <p:nvPr/>
        </p:nvSpPr>
        <p:spPr>
          <a:xfrm>
            <a:off x="4548681" y="3418087"/>
            <a:ext cx="3590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Those are my_____.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Helvetica Neue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48453" y="1043855"/>
            <a:ext cx="2122310" cy="16309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77682" y="2305926"/>
            <a:ext cx="1613658" cy="148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1500" r="413" b="4652"/>
          <a:stretch/>
        </p:blipFill>
        <p:spPr>
          <a:xfrm>
            <a:off x="-9524" y="0"/>
            <a:ext cx="12211049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>
                    <a:solidFill>
                      <a:srgbClr val="FF0000"/>
                    </a:solidFill>
                    <a:latin typeface="Helvetica Neue"/>
                  </a:rPr>
                  <a:t>pens</a:t>
                </a:r>
                <a:endParaRPr lang="zh-CN" altLang="en-US" sz="2800" b="1" dirty="0">
                  <a:solidFill>
                    <a:srgbClr val="FF0000"/>
                  </a:solidFill>
                  <a:latin typeface="Helvetica Neue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sp>
        <p:nvSpPr>
          <p:cNvPr id="32" name="Rectangle 31"/>
          <p:cNvSpPr/>
          <p:nvPr/>
        </p:nvSpPr>
        <p:spPr>
          <a:xfrm>
            <a:off x="4548681" y="3418087"/>
            <a:ext cx="3590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Those are my_____.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Helvetica Neue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0057">
            <a:off x="3035689" y="1219451"/>
            <a:ext cx="2062054" cy="13627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77682" y="2305926"/>
            <a:ext cx="1613658" cy="14851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0057">
            <a:off x="3446602" y="1385467"/>
            <a:ext cx="2062054" cy="13627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0057">
            <a:off x="3797906" y="1565146"/>
            <a:ext cx="2062054" cy="13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1500" r="413" b="4652"/>
          <a:stretch/>
        </p:blipFill>
        <p:spPr>
          <a:xfrm>
            <a:off x="-9524" y="0"/>
            <a:ext cx="12211049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>
                    <a:solidFill>
                      <a:srgbClr val="FF0000"/>
                    </a:solidFill>
                    <a:latin typeface="Helvetica Neue"/>
                  </a:rPr>
                  <a:t>rulers</a:t>
                </a:r>
                <a:endParaRPr lang="zh-CN" altLang="en-US" sz="2800" b="1" dirty="0">
                  <a:solidFill>
                    <a:srgbClr val="FF0000"/>
                  </a:solidFill>
                  <a:latin typeface="Helvetica Neue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sp>
        <p:nvSpPr>
          <p:cNvPr id="32" name="Rectangle 31"/>
          <p:cNvSpPr/>
          <p:nvPr/>
        </p:nvSpPr>
        <p:spPr>
          <a:xfrm>
            <a:off x="4548681" y="3418087"/>
            <a:ext cx="3590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These are my_____.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Helvetica Neue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495462">
            <a:off x="5132611" y="1661594"/>
            <a:ext cx="1992989" cy="10299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82923" y="1650392"/>
            <a:ext cx="1630957" cy="16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9782" y="2598342"/>
            <a:ext cx="8072437" cy="166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C10C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6215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8983399" y="1042272"/>
            <a:ext cx="2218001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46229" y="1042272"/>
            <a:ext cx="1994213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84254" y="3940963"/>
            <a:ext cx="1717811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013804" y="1042272"/>
            <a:ext cx="3266693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785953" y="3940963"/>
            <a:ext cx="1695749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353859" y="1042272"/>
            <a:ext cx="2556178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287449" y="249382"/>
            <a:ext cx="5695950" cy="640080"/>
          </a:xfrm>
          <a:prstGeom prst="roundRect">
            <a:avLst>
              <a:gd name="adj" fmla="val 50000"/>
            </a:avLst>
          </a:prstGeom>
          <a:solidFill>
            <a:srgbClr val="6DC1B5"/>
          </a:solidFill>
          <a:ln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46229" y="3104779"/>
            <a:ext cx="1989730" cy="608216"/>
          </a:xfrm>
          <a:prstGeom prst="roundRect">
            <a:avLst>
              <a:gd name="adj" fmla="val 50000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rubber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09706" y="5995523"/>
            <a:ext cx="1713948" cy="608216"/>
          </a:xfrm>
          <a:prstGeom prst="roundRect">
            <a:avLst>
              <a:gd name="adj" fmla="val 50000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pen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05524" y="5995523"/>
            <a:ext cx="1691937" cy="608216"/>
          </a:xfrm>
          <a:prstGeom prst="roundRect">
            <a:avLst>
              <a:gd name="adj" fmla="val 50000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19942" y="3104779"/>
            <a:ext cx="3259350" cy="608216"/>
          </a:xfrm>
          <a:prstGeom prst="roundRect">
            <a:avLst>
              <a:gd name="adj" fmla="val 50000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pencil sharpener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997687" y="3104779"/>
            <a:ext cx="2248919" cy="608216"/>
          </a:xfrm>
          <a:prstGeom prst="roundRect">
            <a:avLst>
              <a:gd name="adj" fmla="val 50000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notebook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49831" y="3961022"/>
            <a:ext cx="2657461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363275" y="3104779"/>
            <a:ext cx="2550430" cy="608216"/>
          </a:xfrm>
          <a:prstGeom prst="roundRect">
            <a:avLst>
              <a:gd name="adj" fmla="val 50000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school bag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563572" y="6015582"/>
            <a:ext cx="2651485" cy="608216"/>
          </a:xfrm>
          <a:prstGeom prst="roundRect">
            <a:avLst>
              <a:gd name="adj" fmla="val 50000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pencil case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221581" y="3940963"/>
            <a:ext cx="1850557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9221581" y="5995523"/>
            <a:ext cx="1846397" cy="608216"/>
          </a:xfrm>
          <a:prstGeom prst="roundRect">
            <a:avLst>
              <a:gd name="adj" fmla="val 50000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70993" y="3940963"/>
            <a:ext cx="1850557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277170" y="5995523"/>
            <a:ext cx="1846397" cy="608216"/>
          </a:xfrm>
          <a:prstGeom prst="roundRect">
            <a:avLst>
              <a:gd name="adj" fmla="val 50000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ruler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250" y="4373320"/>
            <a:ext cx="1697374" cy="12730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95462">
            <a:off x="7408322" y="4502804"/>
            <a:ext cx="1706062" cy="881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858" y="1322422"/>
            <a:ext cx="1816765" cy="139610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304" y="1243166"/>
            <a:ext cx="1493649" cy="155461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549" y="1194640"/>
            <a:ext cx="2584928" cy="169483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0658" y="1210818"/>
            <a:ext cx="2164268" cy="174970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5922" y="4099353"/>
            <a:ext cx="1700931" cy="182895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1644" y="4119412"/>
            <a:ext cx="2536156" cy="2206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387" y="3826994"/>
            <a:ext cx="2237426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4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3" grpId="0" animBg="1"/>
      <p:bldP spid="19" grpId="0" animBg="1"/>
      <p:bldP spid="21" grpId="0" animBg="1"/>
      <p:bldP spid="25" grpId="0" animBg="1"/>
      <p:bldP spid="29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9782" y="2598342"/>
            <a:ext cx="8072437" cy="166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C10C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192362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34" y="2971800"/>
            <a:ext cx="10444986" cy="3076127"/>
          </a:xfrm>
          <a:prstGeom prst="roundRect">
            <a:avLst>
              <a:gd name="adj" fmla="val 11690"/>
            </a:avLst>
          </a:prstGeom>
        </p:spPr>
      </p:pic>
      <p:sp>
        <p:nvSpPr>
          <p:cNvPr id="4" name="Horizontal Scroll 3"/>
          <p:cNvSpPr/>
          <p:nvPr/>
        </p:nvSpPr>
        <p:spPr>
          <a:xfrm>
            <a:off x="3100957" y="605041"/>
            <a:ext cx="6335421" cy="1371600"/>
          </a:xfrm>
          <a:prstGeom prst="horizontalScroll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my _______.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42350" y="3742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2545080" y="1805191"/>
            <a:ext cx="3723588" cy="11666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</p:cNvCxnSpPr>
          <p:nvPr/>
        </p:nvCxnSpPr>
        <p:spPr>
          <a:xfrm flipH="1">
            <a:off x="4739640" y="1805191"/>
            <a:ext cx="1529028" cy="11666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6268668" y="1805191"/>
            <a:ext cx="1069682" cy="11666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6268668" y="1805191"/>
            <a:ext cx="3574822" cy="136472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36320" y="5105400"/>
            <a:ext cx="2346960" cy="91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61998" y="5135880"/>
            <a:ext cx="2416483" cy="91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64870" y="5135880"/>
            <a:ext cx="2598130" cy="91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762999" y="5135880"/>
            <a:ext cx="2457913" cy="91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24904" flipH="1">
            <a:off x="871271" y="2736500"/>
            <a:ext cx="742156" cy="8668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24904" flipH="1">
            <a:off x="3544079" y="2887287"/>
            <a:ext cx="742156" cy="8668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24904" flipH="1">
            <a:off x="6172171" y="2736499"/>
            <a:ext cx="742156" cy="8668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12945" flipH="1">
            <a:off x="9609855" y="4475751"/>
            <a:ext cx="742156" cy="8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9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s://s.sachmem.vn/public/images/TA3T1SHS/U8-L2-2-2-kpiuwwgcrgbfrkp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481" y="-489128"/>
            <a:ext cx="1081023" cy="8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.sachmem.vn/public/images/TA3T1SHS/U8-L2-2-3-onkjwfzwvjxdvsh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5274" y="-260641"/>
            <a:ext cx="1080909" cy="86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s.sachmem.vn/public/images/TA3T1SHS/U8-L2-2-5-maokyqbkwdxjpvo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636" y="-47394"/>
            <a:ext cx="1079726" cy="8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.sachmem.vn/public/images/TA3T1SHS/U8-L2-2-6-hpcyarfdjsnapzs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367" y="-260641"/>
            <a:ext cx="1080909" cy="86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b="30475"/>
          <a:stretch/>
        </p:blipFill>
        <p:spPr>
          <a:xfrm>
            <a:off x="878334" y="3102610"/>
            <a:ext cx="10444986" cy="2138680"/>
          </a:xfrm>
          <a:prstGeom prst="roundRect">
            <a:avLst>
              <a:gd name="adj" fmla="val 11690"/>
            </a:avLst>
          </a:prstGeom>
        </p:spPr>
      </p:pic>
      <p:sp>
        <p:nvSpPr>
          <p:cNvPr id="4" name="Horizontal Scroll 3"/>
          <p:cNvSpPr/>
          <p:nvPr/>
        </p:nvSpPr>
        <p:spPr>
          <a:xfrm>
            <a:off x="3100957" y="605041"/>
            <a:ext cx="6335421" cy="1371600"/>
          </a:xfrm>
          <a:prstGeom prst="horizontalScroll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are my _______.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42350" y="3742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2468880" y="1805191"/>
            <a:ext cx="3799788" cy="136472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</p:cNvCxnSpPr>
          <p:nvPr/>
        </p:nvCxnSpPr>
        <p:spPr>
          <a:xfrm flipH="1">
            <a:off x="4856480" y="1805191"/>
            <a:ext cx="1412188" cy="136472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6268668" y="1805191"/>
            <a:ext cx="1049014" cy="129741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6268668" y="1805191"/>
            <a:ext cx="3574822" cy="136472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80327" flipH="1">
            <a:off x="686664" y="1188893"/>
            <a:ext cx="742156" cy="8668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7341" flipH="1">
            <a:off x="3152153" y="6163742"/>
            <a:ext cx="432772" cy="5054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7341" flipH="1">
            <a:off x="5730128" y="6019207"/>
            <a:ext cx="432772" cy="5054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58257">
            <a:off x="10265229" y="5757563"/>
            <a:ext cx="742156" cy="8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8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429" y="1376681"/>
            <a:ext cx="4644003" cy="4471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925" y="1278966"/>
            <a:ext cx="5216714" cy="4569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42350" y="3742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 Let’s talk</a:t>
            </a:r>
          </a:p>
        </p:txBody>
      </p:sp>
      <p:sp>
        <p:nvSpPr>
          <p:cNvPr id="7" name="Oval 6"/>
          <p:cNvSpPr/>
          <p:nvPr/>
        </p:nvSpPr>
        <p:spPr>
          <a:xfrm>
            <a:off x="4491020" y="4495232"/>
            <a:ext cx="365760" cy="36576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35" name="Oval 34"/>
          <p:cNvSpPr/>
          <p:nvPr/>
        </p:nvSpPr>
        <p:spPr>
          <a:xfrm>
            <a:off x="3256670" y="5284204"/>
            <a:ext cx="365760" cy="36576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36" name="Oval 35"/>
          <p:cNvSpPr/>
          <p:nvPr/>
        </p:nvSpPr>
        <p:spPr>
          <a:xfrm>
            <a:off x="8683817" y="4269582"/>
            <a:ext cx="365760" cy="36576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.VnBlack" panose="020B7200000000000000" pitchFamily="34" charset="0"/>
              </a:rPr>
              <a:t>3</a:t>
            </a:r>
          </a:p>
        </p:txBody>
      </p:sp>
      <p:pic>
        <p:nvPicPr>
          <p:cNvPr id="2050" name="Picture 2" descr="https://s.sachmem.vn/public/images/v2/TA3T1SHS/U8-L1-3-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133" y="2121745"/>
            <a:ext cx="913548" cy="53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.sachmem.vn/public/images/v2/TA3T1SHS/U8-L1-3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9788">
            <a:off x="8779800" y="2258063"/>
            <a:ext cx="539554" cy="13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/>
          <p:cNvSpPr/>
          <p:nvPr/>
        </p:nvSpPr>
        <p:spPr>
          <a:xfrm>
            <a:off x="6693471" y="4452462"/>
            <a:ext cx="365760" cy="36576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9722" y="1589326"/>
            <a:ext cx="1393929" cy="520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_________.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520430" y="1469745"/>
            <a:ext cx="2115710" cy="520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________________.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643873" y="1578978"/>
            <a:ext cx="1745625" cy="44970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80903" y="1578978"/>
            <a:ext cx="3020234" cy="44970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33827" y="1540448"/>
            <a:ext cx="3020234" cy="44970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notebook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033827" y="1565584"/>
            <a:ext cx="3020234" cy="44970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pencil cases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allAtOnce"/>
      <p:bldP spid="4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1500" r="413" b="4652"/>
          <a:stretch/>
        </p:blipFill>
        <p:spPr>
          <a:xfrm>
            <a:off x="-9524" y="0"/>
            <a:ext cx="12211049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>
                    <a:solidFill>
                      <a:srgbClr val="FF0000"/>
                    </a:solidFill>
                    <a:latin typeface="Helvetica Neue"/>
                  </a:rPr>
                  <a:t>These are</a:t>
                </a:r>
                <a:endParaRPr lang="zh-CN" altLang="en-US" sz="2800" b="1" dirty="0">
                  <a:solidFill>
                    <a:srgbClr val="FF0000"/>
                  </a:solidFill>
                  <a:latin typeface="Helvetica Neue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sp>
        <p:nvSpPr>
          <p:cNvPr id="32" name="Rectangle 31"/>
          <p:cNvSpPr/>
          <p:nvPr/>
        </p:nvSpPr>
        <p:spPr>
          <a:xfrm>
            <a:off x="4548681" y="3418087"/>
            <a:ext cx="3590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_______ my pencils.</a:t>
            </a:r>
            <a:endParaRPr lang="en-US" sz="280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Helvetica Neue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72399" y="1193476"/>
            <a:ext cx="1986995" cy="21365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8821" y="1500645"/>
            <a:ext cx="1630957" cy="16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1500" r="413" b="4652"/>
          <a:stretch/>
        </p:blipFill>
        <p:spPr>
          <a:xfrm>
            <a:off x="-9524" y="0"/>
            <a:ext cx="12211049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>
                    <a:solidFill>
                      <a:srgbClr val="FF0000"/>
                    </a:solidFill>
                    <a:latin typeface="Helvetica Neue"/>
                  </a:rPr>
                  <a:t>Those are</a:t>
                </a:r>
                <a:endParaRPr lang="zh-CN" altLang="en-US" sz="2800" b="1" dirty="0">
                  <a:solidFill>
                    <a:srgbClr val="FF0000"/>
                  </a:solidFill>
                  <a:latin typeface="Helvetica Neue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sp>
        <p:nvSpPr>
          <p:cNvPr id="32" name="Rectangle 31"/>
          <p:cNvSpPr/>
          <p:nvPr/>
        </p:nvSpPr>
        <p:spPr>
          <a:xfrm>
            <a:off x="3907823" y="3418087"/>
            <a:ext cx="4231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____ pencil sharpener.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Helvetica Neue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93193" y="1105661"/>
            <a:ext cx="2485459" cy="162961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77682" y="2305926"/>
            <a:ext cx="1613658" cy="148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209</Words>
  <Application>Microsoft Office PowerPoint</Application>
  <PresentationFormat>Widescreen</PresentationFormat>
  <Paragraphs>60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宋体</vt:lpstr>
      <vt:lpstr>.VnBlack</vt:lpstr>
      <vt:lpstr>Arial</vt:lpstr>
      <vt:lpstr>Calibri</vt:lpstr>
      <vt:lpstr>Cooper Black</vt:lpstr>
      <vt:lpstr>Helvetica Neue</vt:lpstr>
      <vt:lpstr>黑体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137</cp:revision>
  <dcterms:created xsi:type="dcterms:W3CDTF">2020-11-11T06:40:30Z</dcterms:created>
  <dcterms:modified xsi:type="dcterms:W3CDTF">2025-11-14T13:23:36Z</dcterms:modified>
</cp:coreProperties>
</file>