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7" r:id="rId2"/>
    <p:sldId id="260" r:id="rId3"/>
    <p:sldId id="307" r:id="rId4"/>
    <p:sldId id="261" r:id="rId5"/>
    <p:sldId id="259" r:id="rId6"/>
    <p:sldId id="258" r:id="rId7"/>
    <p:sldId id="325" r:id="rId8"/>
    <p:sldId id="318" r:id="rId9"/>
    <p:sldId id="320" r:id="rId10"/>
    <p:sldId id="267" r:id="rId11"/>
    <p:sldId id="272" r:id="rId12"/>
    <p:sldId id="273" r:id="rId13"/>
    <p:sldId id="274" r:id="rId14"/>
    <p:sldId id="269" r:id="rId15"/>
    <p:sldId id="298" r:id="rId16"/>
    <p:sldId id="299" r:id="rId17"/>
    <p:sldId id="301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27"/>
            <p14:sldId id="260"/>
            <p14:sldId id="307"/>
          </p14:sldIdLst>
        </p14:section>
        <p14:section name="Warm up" id="{25ACB1C2-973D-476C-80BF-19662B3EC863}">
          <p14:sldIdLst>
            <p14:sldId id="261"/>
            <p14:sldId id="259"/>
            <p14:sldId id="258"/>
          </p14:sldIdLst>
        </p14:section>
        <p14:section name="Listen and Repeat" id="{8FFE6284-7756-4DD7-87E0-C579CAA581FB}">
          <p14:sldIdLst>
            <p14:sldId id="325"/>
            <p14:sldId id="318"/>
          </p14:sldIdLst>
        </p14:section>
        <p14:section name="Point and say" id="{20E5085C-8816-42FA-9692-19044193153C}">
          <p14:sldIdLst>
            <p14:sldId id="320"/>
          </p14:sldIdLst>
        </p14:section>
        <p14:section name="Game" id="{3FBB002C-1AEB-4F8D-B00A-920AECE62F8D}">
          <p14:sldIdLst>
            <p14:sldId id="267"/>
            <p14:sldId id="272"/>
            <p14:sldId id="273"/>
            <p14:sldId id="274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99" autoAdjust="0"/>
    <p:restoredTop sz="64341" autoAdjust="0"/>
  </p:normalViewPr>
  <p:slideViewPr>
    <p:cSldViewPr snapToGrid="0">
      <p:cViewPr varScale="1">
        <p:scale>
          <a:sx n="47" d="100"/>
          <a:sy n="47" d="100"/>
        </p:scale>
        <p:origin x="930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Classroom management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sit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will have a star if they do the task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lesson, the group with the most stars will be the winners.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9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5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1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Repeat the words and say goodbye to the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up the class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or point to the picture and say </a:t>
            </a:r>
            <a:r>
              <a:rPr lang="en-US" i="1" dirty="0"/>
              <a:t>Sit nicely! </a:t>
            </a:r>
            <a:r>
              <a:rPr lang="en-US" i="0" dirty="0"/>
              <a:t>a</a:t>
            </a:r>
            <a:r>
              <a:rPr lang="en-US" dirty="0" smtClean="0"/>
              <a:t>nd </a:t>
            </a:r>
            <a:r>
              <a:rPr lang="en-US" dirty="0"/>
              <a:t>do the TPR action. </a:t>
            </a:r>
            <a:r>
              <a:rPr lang="en-US" dirty="0" smtClean="0"/>
              <a:t>Have </a:t>
            </a:r>
            <a:r>
              <a:rPr lang="en-US" dirty="0"/>
              <a:t>pupils do the TPR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</a:t>
            </a:r>
            <a:r>
              <a:rPr lang="en-US" i="1" dirty="0"/>
              <a:t> </a:t>
            </a:r>
            <a:r>
              <a:rPr lang="en-US" i="1" dirty="0" smtClean="0"/>
              <a:t>Listen! </a:t>
            </a:r>
            <a:r>
              <a:rPr lang="en-US" dirty="0"/>
              <a:t>and </a:t>
            </a:r>
            <a:r>
              <a:rPr lang="en-US" i="1" dirty="0"/>
              <a:t>Be happy!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Warm </a:t>
            </a:r>
            <a:r>
              <a:rPr lang="en-US" dirty="0"/>
              <a:t>up and have </a:t>
            </a:r>
            <a:r>
              <a:rPr lang="en-US" dirty="0" smtClean="0"/>
              <a:t>pupils </a:t>
            </a:r>
            <a:r>
              <a:rPr lang="en-US" dirty="0"/>
              <a:t>get to know the characters.</a:t>
            </a:r>
          </a:p>
          <a:p>
            <a:r>
              <a:rPr lang="en-US" b="1" dirty="0"/>
              <a:t>Time: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Write </a:t>
            </a:r>
            <a:r>
              <a:rPr lang="en-US" dirty="0"/>
              <a:t>Ba and Bill on the board or use the slide.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Introduce the first flashcard for Ba and say, “</a:t>
            </a:r>
            <a:r>
              <a:rPr lang="en-US" i="1" dirty="0">
                <a:solidFill>
                  <a:srgbClr val="FF0000"/>
                </a:solidFill>
              </a:rPr>
              <a:t>This is Ba</a:t>
            </a:r>
            <a:r>
              <a:rPr lang="en-US" dirty="0">
                <a:solidFill>
                  <a:srgbClr val="FF0000"/>
                </a:solidFill>
              </a:rPr>
              <a:t>.”. Wave your hand and say 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>
                <a:solidFill>
                  <a:srgbClr val="FF0000"/>
                </a:solidFill>
              </a:rPr>
              <a:t>. Have the pupils repeat “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 smtClean="0">
                <a:solidFill>
                  <a:srgbClr val="FF0000"/>
                </a:solidFill>
              </a:rPr>
              <a:t>.”.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Stick the flashcard under the word “Ba”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make it fun, ask </a:t>
            </a:r>
            <a:r>
              <a:rPr lang="en-US" dirty="0" smtClean="0">
                <a:solidFill>
                  <a:srgbClr val="FF0000"/>
                </a:solidFill>
              </a:rPr>
              <a:t>the pupils </a:t>
            </a:r>
            <a:r>
              <a:rPr lang="en-US" dirty="0">
                <a:solidFill>
                  <a:srgbClr val="FF0000"/>
                </a:solidFill>
              </a:rPr>
              <a:t>where to stick the flashcard with the TPR actions for “Yes” or “No”.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Bill.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Ba and wave your hand, say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pupils repeat the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the TPR actions for Left, Right, to prompt the pupils to say </a:t>
            </a:r>
            <a:r>
              <a:rPr lang="en-US" i="1" dirty="0"/>
              <a:t>Ba</a:t>
            </a:r>
            <a:r>
              <a:rPr lang="en-US" dirty="0"/>
              <a:t> or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</a:t>
            </a:r>
            <a:r>
              <a:rPr lang="en-US" i="1" dirty="0"/>
              <a:t>Bill</a:t>
            </a:r>
            <a:r>
              <a:rPr lang="en-US" dirty="0"/>
              <a:t> and say </a:t>
            </a:r>
            <a:r>
              <a:rPr lang="en-US" i="1" dirty="0"/>
              <a:t>Bill</a:t>
            </a:r>
            <a:r>
              <a:rPr lang="en-US" dirty="0"/>
              <a:t>, the pupils nod and say </a:t>
            </a:r>
            <a:r>
              <a:rPr lang="en-US" i="1" dirty="0"/>
              <a:t>Yes</a:t>
            </a:r>
            <a:r>
              <a:rPr lang="en-US" dirty="0"/>
              <a:t> or </a:t>
            </a:r>
            <a:r>
              <a:rPr lang="en-US" dirty="0" smtClean="0"/>
              <a:t>shake their heads and say </a:t>
            </a:r>
            <a:r>
              <a:rPr lang="en-US" i="1" dirty="0" smtClean="0"/>
              <a:t>No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Ba.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or Ba?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 parts </a:t>
            </a:r>
            <a:r>
              <a:rPr lang="en-US" dirty="0"/>
              <a:t>of a flashcard and have </a:t>
            </a:r>
            <a:r>
              <a:rPr lang="en-US" dirty="0" smtClean="0"/>
              <a:t>pupils </a:t>
            </a:r>
            <a:r>
              <a:rPr lang="en-US" dirty="0"/>
              <a:t>guess if it is Bill or Ba.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bike; </a:t>
            </a:r>
            <a:r>
              <a:rPr lang="en-SG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flashcard for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 and have pupils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bike. 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</a:t>
            </a:r>
            <a:r>
              <a:rPr lang="en-US" i="0" dirty="0"/>
              <a:t>for ball and bike. </a:t>
            </a:r>
            <a:r>
              <a:rPr lang="en-US" dirty="0"/>
              <a:t>The flashcard for </a:t>
            </a:r>
            <a:r>
              <a:rPr lang="en-US" dirty="0" smtClean="0"/>
              <a:t>ball </a:t>
            </a:r>
            <a:r>
              <a:rPr lang="en-US" dirty="0"/>
              <a:t>is above the flashcard for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ball,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bike </a:t>
            </a:r>
            <a:r>
              <a:rPr lang="en-US" dirty="0"/>
              <a:t>or </a:t>
            </a:r>
            <a:r>
              <a:rPr lang="en-US" i="1" dirty="0"/>
              <a:t>ball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dirty="0" smtClean="0"/>
              <a:t>say the </a:t>
            </a:r>
            <a:r>
              <a:rPr lang="en-US" dirty="0"/>
              <a:t>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Bill, ball, bike, book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sound </a:t>
            </a:r>
            <a:r>
              <a:rPr lang="en-US" dirty="0" smtClean="0"/>
              <a:t>B/</a:t>
            </a:r>
            <a:r>
              <a:rPr lang="en-US" i="1" dirty="0" smtClean="0"/>
              <a:t>b</a:t>
            </a:r>
            <a:r>
              <a:rPr lang="en-US" dirty="0"/>
              <a:t>, point to the first letter of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book, click  on the picture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repeat the word softly, loudly in groups to motivate them.</a:t>
            </a:r>
          </a:p>
          <a:p>
            <a:r>
              <a:rPr lang="en-US" dirty="0"/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Point</a:t>
            </a:r>
            <a:r>
              <a:rPr lang="en-US" dirty="0"/>
              <a:t> </a:t>
            </a:r>
            <a:r>
              <a:rPr lang="en-US" i="1" dirty="0"/>
              <a:t>and say</a:t>
            </a:r>
            <a:r>
              <a:rPr lang="en-US" dirty="0"/>
              <a:t> with </a:t>
            </a:r>
            <a:r>
              <a:rPr lang="en-US" dirty="0" smtClean="0"/>
              <a:t>TRP </a:t>
            </a:r>
            <a:r>
              <a:rPr lang="en-US" dirty="0"/>
              <a:t>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book and say </a:t>
            </a:r>
            <a:r>
              <a:rPr lang="en-US" i="1" dirty="0"/>
              <a:t>book</a:t>
            </a:r>
            <a:r>
              <a:rPr lang="en-US" dirty="0"/>
              <a:t>. Have </a:t>
            </a:r>
            <a:r>
              <a:rPr lang="en-US" dirty="0" smtClean="0"/>
              <a:t>pupils </a:t>
            </a:r>
            <a:r>
              <a:rPr lang="en-US" dirty="0"/>
              <a:t>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procedure.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activity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one or two students to point to the picture and have other pupils say the word.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pictures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pairs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missing?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words’ pictures, sounds and their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flashcards for Bill, ball, book and bike.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Hide one flashcard and have the pupils guess what </a:t>
            </a:r>
            <a:r>
              <a:rPr lang="en-US" dirty="0" smtClean="0"/>
              <a:t>is missing.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with the whole class first then teams to get </a:t>
            </a:r>
            <a:r>
              <a:rPr lang="en-US" dirty="0" smtClean="0"/>
              <a:t>stars.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11" Type="http://schemas.microsoft.com/office/2007/relationships/hdphoto" Target="../media/hdphoto1.wdp"/><Relationship Id="rId5" Type="http://schemas.openxmlformats.org/officeDocument/2006/relationships/image" Target="../media/image20.tmp"/><Relationship Id="rId10" Type="http://schemas.openxmlformats.org/officeDocument/2006/relationships/image" Target="../media/image24.png"/><Relationship Id="rId4" Type="http://schemas.openxmlformats.org/officeDocument/2006/relationships/image" Target="../media/image19.tmp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11" Type="http://schemas.microsoft.com/office/2007/relationships/hdphoto" Target="../media/hdphoto1.wdp"/><Relationship Id="rId5" Type="http://schemas.openxmlformats.org/officeDocument/2006/relationships/image" Target="../media/image20.tmp"/><Relationship Id="rId10" Type="http://schemas.openxmlformats.org/officeDocument/2006/relationships/image" Target="../media/image24.png"/><Relationship Id="rId4" Type="http://schemas.openxmlformats.org/officeDocument/2006/relationships/image" Target="../media/image19.tmp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11" Type="http://schemas.microsoft.com/office/2007/relationships/hdphoto" Target="../media/hdphoto1.wdp"/><Relationship Id="rId5" Type="http://schemas.openxmlformats.org/officeDocument/2006/relationships/image" Target="../media/image20.tmp"/><Relationship Id="rId10" Type="http://schemas.openxmlformats.org/officeDocument/2006/relationships/image" Target="../media/image24.png"/><Relationship Id="rId4" Type="http://schemas.openxmlformats.org/officeDocument/2006/relationships/image" Target="../media/image19.tmp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4.mp3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0650" y="1911099"/>
            <a:ext cx="3052594" cy="3452158"/>
            <a:chOff x="8050650" y="1911099"/>
            <a:chExt cx="3052594" cy="3452158"/>
          </a:xfrm>
        </p:grpSpPr>
        <p:sp>
          <p:nvSpPr>
            <p:cNvPr id="11" name="TextBox 10"/>
            <p:cNvSpPr txBox="1"/>
            <p:nvPr/>
          </p:nvSpPr>
          <p:spPr>
            <a:xfrm>
              <a:off x="8761279" y="1911099"/>
              <a:ext cx="1811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DD30D-E0D3-4A39-9145-7139201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Sit in groups and try to get as many </a:t>
            </a:r>
            <a:r>
              <a:rPr lang="en-US" sz="2800" b="1" dirty="0">
                <a:solidFill>
                  <a:srgbClr val="FF0000"/>
                </a:solidFill>
              </a:rPr>
              <a:t>stars</a:t>
            </a:r>
            <a:r>
              <a:rPr lang="en-US" sz="2800" dirty="0">
                <a:solidFill>
                  <a:srgbClr val="080808"/>
                </a:solidFill>
              </a:rPr>
              <a:t> as possible!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2EAB17-D82F-477F-8A9C-D06FBF6EC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51642"/>
              </p:ext>
            </p:extLst>
          </p:nvPr>
        </p:nvGraphicFramePr>
        <p:xfrm>
          <a:off x="6879772" y="718200"/>
          <a:ext cx="4990496" cy="581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24">
                  <a:extLst>
                    <a:ext uri="{9D8B030D-6E8A-4147-A177-3AD203B41FA5}">
                      <a16:colId xmlns:a16="http://schemas.microsoft.com/office/drawing/2014/main" val="4046653109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027448298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91890583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3277744724"/>
                    </a:ext>
                  </a:extLst>
                </a:gridCol>
              </a:tblGrid>
              <a:tr h="602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1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2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3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4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687783898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896099964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760903741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673455637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410749548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735319392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370862955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4965892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50921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45B2-C7D7-4DEC-A033-ABB216A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CA61-7C79-4D18-BB09-95F4407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14" y="5540187"/>
            <a:ext cx="2577353" cy="385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Sit nicely!</a:t>
            </a:r>
          </a:p>
        </p:txBody>
      </p:sp>
      <p:pic>
        <p:nvPicPr>
          <p:cNvPr id="1026" name="Picture 2" descr="Image result for Sit nicely desk">
            <a:extLst>
              <a:ext uri="{FF2B5EF4-FFF2-40B4-BE49-F238E27FC236}">
                <a16:creationId xmlns:a16="http://schemas.microsoft.com/office/drawing/2014/main" id="{DC6BF0DB-A150-4182-AD34-962E552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2" y="1557280"/>
            <a:ext cx="1737472" cy="34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8CEDAB7-52C6-4435-8014-EBC2D331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069"/>
            <a:ext cx="1805689" cy="32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sten">
            <a:extLst>
              <a:ext uri="{FF2B5EF4-FFF2-40B4-BE49-F238E27FC236}">
                <a16:creationId xmlns:a16="http://schemas.microsoft.com/office/drawing/2014/main" id="{FEB9665E-53DF-4C51-95D8-7CC000D4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24" y="2063531"/>
            <a:ext cx="26262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4CD99-E67D-4C97-A048-17D48E8AFC08}"/>
              </a:ext>
            </a:extLst>
          </p:cNvPr>
          <p:cNvSpPr txBox="1"/>
          <p:nvPr/>
        </p:nvSpPr>
        <p:spPr>
          <a:xfrm>
            <a:off x="5302224" y="5473004"/>
            <a:ext cx="262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Listen!</a:t>
            </a:r>
          </a:p>
          <a:p>
            <a:endParaRPr lang="en-US" sz="4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65962" y="2196396"/>
            <a:ext cx="3092964" cy="3969104"/>
            <a:chOff x="8365962" y="2196396"/>
            <a:chExt cx="3092964" cy="3969104"/>
          </a:xfrm>
        </p:grpSpPr>
        <p:pic>
          <p:nvPicPr>
            <p:cNvPr id="1032" name="Picture 8" descr="Related image">
              <a:extLst>
                <a:ext uri="{FF2B5EF4-FFF2-40B4-BE49-F238E27FC236}">
                  <a16:creationId xmlns:a16="http://schemas.microsoft.com/office/drawing/2014/main" id="{9118B109-E4A7-4CCA-8015-D2C78E777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962" y="2196396"/>
              <a:ext cx="3092964" cy="246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94408C-FFDA-48C6-ABF6-84EE2C33F2D9}"/>
                </a:ext>
              </a:extLst>
            </p:cNvPr>
            <p:cNvSpPr/>
            <p:nvPr/>
          </p:nvSpPr>
          <p:spPr>
            <a:xfrm>
              <a:off x="9066348" y="5426836"/>
              <a:ext cx="239257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/>
                <a:t>Be happy!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E7E431C-FFFC-4592-B2C9-7C16327B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8"/>
          <a:stretch/>
        </p:blipFill>
        <p:spPr bwMode="auto">
          <a:xfrm>
            <a:off x="474244" y="1286933"/>
            <a:ext cx="5898232" cy="11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F77B633-7BDC-4BE3-80B6-F55C9A420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5" r="59901" b="20736"/>
          <a:stretch/>
        </p:blipFill>
        <p:spPr bwMode="auto">
          <a:xfrm>
            <a:off x="8048314" y="982903"/>
            <a:ext cx="2134777" cy="14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9328-9765-4160-8531-BDAFF5BB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D816ED-CDC8-4619-8068-67B2314C1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6"/>
          <a:stretch/>
        </p:blipFill>
        <p:spPr bwMode="auto">
          <a:xfrm>
            <a:off x="198199" y="0"/>
            <a:ext cx="4667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F9B3D7-A08B-458B-A01E-4CEC9259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11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25DF2E-083A-47D1-89EE-F1777563E13F}"/>
              </a:ext>
            </a:extLst>
          </p:cNvPr>
          <p:cNvSpPr/>
          <p:nvPr/>
        </p:nvSpPr>
        <p:spPr>
          <a:xfrm>
            <a:off x="405232" y="802256"/>
            <a:ext cx="4253031" cy="109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651D9C-F255-4E52-B4A5-7E4C9119650A}"/>
              </a:ext>
            </a:extLst>
          </p:cNvPr>
          <p:cNvSpPr/>
          <p:nvPr/>
        </p:nvSpPr>
        <p:spPr>
          <a:xfrm>
            <a:off x="7466337" y="152401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143C7-481D-40C3-BE79-526E9B66BF00}"/>
              </a:ext>
            </a:extLst>
          </p:cNvPr>
          <p:cNvSpPr/>
          <p:nvPr/>
        </p:nvSpPr>
        <p:spPr>
          <a:xfrm>
            <a:off x="6512811" y="1483683"/>
            <a:ext cx="5679189" cy="4572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009B5-2CD1-44A6-ABE7-2564FDF46B09}"/>
              </a:ext>
            </a:extLst>
          </p:cNvPr>
          <p:cNvSpPr/>
          <p:nvPr/>
        </p:nvSpPr>
        <p:spPr>
          <a:xfrm>
            <a:off x="198199" y="1903412"/>
            <a:ext cx="4667099" cy="415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81BCF-40AD-45FB-8594-5734B5A91899}"/>
              </a:ext>
            </a:extLst>
          </p:cNvPr>
          <p:cNvSpPr/>
          <p:nvPr/>
        </p:nvSpPr>
        <p:spPr>
          <a:xfrm>
            <a:off x="458764" y="56209"/>
            <a:ext cx="4253031" cy="7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59F1C1-B09D-491D-8D5C-B02BB5E893B1}"/>
              </a:ext>
            </a:extLst>
          </p:cNvPr>
          <p:cNvSpPr/>
          <p:nvPr/>
        </p:nvSpPr>
        <p:spPr>
          <a:xfrm>
            <a:off x="7740770" y="5391539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ED51-6AAE-46D8-B31D-CCB3A1D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59" y="2095465"/>
            <a:ext cx="3001339" cy="36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94498" y="5081337"/>
            <a:ext cx="269189" cy="269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02286" y="2968782"/>
            <a:ext cx="4263233" cy="1947320"/>
            <a:chOff x="6735289" y="2971800"/>
            <a:chExt cx="4263233" cy="194732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808784AC-346B-4B23-A58F-C90A47E6D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289" y="2971800"/>
              <a:ext cx="4263233" cy="194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book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982889" y="4322368"/>
              <a:ext cx="282467" cy="28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3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0259" y="1048395"/>
            <a:ext cx="3896269" cy="4512254"/>
            <a:chOff x="910259" y="1048395"/>
            <a:chExt cx="3896269" cy="4512254"/>
          </a:xfrm>
        </p:grpSpPr>
        <p:pic>
          <p:nvPicPr>
            <p:cNvPr id="2" name="ball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858393" y="1932363"/>
              <a:ext cx="293232" cy="2932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259" y="2502697"/>
              <a:ext cx="3896269" cy="30579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36334" y="1048395"/>
              <a:ext cx="1644117" cy="86385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064927" y="1129967"/>
            <a:ext cx="4772691" cy="4306001"/>
            <a:chOff x="6064927" y="1129967"/>
            <a:chExt cx="4772691" cy="4306001"/>
          </a:xfrm>
        </p:grpSpPr>
        <p:grpSp>
          <p:nvGrpSpPr>
            <p:cNvPr id="5" name="Group 4"/>
            <p:cNvGrpSpPr/>
            <p:nvPr/>
          </p:nvGrpSpPr>
          <p:grpSpPr>
            <a:xfrm>
              <a:off x="6064927" y="1922308"/>
              <a:ext cx="4772691" cy="3513660"/>
              <a:chOff x="6064927" y="1922308"/>
              <a:chExt cx="4772691" cy="35136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4927" y="2225595"/>
                <a:ext cx="4772691" cy="3210373"/>
              </a:xfrm>
              <a:prstGeom prst="rect">
                <a:avLst/>
              </a:prstGeom>
            </p:spPr>
          </p:pic>
          <p:pic>
            <p:nvPicPr>
              <p:cNvPr id="4" name="bike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8490462" y="1922308"/>
                <a:ext cx="313342" cy="31334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9960" y="1129967"/>
              <a:ext cx="1934347" cy="80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6" y="3004269"/>
            <a:ext cx="2151243" cy="214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4" y="4440937"/>
            <a:ext cx="204923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877</Words>
  <Application>Microsoft Office PowerPoint</Application>
  <PresentationFormat>Widescreen</PresentationFormat>
  <Paragraphs>171</Paragraphs>
  <Slides>18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Sit in groups and try to get as many stars as possible!</vt:lpstr>
      <vt:lpstr>Class rules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DELL</cp:lastModifiedBy>
  <cp:revision>122</cp:revision>
  <dcterms:created xsi:type="dcterms:W3CDTF">2020-02-18T03:54:09Z</dcterms:created>
  <dcterms:modified xsi:type="dcterms:W3CDTF">2025-11-14T14:57:53Z</dcterms:modified>
</cp:coreProperties>
</file>