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96" r:id="rId2"/>
    <p:sldId id="297" r:id="rId3"/>
    <p:sldId id="281" r:id="rId4"/>
    <p:sldId id="289" r:id="rId5"/>
    <p:sldId id="293" r:id="rId6"/>
    <p:sldId id="303" r:id="rId7"/>
    <p:sldId id="304" r:id="rId8"/>
    <p:sldId id="302" r:id="rId9"/>
    <p:sldId id="294" r:id="rId10"/>
    <p:sldId id="288" r:id="rId11"/>
    <p:sldId id="260" r:id="rId12"/>
    <p:sldId id="257" r:id="rId13"/>
    <p:sldId id="300" r:id="rId14"/>
    <p:sldId id="309" r:id="rId15"/>
    <p:sldId id="259" r:id="rId16"/>
    <p:sldId id="305" r:id="rId17"/>
    <p:sldId id="306" r:id="rId18"/>
    <p:sldId id="308" r:id="rId19"/>
    <p:sldId id="307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3E13B9"/>
    <a:srgbClr val="008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5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25/12/2020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25/12/2020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25/12/2020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2.GIF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TIẾNG VIỆT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 viên: ......................</a:t>
            </a:r>
            <a:endParaRPr lang="zh-CN" altLang="en-US" sz="3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40641" y="217184"/>
            <a:ext cx="6604439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10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96559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ViÕt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b¶ng</a:t>
            </a:r>
            <a:r>
              <a:rPr lang="vi-VN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con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.VnAvantH" panose="020B7200000000000000" pitchFamily="34" charset="0"/>
              </a:rPr>
              <a:t>TiÕt</a:t>
            </a:r>
            <a:r>
              <a:rPr lang="en-US" sz="96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 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904002" y="720962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3273" y="75854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6" y="1702677"/>
            <a:ext cx="11635718" cy="2857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7074" y="1963734"/>
            <a:ext cx="7315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9351" y="706086"/>
            <a:ext cx="3584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err="1">
                <a:solidFill>
                  <a:srgbClr val="3E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b="1" u="sng" dirty="0">
                <a:solidFill>
                  <a:srgbClr val="3E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>
                <a:solidFill>
                  <a:srgbClr val="3E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400" b="1" u="sng" dirty="0">
                <a:solidFill>
                  <a:srgbClr val="3E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78" y="0"/>
            <a:ext cx="10436772" cy="57900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04693" y="5677702"/>
            <a:ext cx="8326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56654" y="5683501"/>
            <a:ext cx="526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48" y="6211669"/>
            <a:ext cx="7147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07743" y="-137393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9"/>
            <a:ext cx="823557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15310" y="1548744"/>
            <a:ext cx="4151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5310" y="3188715"/>
            <a:ext cx="3906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3007" y="166466"/>
            <a:ext cx="3659447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94333" cy="68874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25733" y="2063591"/>
            <a:ext cx="526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4074" y="98467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57" y="0"/>
            <a:ext cx="7083972" cy="69144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14497" y="2415897"/>
            <a:ext cx="446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14497" y="0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6166" y="31532"/>
            <a:ext cx="3659447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67503" y="-91939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6" y="632745"/>
            <a:ext cx="5905857" cy="2934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472" y="619543"/>
            <a:ext cx="5779135" cy="2983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7" y="3600783"/>
            <a:ext cx="5905857" cy="3257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472" y="3557140"/>
            <a:ext cx="5905855" cy="33008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9762" y="2988048"/>
            <a:ext cx="526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616" y="5701313"/>
            <a:ext cx="526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3471" y="2695947"/>
            <a:ext cx="6019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13471" y="5701313"/>
            <a:ext cx="6023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0" y="2905800"/>
            <a:ext cx="12192000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vi-VN" sz="8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8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88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8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và kể chuyện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4"/>
          <p:cNvSpPr/>
          <p:nvPr/>
        </p:nvSpPr>
        <p:spPr>
          <a:xfrm>
            <a:off x="4636168" y="891077"/>
            <a:ext cx="4036341" cy="1383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6600" b="1" kern="0" dirty="0">
                <a:solidFill>
                  <a:srgbClr val="3E13B9"/>
                </a:solidFill>
                <a:latin typeface=".VnAvantH" panose="020B7200000000000000" pitchFamily="34" charset="0"/>
                <a:ea typeface="Chivo Light"/>
                <a:cs typeface="Chivo Light"/>
                <a:sym typeface="Chivo Light"/>
              </a:rPr>
              <a:t>DÆN </a:t>
            </a:r>
            <a:r>
              <a:rPr lang="en-US" sz="6600" b="1" kern="0" dirty="0" err="1">
                <a:solidFill>
                  <a:srgbClr val="3E13B9"/>
                </a:solidFill>
                <a:latin typeface=".VnAvantH" panose="020B7200000000000000" pitchFamily="34" charset="0"/>
                <a:ea typeface="Chivo Light"/>
                <a:cs typeface="Chivo Light"/>
                <a:sym typeface="Chivo Light"/>
              </a:rPr>
              <a:t>Dß</a:t>
            </a:r>
            <a:endParaRPr lang="en-US" sz="6600" b="1" kern="0" dirty="0">
              <a:solidFill>
                <a:srgbClr val="3E13B9"/>
              </a:solidFill>
              <a:latin typeface=".VnAvantH" panose="020B7200000000000000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531" name="Google Shape;531;p3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/>
              <a:t>20</a:t>
            </a:fld>
            <a:endParaRPr kern="0"/>
          </a:p>
        </p:txBody>
      </p:sp>
      <p:grpSp>
        <p:nvGrpSpPr>
          <p:cNvPr id="532" name="Google Shape;532;p34"/>
          <p:cNvGrpSpPr/>
          <p:nvPr/>
        </p:nvGrpSpPr>
        <p:grpSpPr>
          <a:xfrm>
            <a:off x="522259" y="573153"/>
            <a:ext cx="9482667" cy="5629911"/>
            <a:chOff x="2112475" y="238125"/>
            <a:chExt cx="3395050" cy="5238750"/>
          </a:xfrm>
        </p:grpSpPr>
        <p:sp>
          <p:nvSpPr>
            <p:cNvPr id="533" name="Google Shape;533;p34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88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90152" y="448957"/>
            <a:ext cx="3052293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04683" y="1750939"/>
            <a:ext cx="8347654" cy="1594830"/>
            <a:chOff x="1352283" y="1519706"/>
            <a:chExt cx="6395798" cy="1594830"/>
          </a:xfrm>
        </p:grpSpPr>
        <p:sp>
          <p:nvSpPr>
            <p:cNvPr id="3" name="TextBox 2"/>
            <p:cNvSpPr txBox="1"/>
            <p:nvPr/>
          </p:nvSpPr>
          <p:spPr>
            <a:xfrm>
              <a:off x="1352283" y="1519707"/>
              <a:ext cx="10689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uôc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0341" y="1544876"/>
              <a:ext cx="20477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48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37964" y="1519706"/>
              <a:ext cx="1882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gươm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14530" y="3153174"/>
            <a:ext cx="9163405" cy="1569661"/>
            <a:chOff x="1504683" y="1672106"/>
            <a:chExt cx="7020809" cy="1569661"/>
          </a:xfrm>
        </p:grpSpPr>
        <p:sp>
          <p:nvSpPr>
            <p:cNvPr id="11" name="TextBox 10"/>
            <p:cNvSpPr txBox="1"/>
            <p:nvPr/>
          </p:nvSpPr>
          <p:spPr>
            <a:xfrm>
              <a:off x="1504683" y="1672107"/>
              <a:ext cx="10689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ươu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1814" y="1672106"/>
              <a:ext cx="26036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cưỡi</a:t>
              </a:r>
              <a:r>
                <a:rPr lang="en-US" sz="4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ngựa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90364" y="1672106"/>
              <a:ext cx="1882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khỏe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04" y="0"/>
            <a:ext cx="12205607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65405" y="1833577"/>
            <a:ext cx="1395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5253" y="1746137"/>
            <a:ext cx="2672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4448" y="1804579"/>
            <a:ext cx="245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4362" y="3123202"/>
            <a:ext cx="209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65253" y="3104651"/>
            <a:ext cx="172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5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loe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77500" y="3123202"/>
            <a:ext cx="245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42029" y="1841367"/>
            <a:ext cx="245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91029" y="3104652"/>
            <a:ext cx="1940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5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2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.VnAvant" panose="020B7200000000000000" pitchFamily="34" charset="0"/>
                </a:rPr>
                <a:t>   </a:t>
              </a:r>
              <a:r>
                <a:rPr lang="en-US" sz="4800" b="1" dirty="0" err="1">
                  <a:latin typeface=".VnAvant" panose="020B7200000000000000" pitchFamily="34" charset="0"/>
                </a:rPr>
                <a:t>Đọc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  <a:endParaRPr lang="en-US" sz="48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563" y="-13064"/>
            <a:ext cx="12192001" cy="6858000"/>
            <a:chOff x="-1" y="20135"/>
            <a:chExt cx="12192001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-1" y="20135"/>
              <a:ext cx="12192001" cy="6858000"/>
              <a:chOff x="-1" y="20135"/>
              <a:chExt cx="12192001" cy="68580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-1" y="20135"/>
                <a:ext cx="12192001" cy="6858000"/>
                <a:chOff x="0" y="0"/>
                <a:chExt cx="12192001" cy="6858000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0" y="0"/>
                  <a:ext cx="12192001" cy="6858000"/>
                  <a:chOff x="0" y="0"/>
                  <a:chExt cx="12192001" cy="6858000"/>
                </a:xfrm>
              </p:grpSpPr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0" y="0"/>
                    <a:ext cx="12192001" cy="6858000"/>
                  </a:xfrm>
                  <a:prstGeom prst="rect">
                    <a:avLst/>
                  </a:prstGeom>
                </p:spPr>
              </p:pic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391478" y="2202572"/>
                    <a:ext cx="3776869" cy="33633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578274">
                  <a:off x="1548617" y="1007114"/>
                  <a:ext cx="842755" cy="569429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1090395">
                  <a:off x="3079993" y="799715"/>
                  <a:ext cx="1551952" cy="379304"/>
                </a:xfrm>
                <a:prstGeom prst="rect">
                  <a:avLst/>
                </a:prstGeom>
              </p:spPr>
            </p:pic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6582" y="687186"/>
                <a:ext cx="1403970" cy="47858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50907">
                <a:off x="7161346" y="872150"/>
                <a:ext cx="1014268" cy="174501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50907">
                <a:off x="7125246" y="786939"/>
                <a:ext cx="1014268" cy="530507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44823" y="1441503"/>
                <a:ext cx="1729105" cy="30409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82581" y="2364714"/>
                <a:ext cx="1232946" cy="304345"/>
              </a:xfrm>
              <a:prstGeom prst="rect">
                <a:avLst/>
              </a:prstGeom>
            </p:spPr>
          </p:pic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75541" y="3311161"/>
              <a:ext cx="1657604" cy="30011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80552" y="4160453"/>
              <a:ext cx="1690673" cy="422668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-119269" y="5772842"/>
            <a:ext cx="3074504" cy="1085158"/>
            <a:chOff x="613008" y="611138"/>
            <a:chExt cx="3005955" cy="994442"/>
          </a:xfrm>
        </p:grpSpPr>
        <p:sp>
          <p:nvSpPr>
            <p:cNvPr id="32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.VnAvant" panose="020B7200000000000000" pitchFamily="34" charset="0"/>
                </a:rPr>
                <a:t>   </a:t>
              </a:r>
              <a:r>
                <a:rPr lang="en-US" sz="4800" b="1" dirty="0" err="1">
                  <a:latin typeface=".VnAvant" panose="020B7200000000000000" pitchFamily="34" charset="0"/>
                </a:rPr>
                <a:t>Đọc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  <a:endParaRPr lang="en-US" sz="48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364714"/>
            <a:ext cx="2055859" cy="10844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351271" y="3591782"/>
            <a:ext cx="2823150" cy="3775049"/>
          </a:xfrm>
          <a:prstGeom prst="rect">
            <a:avLst/>
          </a:prstGeom>
        </p:spPr>
      </p:pic>
      <p:pic>
        <p:nvPicPr>
          <p:cNvPr id="34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13" y="3714895"/>
            <a:ext cx="1676400" cy="77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67" y="2457443"/>
            <a:ext cx="1331938" cy="6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780" y="4000955"/>
            <a:ext cx="1663229" cy="77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81" y="3148110"/>
            <a:ext cx="1417567" cy="6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94724" y="129329"/>
            <a:ext cx="2823150" cy="3775049"/>
          </a:xfrm>
          <a:prstGeom prst="rect">
            <a:avLst/>
          </a:prstGeom>
        </p:spPr>
      </p:pic>
      <p:pic>
        <p:nvPicPr>
          <p:cNvPr id="39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84" y="2608925"/>
            <a:ext cx="1145349" cy="53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827" y="4267787"/>
            <a:ext cx="1876637" cy="87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1" y="1240534"/>
            <a:ext cx="902468" cy="41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30" y="477956"/>
            <a:ext cx="675814" cy="3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008" y="664583"/>
            <a:ext cx="675814" cy="3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 rot="20429696">
            <a:off x="1391646" y="551145"/>
            <a:ext cx="1301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3E13B9"/>
                </a:solidFill>
                <a:latin typeface="+mj-lt"/>
              </a:rPr>
              <a:t>lướt </a:t>
            </a:r>
          </a:p>
          <a:p>
            <a:r>
              <a:rPr lang="vi-VN" sz="3400" b="1" dirty="0">
                <a:solidFill>
                  <a:srgbClr val="3E13B9"/>
                </a:solidFill>
                <a:latin typeface="+mj-lt"/>
              </a:rPr>
              <a:t>sóng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 rot="21297627">
            <a:off x="3057348" y="656302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3E13B9"/>
                </a:solidFill>
                <a:latin typeface="+mj-lt"/>
              </a:rPr>
              <a:t>ước mơ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69198" y="2167495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nụ hoa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32349" y="3035936"/>
            <a:ext cx="21477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vàng hoe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37929" y="3984236"/>
            <a:ext cx="23180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tỏa hương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 rot="496018">
            <a:off x="6961551" y="388660"/>
            <a:ext cx="12867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hạt cườm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07282" y="491952"/>
            <a:ext cx="2725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3E13B9"/>
                </a:solidFill>
                <a:latin typeface="+mj-lt"/>
              </a:rPr>
              <a:t>mèo mướp</a:t>
            </a:r>
            <a:endParaRPr lang="en-US" sz="30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37929" y="3984235"/>
            <a:ext cx="23180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t</a:t>
            </a:r>
            <a:r>
              <a:rPr lang="vi-VN" sz="3400" b="1" dirty="0">
                <a:solidFill>
                  <a:srgbClr val="FF0000"/>
                </a:solidFill>
                <a:latin typeface="+mj-lt"/>
              </a:rPr>
              <a:t>ỏa</a:t>
            </a:r>
            <a:r>
              <a:rPr lang="vi-VN" sz="3400" b="1" dirty="0">
                <a:solidFill>
                  <a:srgbClr val="3E13B9"/>
                </a:solidFill>
                <a:latin typeface="+mj-lt"/>
              </a:rPr>
              <a:t> h</a:t>
            </a:r>
            <a:r>
              <a:rPr lang="vi-VN" sz="3400" b="1" dirty="0">
                <a:solidFill>
                  <a:srgbClr val="FF0000"/>
                </a:solidFill>
                <a:latin typeface="+mj-lt"/>
              </a:rPr>
              <a:t>ương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41681" y="3031174"/>
            <a:ext cx="21477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vàng h</a:t>
            </a:r>
            <a:r>
              <a:rPr lang="vi-VN" sz="3400" b="1" dirty="0">
                <a:solidFill>
                  <a:srgbClr val="FF0000"/>
                </a:solidFill>
                <a:latin typeface="+mj-lt"/>
              </a:rPr>
              <a:t>oe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63254" y="2141473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nụ h</a:t>
            </a:r>
            <a:r>
              <a:rPr lang="vi-VN" sz="3400" b="1" dirty="0">
                <a:solidFill>
                  <a:srgbClr val="FF0000"/>
                </a:solidFill>
                <a:latin typeface="+mj-lt"/>
              </a:rPr>
              <a:t>oa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 rot="496018">
            <a:off x="6973233" y="388659"/>
            <a:ext cx="12867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hạt c</a:t>
            </a:r>
            <a:r>
              <a:rPr lang="vi-VN" sz="3400" b="1" dirty="0">
                <a:solidFill>
                  <a:srgbClr val="FF0000"/>
                </a:solidFill>
                <a:latin typeface="+mj-lt"/>
              </a:rPr>
              <a:t>ườm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63725" y="1161439"/>
            <a:ext cx="22367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3E13B9"/>
                </a:solidFill>
                <a:latin typeface="+mj-lt"/>
              </a:rPr>
              <a:t>bay lượn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 rot="21297627">
            <a:off x="3054205" y="648628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+mj-lt"/>
              </a:rPr>
              <a:t>ước</a:t>
            </a:r>
            <a:r>
              <a:rPr lang="vi-VN" sz="3400" b="1" dirty="0">
                <a:solidFill>
                  <a:srgbClr val="3E13B9"/>
                </a:solidFill>
                <a:latin typeface="+mj-lt"/>
              </a:rPr>
              <a:t> mơ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 rot="20429696">
            <a:off x="1394632" y="537709"/>
            <a:ext cx="1301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3E13B9"/>
                </a:solidFill>
                <a:latin typeface="+mj-lt"/>
              </a:rPr>
              <a:t>l</a:t>
            </a:r>
            <a:r>
              <a:rPr lang="vi-VN" sz="3400" b="1" dirty="0">
                <a:solidFill>
                  <a:srgbClr val="FF0000"/>
                </a:solidFill>
                <a:latin typeface="+mj-lt"/>
              </a:rPr>
              <a:t>ướt</a:t>
            </a:r>
            <a:r>
              <a:rPr lang="vi-VN" sz="3400" b="1" dirty="0">
                <a:solidFill>
                  <a:srgbClr val="3E13B9"/>
                </a:solidFill>
                <a:latin typeface="+mj-lt"/>
              </a:rPr>
              <a:t> </a:t>
            </a:r>
          </a:p>
          <a:p>
            <a:r>
              <a:rPr lang="vi-VN" sz="3400" b="1" dirty="0">
                <a:solidFill>
                  <a:srgbClr val="3E13B9"/>
                </a:solidFill>
                <a:latin typeface="+mj-lt"/>
              </a:rPr>
              <a:t>sóng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90927" y="496182"/>
            <a:ext cx="2725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333399"/>
                </a:solidFill>
                <a:latin typeface="+mj-lt"/>
              </a:rPr>
              <a:t>mèo m</a:t>
            </a:r>
            <a:r>
              <a:rPr lang="vi-VN" sz="3000" b="1" dirty="0">
                <a:solidFill>
                  <a:srgbClr val="FF0000"/>
                </a:solidFill>
                <a:latin typeface="+mj-lt"/>
              </a:rPr>
              <a:t>ướp</a:t>
            </a:r>
            <a:endParaRPr lang="en-US" sz="3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169039" y="1162109"/>
            <a:ext cx="22367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3E13B9"/>
                </a:solidFill>
                <a:latin typeface="+mj-lt"/>
              </a:rPr>
              <a:t>bay l</a:t>
            </a:r>
            <a:r>
              <a:rPr lang="vi-VN" sz="3400" b="1" dirty="0">
                <a:solidFill>
                  <a:srgbClr val="FF0000"/>
                </a:solidFill>
                <a:latin typeface="+mj-lt"/>
              </a:rPr>
              <a:t>ượn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264571" y="149473"/>
            <a:ext cx="721127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sớm</a:t>
            </a:r>
          </a:p>
          <a:p>
            <a:r>
              <a:rPr lang="vi-VN" sz="4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tỉnh giấc</a:t>
            </a:r>
          </a:p>
          <a:p>
            <a:r>
              <a:rPr lang="vi-VN" sz="4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má ửng hồng</a:t>
            </a:r>
            <a:r>
              <a:rPr lang="en-US" sz="4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4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 đám mây </a:t>
            </a:r>
            <a:r>
              <a:rPr lang="en-US" sz="40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4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4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4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gió thi chạy</a:t>
            </a:r>
          </a:p>
          <a:p>
            <a:r>
              <a:rPr lang="vi-VN" sz="4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cánh rừng xa</a:t>
            </a:r>
            <a:r>
              <a:rPr lang="en-US" sz="4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4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cả hương hoa</a:t>
            </a:r>
          </a:p>
          <a:p>
            <a:r>
              <a:rPr lang="vi-VN" sz="4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Ùa vào lớp học.</a:t>
            </a:r>
          </a:p>
          <a:p>
            <a:r>
              <a:rPr lang="vi-VN" sz="40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32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Hoàng Minh Ngọc)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2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.VnAvant" panose="020B7200000000000000" pitchFamily="34" charset="0"/>
                </a:rPr>
                <a:t>   </a:t>
              </a:r>
              <a:r>
                <a:rPr lang="en-US" sz="4800" b="1">
                  <a:latin typeface=".VnAvant" panose="020B7200000000000000" pitchFamily="34" charset="0"/>
                </a:rPr>
                <a:t>Đọc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  <a:endParaRPr lang="en-US" sz="48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628859" y="2596957"/>
            <a:ext cx="1061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52217" y="5042482"/>
            <a:ext cx="1317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92624" y="5042482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  <a:endParaRPr lang="en-US" sz="48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049348" y="5841942"/>
            <a:ext cx="2147722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+mj-lt"/>
              </a:rPr>
              <a:t>nụ hoa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0784" y="5841942"/>
            <a:ext cx="2469725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+mj-lt"/>
              </a:rPr>
              <a:t>mèo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+mj-lt"/>
              </a:rPr>
              <a:t>mướp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43841" y="4553966"/>
            <a:ext cx="223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8000"/>
                </a:solidFill>
                <a:latin typeface="+mj-lt"/>
              </a:rPr>
              <a:t>bay lượn</a:t>
            </a:r>
            <a:endParaRPr lang="en-US" sz="36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73989" y="24838"/>
            <a:ext cx="470629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sớm</a:t>
            </a:r>
          </a:p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tỉnh giấc</a:t>
            </a:r>
          </a:p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má ửng hồng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Tung đám mây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gió thi chạy</a:t>
            </a:r>
          </a:p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cánh rừng xa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 cả hương hoa</a:t>
            </a:r>
          </a:p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Ùa vào lớp học.</a:t>
            </a:r>
          </a:p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Hoàng Minh Ngọc)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65789" y="5081006"/>
            <a:ext cx="2179965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+mj-lt"/>
              </a:rPr>
              <a:t>tỏa hương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98032" y="4316757"/>
            <a:ext cx="2147722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+mj-lt"/>
              </a:rPr>
              <a:t>vàng hoe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03121" y="5130480"/>
            <a:ext cx="2264751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+mj-lt"/>
              </a:rPr>
              <a:t>hạt cườm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926" y="5130480"/>
            <a:ext cx="2057721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+mj-lt"/>
              </a:rPr>
              <a:t>ước mơ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926" y="4316756"/>
            <a:ext cx="2085202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+mj-lt"/>
              </a:rPr>
              <a:t>lướt sóng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31156" y="4332433"/>
            <a:ext cx="2236717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+mj-lt"/>
              </a:rPr>
              <a:t>bay lượn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7598" y="1097977"/>
            <a:ext cx="1395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83316" y="1913774"/>
            <a:ext cx="1994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5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700" y="1946028"/>
            <a:ext cx="1930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59773" y="1954259"/>
            <a:ext cx="209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99980" y="2849078"/>
            <a:ext cx="172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5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loe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700" y="2922399"/>
            <a:ext cx="2213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19298" y="1083307"/>
            <a:ext cx="1549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50613" y="2869358"/>
            <a:ext cx="1940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5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8" grpId="0" animBg="1"/>
      <p:bldP spid="39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363</Words>
  <Application>Microsoft Office PowerPoint</Application>
  <PresentationFormat>Widescreen</PresentationFormat>
  <Paragraphs>120</Paragraphs>
  <Slides>20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.VnAvant</vt:lpstr>
      <vt:lpstr>.VnAvantH</vt:lpstr>
      <vt:lpstr>Arial</vt:lpstr>
      <vt:lpstr>Calibri</vt:lpstr>
      <vt:lpstr>Calibri Light</vt:lpstr>
      <vt:lpstr>Chivo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129</cp:revision>
  <dcterms:created xsi:type="dcterms:W3CDTF">2020-08-13T09:32:00Z</dcterms:created>
  <dcterms:modified xsi:type="dcterms:W3CDTF">2020-12-25T01:49:07Z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