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70" r:id="rId2"/>
    <p:sldId id="513" r:id="rId3"/>
    <p:sldId id="515" r:id="rId4"/>
    <p:sldId id="525" r:id="rId5"/>
    <p:sldId id="526" r:id="rId6"/>
    <p:sldId id="527" r:id="rId7"/>
    <p:sldId id="521" r:id="rId8"/>
    <p:sldId id="522" r:id="rId9"/>
    <p:sldId id="523" r:id="rId10"/>
    <p:sldId id="519" r:id="rId11"/>
    <p:sldId id="35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654BE-F0C2-47B7-B0E3-BAA5C2BAC187}"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BFAA2-6BAB-46B6-862E-A8A4681F4C55}" type="slidenum">
              <a:rPr lang="en-US" smtClean="0"/>
              <a:t>‹#›</a:t>
            </a:fld>
            <a:endParaRPr lang="en-US"/>
          </a:p>
        </p:txBody>
      </p:sp>
    </p:spTree>
    <p:extLst>
      <p:ext uri="{BB962C8B-B14F-4D97-AF65-F5344CB8AC3E}">
        <p14:creationId xmlns:p14="http://schemas.microsoft.com/office/powerpoint/2010/main" val="226490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57DBFAA2-6BAB-46B6-862E-A8A4681F4C55}" type="slidenum">
              <a:rPr lang="en-US" smtClean="0"/>
              <a:t>4</a:t>
            </a:fld>
            <a:endParaRPr lang="en-US"/>
          </a:p>
        </p:txBody>
      </p:sp>
    </p:spTree>
    <p:extLst>
      <p:ext uri="{BB962C8B-B14F-4D97-AF65-F5344CB8AC3E}">
        <p14:creationId xmlns:p14="http://schemas.microsoft.com/office/powerpoint/2010/main" val="306424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1654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425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0875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1380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61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0853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443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30926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11/12/2025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2642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11/12/2025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4723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11/12/2025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70590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414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4846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11/12/2025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pic>
        <p:nvPicPr>
          <p:cNvPr id="7" name="图片 33">
            <a:extLst>
              <a:ext uri="{FF2B5EF4-FFF2-40B4-BE49-F238E27FC236}">
                <a16:creationId xmlns:a16="http://schemas.microsoft.com/office/drawing/2014/main" id="{078683FB-D42F-2929-015C-D93F91B8D6A6}"/>
              </a:ext>
            </a:extLst>
          </p:cNvPr>
          <p:cNvPicPr>
            <a:picLocks noChangeAspect="1"/>
          </p:cNvPicPr>
          <p:nvPr userDrawn="1"/>
        </p:nvPicPr>
        <p:blipFill>
          <a:blip r:embed="rId17">
            <a:extLst>
              <a:ext uri="{BEBA8EAE-BF5A-486C-A8C5-ECC9F3942E4B}">
                <a14:imgProps xmlns:a14="http://schemas.microsoft.com/office/drawing/2010/main">
                  <a14:imgLayer r:embed="rId18">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9" name="Rectangle: Rounded Corners 8">
            <a:extLst>
              <a:ext uri="{FF2B5EF4-FFF2-40B4-BE49-F238E27FC236}">
                <a16:creationId xmlns:a16="http://schemas.microsoft.com/office/drawing/2014/main" id="{E9C15954-8F22-56F8-911F-C41554A6F028}"/>
              </a:ext>
            </a:extLst>
          </p:cNvPr>
          <p:cNvSpPr/>
          <p:nvPr userDrawn="1"/>
        </p:nvSpPr>
        <p:spPr>
          <a:xfrm>
            <a:off x="378372" y="294290"/>
            <a:ext cx="11435256" cy="6232634"/>
          </a:xfrm>
          <a:prstGeom prst="roundRect">
            <a:avLst/>
          </a:prstGeom>
          <a:ln w="7620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38848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4.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82F7C6-09C3-4D9A-8653-0326F5967F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8" name="Picture 7">
            <a:extLst>
              <a:ext uri="{FF2B5EF4-FFF2-40B4-BE49-F238E27FC236}">
                <a16:creationId xmlns:a16="http://schemas.microsoft.com/office/drawing/2014/main" id="{4D37C89B-A275-E616-5CB9-B24A41D05573}"/>
              </a:ext>
            </a:extLst>
          </p:cNvPr>
          <p:cNvPicPr>
            <a:picLocks noChangeAspect="1"/>
          </p:cNvPicPr>
          <p:nvPr/>
        </p:nvPicPr>
        <p:blipFill>
          <a:blip r:embed="rId5"/>
          <a:stretch>
            <a:fillRect/>
          </a:stretch>
        </p:blipFill>
        <p:spPr>
          <a:xfrm>
            <a:off x="1968286" y="1923739"/>
            <a:ext cx="8468078" cy="2670279"/>
          </a:xfrm>
          <a:prstGeom prst="rect">
            <a:avLst/>
          </a:prstGeom>
        </p:spPr>
      </p:pic>
      <p:pic>
        <p:nvPicPr>
          <p:cNvPr id="9" name="Picture 8">
            <a:extLst>
              <a:ext uri="{FF2B5EF4-FFF2-40B4-BE49-F238E27FC236}">
                <a16:creationId xmlns:a16="http://schemas.microsoft.com/office/drawing/2014/main" id="{B71A1116-737E-1CAA-C922-C8DECF6A66BC}"/>
              </a:ext>
            </a:extLst>
          </p:cNvPr>
          <p:cNvPicPr>
            <a:picLocks noChangeAspect="1"/>
          </p:cNvPicPr>
          <p:nvPr/>
        </p:nvPicPr>
        <p:blipFill>
          <a:blip r:embed="rId6"/>
          <a:stretch>
            <a:fillRect/>
          </a:stretch>
        </p:blipFill>
        <p:spPr>
          <a:xfrm>
            <a:off x="4757375" y="1195218"/>
            <a:ext cx="2932430" cy="755970"/>
          </a:xfrm>
          <a:prstGeom prst="rect">
            <a:avLst/>
          </a:prstGeom>
        </p:spPr>
      </p:pic>
      <p:sp>
        <p:nvSpPr>
          <p:cNvPr id="6" name="TextBox 5"/>
          <p:cNvSpPr txBox="1"/>
          <p:nvPr/>
        </p:nvSpPr>
        <p:spPr>
          <a:xfrm>
            <a:off x="7341707" y="1154298"/>
            <a:ext cx="816543" cy="769441"/>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4</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964168" y="4894391"/>
            <a:ext cx="6472196"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GV </a:t>
            </a:r>
            <a:r>
              <a:rPr lang="en-US" sz="4800" b="1" dirty="0" err="1" smtClean="0">
                <a:solidFill>
                  <a:srgbClr val="FF0000"/>
                </a:solidFill>
                <a:latin typeface="Times New Roman" panose="02020603050405020304" pitchFamily="18" charset="0"/>
                <a:cs typeface="Times New Roman" panose="02020603050405020304" pitchFamily="18" charset="0"/>
              </a:rPr>
              <a:t>Bùi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Thị</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Hà</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47">
            <a:extLst>
              <a:ext uri="{FF2B5EF4-FFF2-40B4-BE49-F238E27FC236}">
                <a16:creationId xmlns:a16="http://schemas.microsoft.com/office/drawing/2014/main" id="{B707FFD4-DD90-487E-86D2-5553496D3C7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1908" b="100000" l="0" r="100000"/>
                    </a14:imgEffect>
                  </a14:imgLayer>
                </a14:imgProps>
              </a:ext>
              <a:ext uri="{28A0092B-C50C-407E-A947-70E740481C1C}">
                <a14:useLocalDpi xmlns:a14="http://schemas.microsoft.com/office/drawing/2010/main" val="0"/>
              </a:ext>
            </a:extLst>
          </a:blip>
          <a:srcRect/>
          <a:stretch>
            <a:fillRect/>
          </a:stretch>
        </p:blipFill>
        <p:spPr bwMode="auto">
          <a:xfrm>
            <a:off x="225" y="-685641"/>
            <a:ext cx="12191158" cy="76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52">
            <a:extLst>
              <a:ext uri="{FF2B5EF4-FFF2-40B4-BE49-F238E27FC236}">
                <a16:creationId xmlns:a16="http://schemas.microsoft.com/office/drawing/2014/main" id="{E850126E-5A48-401B-9717-B38179BDC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94" y="4321737"/>
            <a:ext cx="3722840" cy="253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DB28091C-0573-403E-897F-7F512D152512}"/>
              </a:ext>
            </a:extLst>
          </p:cNvPr>
          <p:cNvGrpSpPr/>
          <p:nvPr/>
        </p:nvGrpSpPr>
        <p:grpSpPr>
          <a:xfrm>
            <a:off x="61057" y="1515557"/>
            <a:ext cx="11144403" cy="3623144"/>
            <a:chOff x="58865" y="1515907"/>
            <a:chExt cx="11146983" cy="3623983"/>
          </a:xfrm>
        </p:grpSpPr>
        <p:sp>
          <p:nvSpPr>
            <p:cNvPr id="5" name="Cloud Callout 9">
              <a:extLst>
                <a:ext uri="{FF2B5EF4-FFF2-40B4-BE49-F238E27FC236}">
                  <a16:creationId xmlns:a16="http://schemas.microsoft.com/office/drawing/2014/main" id="{6F10154E-B438-4F33-A074-FA25B5653EFE}"/>
                </a:ext>
              </a:extLst>
            </p:cNvPr>
            <p:cNvSpPr/>
            <p:nvPr/>
          </p:nvSpPr>
          <p:spPr>
            <a:xfrm rot="10800000" flipH="1">
              <a:off x="184862" y="1515907"/>
              <a:ext cx="11020986" cy="3623983"/>
            </a:xfrm>
            <a:prstGeom prst="cloudCallout">
              <a:avLst>
                <a:gd name="adj1" fmla="val 28917"/>
                <a:gd name="adj2" fmla="val -35324"/>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00"/>
                </a:solidFill>
                <a:latin typeface="Calibri"/>
              </a:endParaRPr>
            </a:p>
          </p:txBody>
        </p:sp>
        <p:sp>
          <p:nvSpPr>
            <p:cNvPr id="6" name="Oval 5">
              <a:extLst>
                <a:ext uri="{FF2B5EF4-FFF2-40B4-BE49-F238E27FC236}">
                  <a16:creationId xmlns:a16="http://schemas.microsoft.com/office/drawing/2014/main" id="{0D24ECC6-A2F8-4920-9371-109D2ECCAAE4}"/>
                </a:ext>
              </a:extLst>
            </p:cNvPr>
            <p:cNvSpPr/>
            <p:nvPr/>
          </p:nvSpPr>
          <p:spPr>
            <a:xfrm>
              <a:off x="58865" y="2675825"/>
              <a:ext cx="4103217" cy="2040555"/>
            </a:xfrm>
            <a:prstGeom prst="ellipse">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grpSp>
      <p:pic>
        <p:nvPicPr>
          <p:cNvPr id="8" name="Picture 4" descr="Kid Girl Thinking Face | Art drawings for kids, Girl thinking, Kids vector">
            <a:extLst>
              <a:ext uri="{FF2B5EF4-FFF2-40B4-BE49-F238E27FC236}">
                <a16:creationId xmlns:a16="http://schemas.microsoft.com/office/drawing/2014/main" id="{31545042-567F-4A93-8B81-A6513CB1060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053" b="93895" l="42332" r="97764">
                        <a14:foregroundMark x1="87540" y1="18737" x2="86422" y2="23158"/>
                        <a14:foregroundMark x1="85942" y1="26737" x2="85942" y2="26737"/>
                        <a14:foregroundMark x1="91853" y1="24000" x2="91853" y2="24000"/>
                        <a14:foregroundMark x1="92332" y1="21053" x2="92332" y2="21053"/>
                        <a14:foregroundMark x1="92492" y1="17474" x2="92492" y2="17474"/>
                        <a14:foregroundMark x1="90256" y1="15579" x2="90256" y2="15579"/>
                        <a14:foregroundMark x1="88658" y1="13474" x2="88658" y2="13474"/>
                        <a14:foregroundMark x1="86262" y1="13263" x2="86262" y2="13263"/>
                        <a14:foregroundMark x1="84026" y1="13053" x2="84026" y2="13053"/>
                        <a14:foregroundMark x1="82428" y1="15368" x2="82428" y2="15368"/>
                        <a14:foregroundMark x1="80990" y1="17895" x2="80990" y2="17895"/>
                        <a14:foregroundMark x1="81150" y1="21053" x2="81150" y2="21053"/>
                        <a14:foregroundMark x1="81949" y1="23158" x2="81949" y2="23158"/>
                        <a14:foregroundMark x1="91534" y1="18105" x2="91534" y2="18105"/>
                        <a14:foregroundMark x1="80831" y1="23789" x2="80831" y2="23789"/>
                        <a14:foregroundMark x1="90415" y1="22737" x2="90415" y2="22737"/>
                        <a14:foregroundMark x1="90735" y1="18526" x2="90735" y2="18526"/>
                        <a14:foregroundMark x1="74441" y1="32000" x2="67891" y2="37053"/>
                        <a14:foregroundMark x1="65815" y1="30316" x2="59744" y2="36421"/>
                        <a14:foregroundMark x1="89137" y1="12000" x2="89137" y2="12000"/>
                        <a14:foregroundMark x1="88179" y1="14737" x2="88179" y2="14737"/>
                        <a14:foregroundMark x1="80192" y1="17474" x2="80192" y2="17474"/>
                        <a14:foregroundMark x1="82268" y1="18526" x2="82268" y2="18526"/>
                        <a14:foregroundMark x1="90895" y1="14737" x2="90895" y2="14737"/>
                        <a14:foregroundMark x1="86581" y1="24211" x2="86581" y2="24211"/>
                        <a14:foregroundMark x1="86262" y1="25684" x2="86262" y2="25684"/>
                        <a14:foregroundMark x1="82109" y1="60000" x2="82109" y2="60000"/>
                        <a14:foregroundMark x1="49201" y1="39579" x2="49201" y2="39579"/>
                        <a14:foregroundMark x1="73482" y1="86316" x2="68051" y2="81684"/>
                        <a14:foregroundMark x1="62141" y1="81053" x2="58307" y2="85895"/>
                        <a14:foregroundMark x1="92492" y1="24421" x2="92492" y2="24421"/>
                        <a14:foregroundMark x1="80192" y1="24000" x2="80192" y2="24000"/>
                        <a14:foregroundMark x1="82428" y1="22947" x2="82428" y2="22947"/>
                      </a14:backgroundRemoval>
                    </a14:imgEffect>
                  </a14:imgLayer>
                </a14:imgProps>
              </a:ext>
              <a:ext uri="{28A0092B-C50C-407E-A947-70E740481C1C}">
                <a14:useLocalDpi xmlns:a14="http://schemas.microsoft.com/office/drawing/2010/main" val="0"/>
              </a:ext>
            </a:extLst>
          </a:blip>
          <a:srcRect l="42428" t="-2156" r="2692" b="2156"/>
          <a:stretch/>
        </p:blipFill>
        <p:spPr bwMode="auto">
          <a:xfrm>
            <a:off x="9006268" y="2675206"/>
            <a:ext cx="3369934" cy="465933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圆角 12">
            <a:extLst>
              <a:ext uri="{FF2B5EF4-FFF2-40B4-BE49-F238E27FC236}">
                <a16:creationId xmlns:a16="http://schemas.microsoft.com/office/drawing/2014/main" id="{0BAFC635-C4E1-48BB-A6B3-EF47581B0FD8}"/>
              </a:ext>
            </a:extLst>
          </p:cNvPr>
          <p:cNvSpPr/>
          <p:nvPr/>
        </p:nvSpPr>
        <p:spPr>
          <a:xfrm>
            <a:off x="4664379" y="143862"/>
            <a:ext cx="2864829" cy="600715"/>
          </a:xfrm>
          <a:prstGeom prst="roundRect">
            <a:avLst>
              <a:gd name="adj" fmla="val 50000"/>
            </a:avLst>
          </a:prstGeom>
          <a:solidFill>
            <a:srgbClr val="FFD52E"/>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rgbClr val="FF3399"/>
              </a:solidFill>
              <a:latin typeface="inpin heiti" charset="-122"/>
              <a:ea typeface="inpin heiti" charset="-122"/>
            </a:endParaRPr>
          </a:p>
        </p:txBody>
      </p:sp>
      <p:sp>
        <p:nvSpPr>
          <p:cNvPr id="14" name="Rectangle 13">
            <a:extLst>
              <a:ext uri="{FF2B5EF4-FFF2-40B4-BE49-F238E27FC236}">
                <a16:creationId xmlns:a16="http://schemas.microsoft.com/office/drawing/2014/main" id="{FD26D043-C191-4DE9-8006-3FBCAA1073D3}"/>
              </a:ext>
            </a:extLst>
          </p:cNvPr>
          <p:cNvSpPr/>
          <p:nvPr/>
        </p:nvSpPr>
        <p:spPr>
          <a:xfrm>
            <a:off x="4586036" y="141879"/>
            <a:ext cx="3057637" cy="646331"/>
          </a:xfrm>
          <a:prstGeom prst="rect">
            <a:avLst/>
          </a:prstGeom>
        </p:spPr>
        <p:txBody>
          <a:bodyPr wrap="square">
            <a:spAutoFit/>
          </a:bodyPr>
          <a:lstStyle/>
          <a:p>
            <a:pPr algn="ctr" defTabSz="914217"/>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Về</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 </a:t>
            </a:r>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nhà</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a:t>
            </a:r>
            <a:endParaRPr lang="zh-CN" altLang="en-US" sz="3600" dirty="0">
              <a:solidFill>
                <a:srgbClr val="7030A0"/>
              </a:solidFill>
              <a:effectLst>
                <a:outerShdw blurRad="38100" dist="38100" dir="2700000" algn="tl">
                  <a:srgbClr val="000000">
                    <a:alpha val="43137"/>
                  </a:srgbClr>
                </a:outerShdw>
              </a:effectLst>
              <a:latin typeface="Cambria" panose="02040503050406030204" pitchFamily="18" charset="0"/>
              <a:ea typeface="inpin heiti" charset="-122"/>
              <a:cs typeface="#9Slide03 Arima Madurai Black" panose="00000A00000000000000" pitchFamily="2" charset="-93"/>
            </a:endParaRPr>
          </a:p>
        </p:txBody>
      </p:sp>
      <p:sp>
        <p:nvSpPr>
          <p:cNvPr id="11" name="TextBox 10">
            <a:extLst>
              <a:ext uri="{FF2B5EF4-FFF2-40B4-BE49-F238E27FC236}">
                <a16:creationId xmlns:a16="http://schemas.microsoft.com/office/drawing/2014/main" id="{E3C2DCAA-EA8D-526E-7814-E42D1AFE07D6}"/>
              </a:ext>
            </a:extLst>
          </p:cNvPr>
          <p:cNvSpPr txBox="1"/>
          <p:nvPr/>
        </p:nvSpPr>
        <p:spPr>
          <a:xfrm>
            <a:off x="914401" y="2762250"/>
            <a:ext cx="8963024" cy="1323439"/>
          </a:xfrm>
          <a:prstGeom prst="rect">
            <a:avLst/>
          </a:prstGeom>
          <a:noFill/>
        </p:spPr>
        <p:txBody>
          <a:bodyPr wrap="square" rtlCol="0">
            <a:spAutoFit/>
          </a:bodyPr>
          <a:lstStyle/>
          <a:p>
            <a:pPr algn="ct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Chia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sẻ</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thân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về</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nội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dung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tưởng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tượng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viết</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40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67491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98AC62D4-68D6-43CB-828C-22DCD2969F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4" name="Picture 3" descr="A blue and orange text&#10;&#10;AI-generated content may be incorrect.">
            <a:extLst>
              <a:ext uri="{FF2B5EF4-FFF2-40B4-BE49-F238E27FC236}">
                <a16:creationId xmlns:a16="http://schemas.microsoft.com/office/drawing/2014/main" id="{1F27E89C-3ED3-1C8E-CC91-13B174125D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4343" y="2119370"/>
            <a:ext cx="8254699" cy="2853175"/>
          </a:xfrm>
          <a:prstGeom prst="rect">
            <a:avLst/>
          </a:prstGeom>
        </p:spPr>
      </p:pic>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2" name="Picture 4" descr="1-17">
            <a:extLst>
              <a:ext uri="{FF2B5EF4-FFF2-40B4-BE49-F238E27FC236}">
                <a16:creationId xmlns:a16="http://schemas.microsoft.com/office/drawing/2014/main" id="{14D912CD-6F4F-4DBA-A959-5E0AA9E3B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7" y="4786248"/>
            <a:ext cx="12236210" cy="20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9">
            <a:extLst>
              <a:ext uri="{FF2B5EF4-FFF2-40B4-BE49-F238E27FC236}">
                <a16:creationId xmlns:a16="http://schemas.microsoft.com/office/drawing/2014/main" id="{345F41B9-745A-42D7-A00E-B4F91CA840AF}"/>
              </a:ext>
            </a:extLst>
          </p:cNvPr>
          <p:cNvSpPr/>
          <p:nvPr/>
        </p:nvSpPr>
        <p:spPr>
          <a:xfrm rot="10630434" flipH="1">
            <a:off x="1503985" y="448133"/>
            <a:ext cx="10195026" cy="5863881"/>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pic>
        <p:nvPicPr>
          <p:cNvPr id="5" name="Picture 2" descr="Cartoon Cute Character Japanese Student In School Uniform, School Uniform  Clipart, Character, Cartoon PNG Transparent Clipart Image and PSD File for  Free Download">
            <a:extLst>
              <a:ext uri="{FF2B5EF4-FFF2-40B4-BE49-F238E27FC236}">
                <a16:creationId xmlns:a16="http://schemas.microsoft.com/office/drawing/2014/main" id="{224EB14F-4904-44F2-9970-C3948C59C6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81" b="90000" l="10000" r="90000">
                        <a14:foregroundMark x1="50313" y1="71563" x2="50781" y2="77031"/>
                        <a14:foregroundMark x1="40313" y1="70781" x2="39844" y2="76875"/>
                        <a14:foregroundMark x1="49844" y1="39688" x2="39375" y2="41094"/>
                        <a14:backgroundMark x1="59219" y1="65469" x2="57969" y2="86719"/>
                        <a14:backgroundMark x1="44531" y1="69375" x2="44531" y2="6937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307370" y="1875867"/>
            <a:ext cx="6187987" cy="61879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1B6E309-9642-BBEC-7E1F-9D939F3E5E7F}"/>
              </a:ext>
            </a:extLst>
          </p:cNvPr>
          <p:cNvSpPr txBox="1"/>
          <p:nvPr/>
        </p:nvSpPr>
        <p:spPr>
          <a:xfrm>
            <a:off x="2494260" y="1723168"/>
            <a:ext cx="8249478" cy="2308324"/>
          </a:xfrm>
          <a:prstGeom prst="rect">
            <a:avLst/>
          </a:prstGeom>
          <a:noFill/>
        </p:spPr>
        <p:txBody>
          <a:bodyPr wrap="square" rtlCol="0">
            <a:spAutoFit/>
          </a:bodyPr>
          <a:lstStyle/>
          <a:p>
            <a:pPr algn="ctr"/>
            <a:r>
              <a:rPr lang="en-SG" sz="4800" b="1" dirty="0" err="1">
                <a:solidFill>
                  <a:srgbClr val="002060"/>
                </a:solidFill>
                <a:effectLst/>
                <a:latin typeface="Cambria" panose="02040503050406030204" pitchFamily="18" charset="0"/>
                <a:ea typeface="Cambria" panose="02040503050406030204" pitchFamily="18" charset="0"/>
              </a:rPr>
              <a:t>Đề</a:t>
            </a:r>
            <a:r>
              <a:rPr lang="en-SG" sz="4800" b="1" dirty="0">
                <a:solidFill>
                  <a:srgbClr val="002060"/>
                </a:solidFill>
                <a:effectLst/>
                <a:latin typeface="Cambria" panose="02040503050406030204" pitchFamily="18" charset="0"/>
                <a:ea typeface="Cambria" panose="02040503050406030204" pitchFamily="18" charset="0"/>
              </a:rPr>
              <a:t> </a:t>
            </a:r>
            <a:r>
              <a:rPr lang="en-SG" sz="4800" b="1" dirty="0" err="1">
                <a:solidFill>
                  <a:srgbClr val="002060"/>
                </a:solidFill>
                <a:effectLst/>
                <a:latin typeface="Cambria" panose="02040503050406030204" pitchFamily="18" charset="0"/>
                <a:ea typeface="Cambria" panose="02040503050406030204" pitchFamily="18" charset="0"/>
              </a:rPr>
              <a:t>bài</a:t>
            </a:r>
            <a:r>
              <a:rPr lang="en-SG" sz="4800" b="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Viết</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đoạn</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văn</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tưởng</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tượng</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dựa</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vào</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một</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câu</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chuyện</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đã</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đọc</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hoặc</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đã</a:t>
            </a:r>
            <a:r>
              <a:rPr lang="en-SG" sz="4800" b="1" i="1" dirty="0">
                <a:solidFill>
                  <a:srgbClr val="002060"/>
                </a:solidFill>
                <a:effectLst/>
                <a:latin typeface="Cambria" panose="02040503050406030204" pitchFamily="18" charset="0"/>
                <a:ea typeface="Cambria" panose="02040503050406030204" pitchFamily="18" charset="0"/>
              </a:rPr>
              <a:t> </a:t>
            </a:r>
            <a:r>
              <a:rPr lang="en-SG" sz="4800" b="1" i="1" dirty="0" err="1">
                <a:solidFill>
                  <a:srgbClr val="002060"/>
                </a:solidFill>
                <a:effectLst/>
                <a:latin typeface="Cambria" panose="02040503050406030204" pitchFamily="18" charset="0"/>
                <a:ea typeface="Cambria" panose="02040503050406030204" pitchFamily="18" charset="0"/>
              </a:rPr>
              <a:t>nghe</a:t>
            </a:r>
            <a:r>
              <a:rPr lang="en-SG" sz="4800" b="1" i="1" dirty="0">
                <a:solidFill>
                  <a:srgbClr val="002060"/>
                </a:solidFill>
                <a:effectLst/>
                <a:latin typeface="Cambria" panose="02040503050406030204" pitchFamily="18" charset="0"/>
                <a:ea typeface="Cambria" panose="02040503050406030204" pitchFamily="18" charset="0"/>
              </a:rPr>
              <a:t>.</a:t>
            </a:r>
            <a:r>
              <a:rPr lang="en-SG" sz="4800" b="1" dirty="0">
                <a:solidFill>
                  <a:srgbClr val="002060"/>
                </a:solidFill>
                <a:effectLst/>
                <a:latin typeface="Cambria" panose="02040503050406030204" pitchFamily="18" charset="0"/>
                <a:ea typeface="Cambria" panose="02040503050406030204" pitchFamily="18" charset="0"/>
              </a:rPr>
              <a:t> </a:t>
            </a:r>
            <a:endParaRPr lang="en-US" sz="4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96994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447789" y="78677"/>
            <a:ext cx="11375378" cy="1131736"/>
          </a:xfrm>
          <a:prstGeom prst="roundRect">
            <a:avLst>
              <a:gd name="adj" fmla="val 27886"/>
            </a:avLst>
          </a:prstGeom>
          <a:solidFill>
            <a:srgbClr val="FFFF99"/>
          </a:solidFill>
          <a:ln w="38100">
            <a:solidFill>
              <a:srgbClr val="008000"/>
            </a:solidFill>
          </a:ln>
        </p:spPr>
        <p:txBody>
          <a:bodyPr anchor="ctr"/>
          <a:lstStyle/>
          <a:p>
            <a:pPr algn="ctr" defTabSz="914217"/>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1.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Dựa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vào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các</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ý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đã</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tìm</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trong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hoạt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ở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18,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đoạn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văn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theo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yêu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cầu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của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đề</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a:t>
            </a:r>
            <a:endParaRPr lang="zh-CN" altLang="en-US" sz="3199" b="1" dirty="0">
              <a:solidFill>
                <a:srgbClr val="008000"/>
              </a:solidFill>
              <a:latin typeface="Cambria" panose="02040503050406030204" pitchFamily="18" charset="0"/>
              <a:ea typeface="宋体" panose="02010600030101010101" pitchFamily="2" charset="-122"/>
              <a:cs typeface="Times New Roman" panose="02020603050405020304" pitchFamily="18" charset="0"/>
            </a:endParaRPr>
          </a:p>
        </p:txBody>
      </p:sp>
      <p:pic>
        <p:nvPicPr>
          <p:cNvPr id="14" name="Picture 4" descr="Kid Girl Thinking Face | Art drawings for kids, Girl thinking, Kids vector">
            <a:extLst>
              <a:ext uri="{FF2B5EF4-FFF2-40B4-BE49-F238E27FC236}">
                <a16:creationId xmlns:a16="http://schemas.microsoft.com/office/drawing/2014/main" id="{4E1A539B-8659-D8F7-DD59-0E3E2D63BD9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9258677" y="2777509"/>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6D54A23-8E4D-51B5-0481-E19AB0A80DF4}"/>
              </a:ext>
            </a:extLst>
          </p:cNvPr>
          <p:cNvGrpSpPr/>
          <p:nvPr/>
        </p:nvGrpSpPr>
        <p:grpSpPr>
          <a:xfrm>
            <a:off x="5019675" y="1447799"/>
            <a:ext cx="7373044" cy="1428751"/>
            <a:chOff x="4124325" y="2209799"/>
            <a:chExt cx="7373044" cy="1428751"/>
          </a:xfrm>
        </p:grpSpPr>
        <p:sp>
          <p:nvSpPr>
            <p:cNvPr id="12" name="Cloud Callout 9">
              <a:extLst>
                <a:ext uri="{FF2B5EF4-FFF2-40B4-BE49-F238E27FC236}">
                  <a16:creationId xmlns:a16="http://schemas.microsoft.com/office/drawing/2014/main" id="{8160D8BF-5094-C819-7708-C587E541A7E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7" name="TextBox 16">
              <a:extLst>
                <a:ext uri="{FF2B5EF4-FFF2-40B4-BE49-F238E27FC236}">
                  <a16:creationId xmlns:a16="http://schemas.microsoft.com/office/drawing/2014/main" id="{6A2B7DF9-4489-1773-745C-D66287E1E5E1}"/>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Đề bài yêu cầu những gì? </a:t>
              </a:r>
              <a:endParaRPr lang="en-US" sz="3600" b="1" dirty="0">
                <a:effectLst/>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2F249530-1D59-59A4-A199-2834D7C28D8D}"/>
              </a:ext>
            </a:extLst>
          </p:cNvPr>
          <p:cNvGrpSpPr/>
          <p:nvPr/>
        </p:nvGrpSpPr>
        <p:grpSpPr>
          <a:xfrm>
            <a:off x="2171700" y="2714624"/>
            <a:ext cx="7373044" cy="1552210"/>
            <a:chOff x="4019550" y="2105024"/>
            <a:chExt cx="7373044" cy="1552210"/>
          </a:xfrm>
        </p:grpSpPr>
        <p:sp>
          <p:nvSpPr>
            <p:cNvPr id="20" name="Cloud Callout 9">
              <a:extLst>
                <a:ext uri="{FF2B5EF4-FFF2-40B4-BE49-F238E27FC236}">
                  <a16:creationId xmlns:a16="http://schemas.microsoft.com/office/drawing/2014/main" id="{B608AE95-A953-2150-F56F-F7A8F7B89EC8}"/>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1" name="TextBox 20">
              <a:extLst>
                <a:ext uri="{FF2B5EF4-FFF2-40B4-BE49-F238E27FC236}">
                  <a16:creationId xmlns:a16="http://schemas.microsoft.com/office/drawing/2014/main" id="{9E937E7B-24BF-9897-8933-BC19AE923319}"/>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đã chọn câu chuyện nào để dựa vào đó viết đoạn văn tưởng tượng?</a:t>
              </a:r>
              <a:endParaRPr lang="en-US" sz="2800" b="1"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660A21E5-7E3C-2D22-F1DC-036EE7F4EBD1}"/>
              </a:ext>
            </a:extLst>
          </p:cNvPr>
          <p:cNvGrpSpPr/>
          <p:nvPr/>
        </p:nvGrpSpPr>
        <p:grpSpPr>
          <a:xfrm>
            <a:off x="1819275" y="4733924"/>
            <a:ext cx="7373044" cy="1552210"/>
            <a:chOff x="4019550" y="2105024"/>
            <a:chExt cx="7373044" cy="1552210"/>
          </a:xfrm>
        </p:grpSpPr>
        <p:sp>
          <p:nvSpPr>
            <p:cNvPr id="24" name="Cloud Callout 9">
              <a:extLst>
                <a:ext uri="{FF2B5EF4-FFF2-40B4-BE49-F238E27FC236}">
                  <a16:creationId xmlns:a16="http://schemas.microsoft.com/office/drawing/2014/main" id="{9D5BE7FE-5B2B-FC03-1DFF-2DFFD2653D5B}"/>
                </a:ext>
              </a:extLst>
            </p:cNvPr>
            <p:cNvSpPr/>
            <p:nvPr/>
          </p:nvSpPr>
          <p:spPr>
            <a:xfrm rot="10800000" flipH="1">
              <a:off x="4019550" y="2105024"/>
              <a:ext cx="7373044" cy="1552210"/>
            </a:xfrm>
            <a:prstGeom prst="cloudCallout">
              <a:avLst>
                <a:gd name="adj1" fmla="val 56257"/>
                <a:gd name="adj2" fmla="val 22317"/>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5" name="TextBox 24">
              <a:extLst>
                <a:ext uri="{FF2B5EF4-FFF2-40B4-BE49-F238E27FC236}">
                  <a16:creationId xmlns:a16="http://schemas.microsoft.com/office/drawing/2014/main" id="{9EBFC4B8-8924-A1EE-8557-160CB57A30EB}"/>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có muốn thay đổi hoặc điều chỉnh gì ở dàn ý đã lập? </a:t>
              </a:r>
              <a:endParaRPr lang="en-US" sz="2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450061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638016" y="1006591"/>
            <a:ext cx="6475165" cy="29854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I. Mở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a:p>
            <a:pPr lvl="0" algn="just"/>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Em đã đọc nhiều truyện cổ tích của thế giới nhưng em vẫn ấn tượng với truyện Cô bé Lọ Lem. Lúc đọc truyện, em đã tự mình tưởng tượng ra một nàng công chúa riêng trong tâm trí mình.</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2050" name="Picture 2" descr="5 bài học từ câu chuyện cổ tích “Cô bé lọ lem”">
            <a:extLst>
              <a:ext uri="{FF2B5EF4-FFF2-40B4-BE49-F238E27FC236}">
                <a16:creationId xmlns:a16="http://schemas.microsoft.com/office/drawing/2014/main" id="{A7EE35D8-41D3-115A-06B0-961C9C1C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409" y="1590675"/>
            <a:ext cx="4591804"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44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DAC38A-E359-0DB6-F34A-08BFEC8F723A}"/>
              </a:ext>
            </a:extLst>
          </p:cNvPr>
          <p:cNvSpPr txBox="1"/>
          <p:nvPr/>
        </p:nvSpPr>
        <p:spPr>
          <a:xfrm>
            <a:off x="552893" y="427782"/>
            <a:ext cx="11200957" cy="5693866"/>
          </a:xfrm>
          <a:prstGeom prst="rect">
            <a:avLst/>
          </a:prstGeom>
          <a:noFill/>
        </p:spPr>
        <p:txBody>
          <a:bodyPr wrap="square">
            <a:spAutoFit/>
          </a:bodyPr>
          <a:lstStyle/>
          <a:p>
            <a:pPr algn="just"/>
            <a:r>
              <a:rPr lang="vi-VN" sz="2600" b="1" i="0" dirty="0">
                <a:effectLst/>
                <a:latin typeface="Cambria" panose="02040503050406030204" pitchFamily="18" charset="0"/>
                <a:ea typeface="Cambria" panose="02040503050406030204" pitchFamily="18" charset="0"/>
              </a:rPr>
              <a:t>I</a:t>
            </a:r>
            <a:r>
              <a:rPr lang="en-US" sz="2600" b="1" i="0" dirty="0">
                <a:effectLst/>
                <a:latin typeface="Cambria" panose="02040503050406030204" pitchFamily="18" charset="0"/>
                <a:ea typeface="Cambria" panose="02040503050406030204" pitchFamily="18" charset="0"/>
              </a:rPr>
              <a:t>I</a:t>
            </a:r>
            <a:r>
              <a:rPr lang="vi-VN" sz="2600" b="1" i="0" dirty="0">
                <a:effectLst/>
                <a:latin typeface="Cambria" panose="02040503050406030204" pitchFamily="18" charset="0"/>
                <a:ea typeface="Cambria" panose="02040503050406030204" pitchFamily="18" charset="0"/>
              </a:rPr>
              <a:t>. </a:t>
            </a:r>
            <a:r>
              <a:rPr lang="en-US" sz="2600" b="1" i="0" dirty="0" err="1">
                <a:effectLst/>
                <a:latin typeface="Cambria" panose="02040503050406030204" pitchFamily="18" charset="0"/>
                <a:ea typeface="Cambria" panose="02040503050406030204" pitchFamily="18" charset="0"/>
              </a:rPr>
              <a:t>Thân</a:t>
            </a:r>
            <a:r>
              <a:rPr lang="vi-VN" sz="2600" b="1" i="0" dirty="0">
                <a:effectLst/>
                <a:latin typeface="Cambria" panose="02040503050406030204" pitchFamily="18" charset="0"/>
                <a:ea typeface="Cambria" panose="02040503050406030204" pitchFamily="18" charset="0"/>
              </a:rPr>
              <a:t> bài</a:t>
            </a:r>
            <a:endParaRPr lang="en-US" sz="2600" b="1" i="0" dirty="0">
              <a:effectLst/>
              <a:latin typeface="Cambria" panose="02040503050406030204" pitchFamily="18" charset="0"/>
              <a:ea typeface="Cambria" panose="02040503050406030204" pitchFamily="18" charset="0"/>
            </a:endParaRPr>
          </a:p>
          <a:p>
            <a:pPr algn="just"/>
            <a:r>
              <a:rPr lang="en-US" sz="2600" b="0" i="0" dirty="0">
                <a:effectLst/>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Em luôn tưởng tượng Lọ Lem là một thiếu nữ mới lớn, với vóc người mảnh mai, xinh xắn. Cô ấy có nước da trắng ngần khỏe mạnh, với mái tóc vàng óng bồng bềnh như đám mây đang ngâm mình trong ánh nắng mặt trời. Khuôn mặt của Lọ Lem có hình trái xoan, nổi bật với đôi mắt xanh trong veo như hồ nước mùa thu. Cô có đôi môi đỏ chúm chím, chẳng cần thoa son vẫn đủ tươi tắn rồi. Hai gò má của cô thì lúc nào cũng phơn phớt hồng, trông thật là đáng yêu. Lúc ở nhà với dì ghẻ, Lọ Lem phải mặc những bộ trang phục cũ kĩ, bạc màu, nhưng chẳng thể nào lấn át được vẻ đẹp của cô. Đến khi đi dự tiệc, gặp hoàng tử và trở thành vợ của chàng, Lọ Lem lại càng thêm xinh đẹp. Những chiếc váy bồng bềnh màu xanh dương khiến cô ấy đẹp tựa nữ thần. Em thích nhất là tưởng tượng ra hình ảnh nàng công chúa Lọ Lem trong chiếc váy bồng bềnh uyển chuyển khiêu vũ với hoàng tử trên sân khấu lớn. Chao ôi, hình ảnh đó mới đẹp làm sao</a:t>
            </a:r>
            <a:r>
              <a:rPr lang="en-US" sz="2600" dirty="0">
                <a:latin typeface="Cambria" panose="02040503050406030204" pitchFamily="18" charset="0"/>
                <a:ea typeface="Cambria" panose="02040503050406030204" pitchFamily="18" charset="0"/>
              </a:rPr>
              <a:t>!</a:t>
            </a:r>
            <a:endParaRPr lang="vi-VN" sz="26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1274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765544" y="1485057"/>
            <a:ext cx="6349631" cy="40934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II</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3600" dirty="0">
                <a:solidFill>
                  <a:srgbClr val="000000"/>
                </a:solidFill>
                <a:latin typeface="Cambria" panose="02040503050406030204" pitchFamily="18" charset="0"/>
                <a:ea typeface="Cambria" panose="02040503050406030204" pitchFamily="18" charset="0"/>
              </a:rPr>
              <a:t>Nàng Lọ Lem là một cô gái vừa đẹp người, lại đẹp nết. Vì thế, em cảm thấy rất vui mừng khi cô ấy tìm được hạnh phúc cho riêng mình ở cuối câu chuyện.</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3074" name="Picture 2" descr="5 bài học từ câu chuyện cổ tích “Cô bé lọ lem”">
            <a:extLst>
              <a:ext uri="{FF2B5EF4-FFF2-40B4-BE49-F238E27FC236}">
                <a16:creationId xmlns:a16="http://schemas.microsoft.com/office/drawing/2014/main" id="{BC40606E-758F-BE9B-6A69-CD6A7AFF4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1676400"/>
            <a:ext cx="4622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6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1C7868DF-56B5-E269-95CB-AD730FCC4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1733552"/>
            <a:ext cx="5981700" cy="4985383"/>
          </a:xfrm>
          <a:prstGeom prst="rect">
            <a:avLst/>
          </a:prstGeom>
        </p:spPr>
      </p:pic>
      <p:sp>
        <p:nvSpPr>
          <p:cNvPr id="5" name="Thought Bubble: Cloud 4">
            <a:extLst>
              <a:ext uri="{FF2B5EF4-FFF2-40B4-BE49-F238E27FC236}">
                <a16:creationId xmlns:a16="http://schemas.microsoft.com/office/drawing/2014/main" id="{788A9E1C-4721-A67B-6ED9-1DA6CD6F7194}"/>
              </a:ext>
            </a:extLst>
          </p:cNvPr>
          <p:cNvSpPr/>
          <p:nvPr/>
        </p:nvSpPr>
        <p:spPr>
          <a:xfrm>
            <a:off x="4524374" y="838200"/>
            <a:ext cx="7320295" cy="2495550"/>
          </a:xfrm>
          <a:prstGeom prst="cloudCallout">
            <a:avLst>
              <a:gd name="adj1" fmla="val -60733"/>
              <a:gd name="adj2" fmla="val 431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latin typeface="Cambria" panose="02040503050406030204" pitchFamily="18" charset="0"/>
                <a:ea typeface="Cambria" panose="02040503050406030204" pitchFamily="18" charset="0"/>
              </a:rPr>
              <a:t>Viết</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đoạn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văn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theo</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dàn</a:t>
            </a:r>
            <a:r>
              <a:rPr lang="en-US" sz="4800" dirty="0">
                <a:solidFill>
                  <a:srgbClr val="FF0000"/>
                </a:solidFill>
                <a:latin typeface="Cambria" panose="02040503050406030204" pitchFamily="18" charset="0"/>
                <a:ea typeface="Cambria" panose="02040503050406030204" pitchFamily="18" charset="0"/>
              </a:rPr>
              <a:t> ý </a:t>
            </a:r>
            <a:r>
              <a:rPr lang="en-US" sz="4800" dirty="0" err="1">
                <a:solidFill>
                  <a:srgbClr val="FF0000"/>
                </a:solidFill>
                <a:latin typeface="Cambria" panose="02040503050406030204" pitchFamily="18" charset="0"/>
                <a:ea typeface="Cambria" panose="02040503050406030204" pitchFamily="18" charset="0"/>
              </a:rPr>
              <a:t>đã</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lập</a:t>
            </a:r>
            <a:endParaRPr lang="en-US"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32611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soát</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graphicFrame>
        <p:nvGraphicFramePr>
          <p:cNvPr id="4" name="Table 4">
            <a:extLst>
              <a:ext uri="{FF2B5EF4-FFF2-40B4-BE49-F238E27FC236}">
                <a16:creationId xmlns:a16="http://schemas.microsoft.com/office/drawing/2014/main" id="{8F3770C7-16E5-6252-60BC-F0EA51A889F5}"/>
              </a:ext>
            </a:extLst>
          </p:cNvPr>
          <p:cNvGraphicFramePr>
            <a:graphicFrameLocks noGrp="1"/>
          </p:cNvGraphicFramePr>
          <p:nvPr>
            <p:extLst>
              <p:ext uri="{D42A27DB-BD31-4B8C-83A1-F6EECF244321}">
                <p14:modId xmlns:p14="http://schemas.microsoft.com/office/powerpoint/2010/main" val="1062909638"/>
              </p:ext>
            </p:extLst>
          </p:nvPr>
        </p:nvGraphicFramePr>
        <p:xfrm>
          <a:off x="1012823" y="1376890"/>
          <a:ext cx="10693401" cy="4023360"/>
        </p:xfrm>
        <a:graphic>
          <a:graphicData uri="http://schemas.openxmlformats.org/drawingml/2006/table">
            <a:tbl>
              <a:tblPr firstRow="1" bandRow="1">
                <a:tableStyleId>{5C22544A-7EE6-4342-B048-85BDC9FD1C3A}</a:tableStyleId>
              </a:tblPr>
              <a:tblGrid>
                <a:gridCol w="2274701">
                  <a:extLst>
                    <a:ext uri="{9D8B030D-6E8A-4147-A177-3AD203B41FA5}">
                      <a16:colId xmlns:a16="http://schemas.microsoft.com/office/drawing/2014/main" val="54590914"/>
                    </a:ext>
                  </a:extLst>
                </a:gridCol>
                <a:gridCol w="8418700">
                  <a:extLst>
                    <a:ext uri="{9D8B030D-6E8A-4147-A177-3AD203B41FA5}">
                      <a16:colId xmlns:a16="http://schemas.microsoft.com/office/drawing/2014/main" val="716743408"/>
                    </a:ext>
                  </a:extLst>
                </a:gridCol>
              </a:tblGrid>
              <a:tr h="848572">
                <a:tc rowSpan="4">
                  <a:txBody>
                    <a:bodyPr/>
                    <a:lstStyle/>
                    <a:p>
                      <a:pPr algn="ctr"/>
                      <a:endParaRPr lang="en-US" sz="8000" dirty="0"/>
                    </a:p>
                    <a:p>
                      <a:pPr algn="ctr"/>
                      <a:r>
                        <a:rPr lang="en-US" sz="8800" dirty="0">
                          <a:solidFill>
                            <a:srgbClr val="7030A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5397688"/>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97386950"/>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91691337"/>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93163346"/>
                  </a:ext>
                </a:extLst>
              </a:tr>
            </a:tbl>
          </a:graphicData>
        </a:graphic>
      </p:graphicFrame>
      <p:sp>
        <p:nvSpPr>
          <p:cNvPr id="5" name="TextBox 4">
            <a:extLst>
              <a:ext uri="{FF2B5EF4-FFF2-40B4-BE49-F238E27FC236}">
                <a16:creationId xmlns:a16="http://schemas.microsoft.com/office/drawing/2014/main" id="{5CBBD4DC-D75D-B15A-006E-A42ADE558628}"/>
              </a:ext>
            </a:extLst>
          </p:cNvPr>
          <p:cNvSpPr txBox="1"/>
          <p:nvPr/>
        </p:nvSpPr>
        <p:spPr>
          <a:xfrm>
            <a:off x="3390900" y="1400175"/>
            <a:ext cx="7524750"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Nội dung đoạn văn tưởng tượng kết nối với câu chuyện đã đọc hoặc đã nghe.</a:t>
            </a:r>
          </a:p>
        </p:txBody>
      </p:sp>
      <p:sp>
        <p:nvSpPr>
          <p:cNvPr id="6" name="TextBox 5">
            <a:extLst>
              <a:ext uri="{FF2B5EF4-FFF2-40B4-BE49-F238E27FC236}">
                <a16:creationId xmlns:a16="http://schemas.microsoft.com/office/drawing/2014/main" id="{FDABC7E1-5518-2440-EEC6-5E134C6B74B0}"/>
              </a:ext>
            </a:extLst>
          </p:cNvPr>
          <p:cNvSpPr txBox="1"/>
          <p:nvPr/>
        </p:nvSpPr>
        <p:spPr>
          <a:xfrm>
            <a:off x="3428999" y="2438400"/>
            <a:ext cx="8124826"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Những điều tưởng tượng dựa vào câu chuyện đã đọc hoặc đã nghe tạo được sự bất ngờ, thú vị cho người đọc.</a:t>
            </a:r>
          </a:p>
        </p:txBody>
      </p:sp>
      <p:sp>
        <p:nvSpPr>
          <p:cNvPr id="7" name="TextBox 6">
            <a:extLst>
              <a:ext uri="{FF2B5EF4-FFF2-40B4-BE49-F238E27FC236}">
                <a16:creationId xmlns:a16="http://schemas.microsoft.com/office/drawing/2014/main" id="{6FF19916-B634-AD55-7A5F-951E62930367}"/>
              </a:ext>
            </a:extLst>
          </p:cNvPr>
          <p:cNvSpPr txBox="1"/>
          <p:nvPr/>
        </p:nvSpPr>
        <p:spPr>
          <a:xfrm>
            <a:off x="3524250" y="3600450"/>
            <a:ext cx="7524750" cy="461665"/>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Cách viết mở đầu hoặc kết thúc mới mẻ, hấp dẫn. </a:t>
            </a:r>
          </a:p>
        </p:txBody>
      </p:sp>
      <p:sp>
        <p:nvSpPr>
          <p:cNvPr id="8" name="TextBox 7">
            <a:extLst>
              <a:ext uri="{FF2B5EF4-FFF2-40B4-BE49-F238E27FC236}">
                <a16:creationId xmlns:a16="http://schemas.microsoft.com/office/drawing/2014/main" id="{E33439B8-9149-0C8B-E623-6774869A22FB}"/>
              </a:ext>
            </a:extLst>
          </p:cNvPr>
          <p:cNvSpPr txBox="1"/>
          <p:nvPr/>
        </p:nvSpPr>
        <p:spPr>
          <a:xfrm>
            <a:off x="3552825" y="4667250"/>
            <a:ext cx="7524750" cy="461665"/>
          </a:xfrm>
          <a:prstGeom prst="rect">
            <a:avLst/>
          </a:prstGeom>
          <a:noFill/>
        </p:spPr>
        <p:txBody>
          <a:bodyPr wrap="square" rtlCol="0">
            <a:spAutoFit/>
          </a:bodyPr>
          <a:lstStyle/>
          <a:p>
            <a:pPr algn="just"/>
            <a:r>
              <a:rPr lang="en-US" sz="2400" b="1" dirty="0">
                <a:latin typeface="Cambria" panose="02040503050406030204" pitchFamily="18" charset="0"/>
                <a:ea typeface="Cambria" panose="02040503050406030204" pitchFamily="18" charset="0"/>
              </a:rPr>
              <a:t>K</a:t>
            </a:r>
            <a:r>
              <a:rPr lang="vi-VN" sz="2400" b="1" dirty="0">
                <a:latin typeface="Cambria" panose="02040503050406030204" pitchFamily="18" charset="0"/>
                <a:ea typeface="Cambria" panose="02040503050406030204" pitchFamily="18" charset="0"/>
              </a:rPr>
              <a:t>hông mắc lỗi về dùng từ, đặt câu, chính tả.</a:t>
            </a:r>
          </a:p>
        </p:txBody>
      </p:sp>
    </p:spTree>
    <p:extLst>
      <p:ext uri="{BB962C8B-B14F-4D97-AF65-F5344CB8AC3E}">
        <p14:creationId xmlns:p14="http://schemas.microsoft.com/office/powerpoint/2010/main" val="34471512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Sửa</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lỗi</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pic>
        <p:nvPicPr>
          <p:cNvPr id="9" name="Picture 4" descr="Kid Girl Thinking Face | Art drawings for kids, Girl thinking, Kids vector">
            <a:extLst>
              <a:ext uri="{FF2B5EF4-FFF2-40B4-BE49-F238E27FC236}">
                <a16:creationId xmlns:a16="http://schemas.microsoft.com/office/drawing/2014/main" id="{A34B127F-B096-2D74-A22D-07A11E6F11C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8077577" y="2767984"/>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9271B7E-85FD-2CF8-6E36-FFF7B90553FB}"/>
              </a:ext>
            </a:extLst>
          </p:cNvPr>
          <p:cNvGrpSpPr/>
          <p:nvPr/>
        </p:nvGrpSpPr>
        <p:grpSpPr>
          <a:xfrm>
            <a:off x="3838575" y="1438274"/>
            <a:ext cx="7373044" cy="1428751"/>
            <a:chOff x="4124325" y="2209799"/>
            <a:chExt cx="7373044" cy="1428751"/>
          </a:xfrm>
        </p:grpSpPr>
        <p:sp>
          <p:nvSpPr>
            <p:cNvPr id="11" name="Cloud Callout 9">
              <a:extLst>
                <a:ext uri="{FF2B5EF4-FFF2-40B4-BE49-F238E27FC236}">
                  <a16:creationId xmlns:a16="http://schemas.microsoft.com/office/drawing/2014/main" id="{F7FFAADC-44BE-2827-DA25-04007620F32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2" name="TextBox 11">
              <a:extLst>
                <a:ext uri="{FF2B5EF4-FFF2-40B4-BE49-F238E27FC236}">
                  <a16:creationId xmlns:a16="http://schemas.microsoft.com/office/drawing/2014/main" id="{46EC0E6D-1850-7A53-DF2D-6B82D87ED1AE}"/>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Đọc lại những lỗi sai.</a:t>
              </a:r>
              <a:endParaRPr lang="en-US" sz="3600" b="1" dirty="0">
                <a:effectLst/>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68677DE2-2C9D-BDE4-3CA0-3E89E719CC90}"/>
              </a:ext>
            </a:extLst>
          </p:cNvPr>
          <p:cNvGrpSpPr/>
          <p:nvPr/>
        </p:nvGrpSpPr>
        <p:grpSpPr>
          <a:xfrm>
            <a:off x="990600" y="2705099"/>
            <a:ext cx="7373044" cy="1552210"/>
            <a:chOff x="4019550" y="2105024"/>
            <a:chExt cx="7373044" cy="1552210"/>
          </a:xfrm>
        </p:grpSpPr>
        <p:sp>
          <p:nvSpPr>
            <p:cNvPr id="14" name="Cloud Callout 9">
              <a:extLst>
                <a:ext uri="{FF2B5EF4-FFF2-40B4-BE49-F238E27FC236}">
                  <a16:creationId xmlns:a16="http://schemas.microsoft.com/office/drawing/2014/main" id="{E1B26B6E-9A8F-8D1B-84C7-1837A8CE7A31}"/>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5" name="TextBox 14">
              <a:extLst>
                <a:ext uri="{FF2B5EF4-FFF2-40B4-BE49-F238E27FC236}">
                  <a16:creationId xmlns:a16="http://schemas.microsoft.com/office/drawing/2014/main" id="{2340DC16-756F-FCF4-E310-EC1DCB5C2F6B}"/>
                </a:ext>
              </a:extLst>
            </p:cNvPr>
            <p:cNvSpPr txBox="1"/>
            <p:nvPr/>
          </p:nvSpPr>
          <p:spPr>
            <a:xfrm>
              <a:off x="4410075" y="2457450"/>
              <a:ext cx="6324600" cy="707886"/>
            </a:xfrm>
            <a:prstGeom prst="rect">
              <a:avLst/>
            </a:prstGeom>
            <a:noFill/>
          </p:spPr>
          <p:txBody>
            <a:bodyPr wrap="square" rtlCol="0">
              <a:spAutoFit/>
            </a:bodyPr>
            <a:lstStyle/>
            <a:p>
              <a:pPr algn="ctr"/>
              <a:r>
                <a:rPr lang="vi-VN" sz="4000" b="1" dirty="0">
                  <a:effectLst/>
                  <a:latin typeface="Cambria" panose="02040503050406030204" pitchFamily="18" charset="0"/>
                  <a:ea typeface="Cambria" panose="02040503050406030204" pitchFamily="18" charset="0"/>
                </a:rPr>
                <a:t>Sửa lại những lỗi sai. </a:t>
              </a:r>
              <a:endParaRPr lang="en-US" sz="40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980492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307</Words>
  <Application>Microsoft Office PowerPoint</Application>
  <PresentationFormat>Widescreen</PresentationFormat>
  <Paragraphs>35</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宋体</vt:lpstr>
      <vt:lpstr>#9Slide03 Arima Madurai Black</vt:lpstr>
      <vt:lpstr>Arial</vt:lpstr>
      <vt:lpstr>Calibri</vt:lpstr>
      <vt:lpstr>Cambria</vt:lpstr>
      <vt:lpstr>等线</vt:lpstr>
      <vt:lpstr>inpin heiti</vt:lpstr>
      <vt:lpstr>ITC Avant Garde Std Bk</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37</cp:revision>
  <dcterms:created xsi:type="dcterms:W3CDTF">2023-08-29T07:10:52Z</dcterms:created>
  <dcterms:modified xsi:type="dcterms:W3CDTF">2025-11-12T14:32:11Z</dcterms:modified>
</cp:coreProperties>
</file>