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56" r:id="rId4"/>
    <p:sldId id="2752" r:id="rId5"/>
    <p:sldId id="2753" r:id="rId6"/>
    <p:sldId id="2754" r:id="rId7"/>
    <p:sldId id="2755" r:id="rId8"/>
    <p:sldId id="2756" r:id="rId9"/>
    <p:sldId id="2757" r:id="rId10"/>
    <p:sldId id="2758" r:id="rId11"/>
    <p:sldId id="277" r:id="rId12"/>
    <p:sldId id="2759" r:id="rId13"/>
    <p:sldId id="2760" r:id="rId14"/>
    <p:sldId id="2761" r:id="rId15"/>
    <p:sldId id="2762" r:id="rId16"/>
    <p:sldId id="27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5</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11</a:t>
            </a:fld>
            <a:endParaRPr lang="en-US"/>
          </a:p>
        </p:txBody>
      </p:sp>
    </p:spTree>
    <p:extLst>
      <p:ext uri="{BB962C8B-B14F-4D97-AF65-F5344CB8AC3E}">
        <p14:creationId xmlns:p14="http://schemas.microsoft.com/office/powerpoint/2010/main" val="165529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4456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190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97019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7353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634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911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20075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652228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76523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031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955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63988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6260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649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6425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411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774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2049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7640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990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0069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50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592183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4520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6510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7413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15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82881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633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0159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20155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691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907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2721343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0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18605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12"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6951467" cy="6711063"/>
          </a:xfrm>
          <a:custGeom>
            <a:avLst/>
            <a:gdLst/>
            <a:ahLst/>
            <a:cxnLst/>
            <a:rect l="l" t="t" r="r" b="b"/>
            <a:pathLst>
              <a:path w="10427201" h="10496716">
                <a:moveTo>
                  <a:pt x="0" y="0"/>
                </a:moveTo>
                <a:lnTo>
                  <a:pt x="10427201" y="0"/>
                </a:lnTo>
                <a:lnTo>
                  <a:pt x="10427201" y="10496715"/>
                </a:lnTo>
                <a:lnTo>
                  <a:pt x="0" y="10496715"/>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3" name="Picture 2">
            <a:extLst>
              <a:ext uri="{FF2B5EF4-FFF2-40B4-BE49-F238E27FC236}">
                <a16:creationId xmlns:a16="http://schemas.microsoft.com/office/drawing/2014/main" id="{9062A54F-EB32-E7F1-86B4-69321004AD81}"/>
              </a:ext>
            </a:extLst>
          </p:cNvPr>
          <p:cNvPicPr>
            <a:picLocks noChangeAspect="1"/>
          </p:cNvPicPr>
          <p:nvPr/>
        </p:nvPicPr>
        <p:blipFill>
          <a:blip r:embed="rId3"/>
          <a:stretch>
            <a:fillRect/>
          </a:stretch>
        </p:blipFill>
        <p:spPr>
          <a:xfrm>
            <a:off x="6920728" y="971550"/>
            <a:ext cx="5137472" cy="1943100"/>
          </a:xfrm>
          <a:prstGeom prst="rect">
            <a:avLst/>
          </a:prstGeom>
        </p:spPr>
      </p:pic>
      <p:pic>
        <p:nvPicPr>
          <p:cNvPr id="7" name="Picture 6">
            <a:extLst>
              <a:ext uri="{FF2B5EF4-FFF2-40B4-BE49-F238E27FC236}">
                <a16:creationId xmlns:a16="http://schemas.microsoft.com/office/drawing/2014/main" id="{5C90DAA9-EE55-1F2D-026C-E60A0FB850F8}"/>
              </a:ext>
            </a:extLst>
          </p:cNvPr>
          <p:cNvPicPr>
            <a:picLocks noChangeAspect="1"/>
          </p:cNvPicPr>
          <p:nvPr/>
        </p:nvPicPr>
        <p:blipFill>
          <a:blip r:embed="rId4"/>
          <a:stretch>
            <a:fillRect/>
          </a:stretch>
        </p:blipFill>
        <p:spPr>
          <a:xfrm>
            <a:off x="4684550" y="2400301"/>
            <a:ext cx="7507450" cy="2388984"/>
          </a:xfrm>
          <a:prstGeom prst="rect">
            <a:avLst/>
          </a:prstGeom>
        </p:spPr>
      </p:pic>
      <p:sp>
        <p:nvSpPr>
          <p:cNvPr id="5" name="TextBox 4"/>
          <p:cNvSpPr txBox="1"/>
          <p:nvPr/>
        </p:nvSpPr>
        <p:spPr>
          <a:xfrm>
            <a:off x="7855528" y="323309"/>
            <a:ext cx="3920836" cy="769441"/>
          </a:xfrm>
          <a:prstGeom prst="rect">
            <a:avLst/>
          </a:prstGeom>
          <a:noFill/>
        </p:spPr>
        <p:txBody>
          <a:bodyPr wrap="squar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TIẾNG VIỆT 4</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951468" y="5246486"/>
            <a:ext cx="6472196"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GV </a:t>
            </a:r>
            <a:r>
              <a:rPr lang="en-US" sz="4800" b="1" dirty="0" err="1" smtClean="0">
                <a:solidFill>
                  <a:srgbClr val="FF0000"/>
                </a:solidFill>
                <a:latin typeface="Times New Roman" panose="02020603050405020304" pitchFamily="18" charset="0"/>
                <a:cs typeface="Times New Roman" panose="02020603050405020304" pitchFamily="18" charset="0"/>
              </a:rPr>
              <a:t>Bùi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Thị</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Hà</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pic>
        <p:nvPicPr>
          <p:cNvPr id="3" name="Picture 2">
            <a:extLst>
              <a:ext uri="{FF2B5EF4-FFF2-40B4-BE49-F238E27FC236}">
                <a16:creationId xmlns:a16="http://schemas.microsoft.com/office/drawing/2014/main" id="{15E4B2DF-FCDB-6079-D571-78F87F6F3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9048" y="533149"/>
            <a:ext cx="7193903" cy="5791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Nhà bác học và bà cụ</a:t>
            </a:r>
            <a:endPar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Bà cụ cười móm mém :</a:t>
            </a:r>
          </a:p>
          <a:p>
            <a:pPr algn="just" latinLnBrk="0"/>
            <a:r>
              <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latinLnBrk="0"/>
            <a:r>
              <a:rPr lang="en-US" sz="1900" dirty="0">
                <a:solidFill>
                  <a:srgbClr val="000000"/>
                </a:solidFill>
                <a:latin typeface="Cambria" panose="02040503050406030204" pitchFamily="18" charset="0"/>
                <a:ea typeface="Cambria" panose="02040503050406030204" pitchFamily="18" charset="0"/>
                <a:cs typeface="Calibri" panose="020F0502020204030204" pitchFamily="34" charset="0"/>
              </a:rPr>
              <a:t>(Theo </a:t>
            </a:r>
            <a:r>
              <a:rPr lang="en-US" sz="1900" dirty="0" err="1">
                <a:solidFill>
                  <a:srgbClr val="000000"/>
                </a:solidFill>
                <a:latin typeface="Cambria" panose="02040503050406030204" pitchFamily="18" charset="0"/>
                <a:ea typeface="Cambria" panose="02040503050406030204" pitchFamily="18" charset="0"/>
                <a:cs typeface="Calibri" panose="020F0502020204030204" pitchFamily="34" charset="0"/>
              </a:rPr>
              <a:t>Tiếng</a:t>
            </a:r>
            <a:r>
              <a:rPr lang="en-US" sz="19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1900" dirty="0" err="1">
                <a:solidFill>
                  <a:srgbClr val="000000"/>
                </a:solidFill>
                <a:latin typeface="Cambria" panose="02040503050406030204" pitchFamily="18" charset="0"/>
                <a:ea typeface="Cambria" panose="02040503050406030204" pitchFamily="18" charset="0"/>
                <a:cs typeface="Calibri" panose="020F0502020204030204" pitchFamily="34" charset="0"/>
              </a:rPr>
              <a:t>việt</a:t>
            </a:r>
            <a:r>
              <a:rPr lang="en-US" sz="1900" dirty="0">
                <a:solidFill>
                  <a:srgbClr val="000000"/>
                </a:solidFill>
                <a:latin typeface="Cambria" panose="02040503050406030204" pitchFamily="18" charset="0"/>
                <a:ea typeface="Cambria" panose="02040503050406030204" pitchFamily="18" charset="0"/>
                <a:cs typeface="Calibri" panose="020F0502020204030204" pitchFamily="34" charset="0"/>
              </a:rPr>
              <a:t> 3, </a:t>
            </a:r>
            <a:r>
              <a:rPr lang="en-US" sz="1900" dirty="0" err="1">
                <a:solidFill>
                  <a:srgbClr val="000000"/>
                </a:solidFill>
                <a:latin typeface="Cambria" panose="02040503050406030204" pitchFamily="18" charset="0"/>
                <a:ea typeface="Cambria" panose="02040503050406030204" pitchFamily="18" charset="0"/>
                <a:cs typeface="Calibri" panose="020F0502020204030204" pitchFamily="34" charset="0"/>
              </a:rPr>
              <a:t>tập</a:t>
            </a:r>
            <a:r>
              <a:rPr lang="en-US" sz="1900" dirty="0">
                <a:solidFill>
                  <a:srgbClr val="000000"/>
                </a:solidFill>
                <a:latin typeface="Cambria" panose="02040503050406030204" pitchFamily="18" charset="0"/>
                <a:ea typeface="Cambria" panose="02040503050406030204" pitchFamily="18" charset="0"/>
                <a:cs typeface="Calibri" panose="020F0502020204030204" pitchFamily="34" charset="0"/>
              </a:rPr>
              <a:t> 2, NXB </a:t>
            </a:r>
            <a:r>
              <a:rPr lang="en-US" sz="1900" dirty="0" err="1">
                <a:solidFill>
                  <a:srgbClr val="000000"/>
                </a:solidFill>
                <a:latin typeface="Cambria" panose="02040503050406030204" pitchFamily="18" charset="0"/>
                <a:ea typeface="Cambria" panose="02040503050406030204" pitchFamily="18" charset="0"/>
                <a:cs typeface="Calibri" panose="020F0502020204030204" pitchFamily="34" charset="0"/>
              </a:rPr>
              <a:t>Giáo</a:t>
            </a:r>
            <a:r>
              <a:rPr lang="en-US" sz="19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1900" dirty="0" err="1">
                <a:solidFill>
                  <a:srgbClr val="000000"/>
                </a:solidFill>
                <a:latin typeface="Cambria" panose="02040503050406030204" pitchFamily="18" charset="0"/>
                <a:ea typeface="Cambria" panose="02040503050406030204" pitchFamily="18" charset="0"/>
                <a:cs typeface="Calibri" panose="020F0502020204030204" pitchFamily="34" charset="0"/>
              </a:rPr>
              <a:t>dục</a:t>
            </a:r>
            <a:r>
              <a:rPr lang="en-US" sz="19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1900" dirty="0" err="1">
                <a:solidFill>
                  <a:srgbClr val="000000"/>
                </a:solidFill>
                <a:latin typeface="Cambria" panose="02040503050406030204" pitchFamily="18" charset="0"/>
                <a:ea typeface="Cambria" panose="02040503050406030204" pitchFamily="18" charset="0"/>
                <a:cs typeface="Calibri" panose="020F0502020204030204" pitchFamily="34" charset="0"/>
              </a:rPr>
              <a:t>Việt</a:t>
            </a:r>
            <a:r>
              <a:rPr lang="en-US" sz="1900" dirty="0">
                <a:solidFill>
                  <a:srgbClr val="000000"/>
                </a:solidFill>
                <a:latin typeface="Cambria" panose="02040503050406030204" pitchFamily="18" charset="0"/>
                <a:ea typeface="Cambria" panose="02040503050406030204" pitchFamily="18" charset="0"/>
                <a:cs typeface="Calibri" panose="020F0502020204030204" pitchFamily="34" charset="0"/>
              </a:rPr>
              <a:t> Nam, 2016)</a:t>
            </a:r>
            <a:endParaRPr lang="vi-VN" sz="19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endParaRPr lang="en-US" sz="19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a:t>
              </a:r>
              <a:endParaRPr lang="en-US" sz="4000" b="1" dirty="0">
                <a:latin typeface="Cambria" panose="02040503050406030204" pitchFamily="18" charset="0"/>
                <a:ea typeface="Cambria" panose="02040503050406030204" pitchFamily="18" charset="0"/>
              </a:endParaRPr>
            </a:p>
            <a:p>
              <a:pPr algn="just"/>
              <a:r>
                <a:rPr lang="vi-VN" sz="4000" b="1" dirty="0">
                  <a:latin typeface="Cambria" panose="02040503050406030204" pitchFamily="18" charset="0"/>
                  <a:ea typeface="Cambria" panose="02040503050406030204" pitchFamily="18" charset="0"/>
                </a:rPr>
                <a:t>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273</Words>
  <Application>Microsoft Office PowerPoint</Application>
  <PresentationFormat>Widescreen</PresentationFormat>
  <Paragraphs>37</Paragraphs>
  <Slides>14</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Arial</vt:lpstr>
      <vt:lpstr>Calibri</vt:lpstr>
      <vt:lpstr>Calibri Light</vt:lpstr>
      <vt:lpstr>Cambria</vt:lpstr>
      <vt:lpstr>等线</vt:lpstr>
      <vt:lpstr>等线 Light</vt:lpstr>
      <vt:lpstr>LNTH-LuoLuoNotangYuanTi 1</vt:lpstr>
      <vt:lpstr>Tahoma</vt:lpstr>
      <vt:lpstr>Times New Roman</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2023-09-18T05:43:10Z</dcterms:created>
  <dcterms:modified xsi:type="dcterms:W3CDTF">2025-11-24T12:40:38Z</dcterms:modified>
</cp:coreProperties>
</file>