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Lst>
  <p:notesMasterIdLst>
    <p:notesMasterId r:id="rId17"/>
  </p:notesMasterIdLst>
  <p:sldIdLst>
    <p:sldId id="259" r:id="rId4"/>
    <p:sldId id="309" r:id="rId5"/>
    <p:sldId id="358" r:id="rId6"/>
    <p:sldId id="359" r:id="rId7"/>
    <p:sldId id="360" r:id="rId8"/>
    <p:sldId id="361" r:id="rId9"/>
    <p:sldId id="366" r:id="rId10"/>
    <p:sldId id="328" r:id="rId11"/>
    <p:sldId id="308" r:id="rId12"/>
    <p:sldId id="310" r:id="rId13"/>
    <p:sldId id="364" r:id="rId14"/>
    <p:sldId id="274" r:id="rId15"/>
    <p:sldId id="27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6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DCD92D-475D-49FD-8F99-D126164B2768}"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509396-CC76-4013-93CD-45E220C88814}" type="slidenum">
              <a:rPr lang="en-US" smtClean="0"/>
              <a:t>‹#›</a:t>
            </a:fld>
            <a:endParaRPr lang="en-US"/>
          </a:p>
        </p:txBody>
      </p:sp>
    </p:spTree>
    <p:extLst>
      <p:ext uri="{BB962C8B-B14F-4D97-AF65-F5344CB8AC3E}">
        <p14:creationId xmlns:p14="http://schemas.microsoft.com/office/powerpoint/2010/main" val="4216914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6797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mời</a:t>
            </a:r>
            <a:r>
              <a:rPr lang="en-US" baseline="0" dirty="0"/>
              <a:t> HS </a:t>
            </a:r>
            <a:r>
              <a:rPr lang="en-US" baseline="0" dirty="0" err="1"/>
              <a:t>nhận</a:t>
            </a:r>
            <a:r>
              <a:rPr lang="en-US" baseline="0" dirty="0"/>
              <a:t> </a:t>
            </a:r>
            <a:r>
              <a:rPr lang="en-US" baseline="0" dirty="0" err="1"/>
              <a:t>xét</a:t>
            </a:r>
            <a:r>
              <a:rPr lang="en-US" baseline="0" dirty="0"/>
              <a:t> </a:t>
            </a:r>
            <a:r>
              <a:rPr lang="en-US" baseline="0" dirty="0" err="1"/>
              <a:t>căn</a:t>
            </a:r>
            <a:r>
              <a:rPr lang="en-US" baseline="0" dirty="0"/>
              <a:t> </a:t>
            </a:r>
            <a:r>
              <a:rPr lang="en-US" baseline="0" dirty="0" err="1"/>
              <a:t>phòng</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vứt</a:t>
            </a:r>
            <a:r>
              <a:rPr lang="en-US" baseline="0" dirty="0"/>
              <a:t> </a:t>
            </a:r>
            <a:r>
              <a:rPr lang="en-US" baseline="0" dirty="0" err="1"/>
              <a:t>bề</a:t>
            </a:r>
            <a:r>
              <a:rPr lang="en-US" baseline="0" dirty="0"/>
              <a:t> </a:t>
            </a:r>
            <a:r>
              <a:rPr lang="en-US" baseline="0" dirty="0" err="1"/>
              <a:t>bộn</a:t>
            </a:r>
            <a:r>
              <a:rPr lang="en-US" baseline="0" dirty="0"/>
              <a:t> </a:t>
            </a:r>
            <a:r>
              <a:rPr lang="en-US" baseline="0" dirty="0" err="1"/>
              <a:t>giữa</a:t>
            </a:r>
            <a:r>
              <a:rPr lang="en-US" baseline="0" dirty="0"/>
              <a:t> </a:t>
            </a:r>
            <a:r>
              <a:rPr lang="en-US" baseline="0" dirty="0" err="1"/>
              <a:t>nha</a:t>
            </a:r>
            <a:r>
              <a:rPr lang="en-US" baseline="0" dirty="0"/>
              <a:t>.</a:t>
            </a:r>
          </a:p>
          <a:p>
            <a:r>
              <a:rPr lang="en-US" baseline="0" dirty="0" err="1"/>
              <a:t>Dẫn</a:t>
            </a:r>
            <a:r>
              <a:rPr lang="en-US" baseline="0" dirty="0"/>
              <a:t> </a:t>
            </a:r>
            <a:r>
              <a:rPr lang="en-US" baseline="0" dirty="0" err="1"/>
              <a:t>dắt</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dọn</a:t>
            </a:r>
            <a:r>
              <a:rPr lang="en-US" baseline="0" dirty="0"/>
              <a:t> </a:t>
            </a:r>
            <a:r>
              <a:rPr lang="en-US" baseline="0" dirty="0" err="1"/>
              <a:t>dẹp</a:t>
            </a:r>
            <a:r>
              <a:rPr lang="en-US" baseline="0" dirty="0"/>
              <a:t> </a:t>
            </a:r>
            <a:r>
              <a:rPr lang="en-US" baseline="0" dirty="0" err="1"/>
              <a:t>phòng</a:t>
            </a:r>
            <a:r>
              <a:rPr lang="en-US" baseline="0" dirty="0"/>
              <a:t> </a:t>
            </a:r>
            <a:r>
              <a:rPr lang="en-US" baseline="0" dirty="0" err="1"/>
              <a:t>khách</a:t>
            </a:r>
            <a:r>
              <a:rPr lang="en-US" baseline="0" dirty="0"/>
              <a:t> </a:t>
            </a:r>
            <a:r>
              <a:rPr lang="en-US" baseline="0" dirty="0" err="1"/>
              <a:t>bằng</a:t>
            </a:r>
            <a:r>
              <a:rPr lang="en-US" baseline="0" dirty="0"/>
              <a:t> </a:t>
            </a:r>
            <a:r>
              <a:rPr lang="en-US" baseline="0" dirty="0" err="1"/>
              <a:t>cách</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tốt</a:t>
            </a:r>
            <a:r>
              <a:rPr lang="en-US" baseline="0" dirty="0"/>
              <a:t> </a:t>
            </a:r>
            <a:r>
              <a:rPr lang="en-US" baseline="0" dirty="0" err="1"/>
              <a:t>các</a:t>
            </a:r>
            <a:r>
              <a:rPr lang="en-US" baseline="0" dirty="0"/>
              <a:t> </a:t>
            </a:r>
            <a:r>
              <a:rPr lang="en-US" baseline="0" dirty="0" err="1"/>
              <a:t>thử</a:t>
            </a:r>
            <a:r>
              <a:rPr lang="en-US" baseline="0" dirty="0"/>
              <a:t> </a:t>
            </a:r>
            <a:r>
              <a:rPr lang="en-US" baseline="0" dirty="0" err="1"/>
              <a:t>thách</a:t>
            </a:r>
            <a:r>
              <a:rPr lang="en-US" baseline="0" dirty="0"/>
              <a:t> </a:t>
            </a:r>
            <a:r>
              <a:rPr lang="en-US" baseline="0" dirty="0" err="1"/>
              <a:t>để</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vào</a:t>
            </a:r>
            <a:r>
              <a:rPr lang="en-US" baseline="0" dirty="0"/>
              <a:t> </a:t>
            </a:r>
            <a:r>
              <a:rPr lang="en-US" baseline="0" dirty="0" err="1"/>
              <a:t>giỏ</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1615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0785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60421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和内容" userDrawn="1">
  <p:cSld name="标题和内容">
    <p:spTree>
      <p:nvGrpSpPr>
        <p:cNvPr id="1" name="Shape 11"/>
        <p:cNvGrpSpPr/>
        <p:nvPr/>
      </p:nvGrpSpPr>
      <p:grpSpPr>
        <a:xfrm>
          <a:off x="0" y="0"/>
          <a:ext cx="0" cy="0"/>
          <a:chOff x="0" y="0"/>
          <a:chExt cx="0" cy="0"/>
        </a:xfrm>
      </p:grpSpPr>
      <p:sp>
        <p:nvSpPr>
          <p:cNvPr id="12" name="Google Shape;12;p26"/>
          <p:cNvSpPr/>
          <p:nvPr/>
        </p:nvSpPr>
        <p:spPr>
          <a:xfrm>
            <a:off x="0" y="0"/>
            <a:ext cx="12192000" cy="6858000"/>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B27EE0F4-DADE-B41E-EB27-D8380CB897A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94D396-00F9-9AAF-4722-8B7D1C0228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4ADA44-3136-4EA0-B867-2F1E71790B57}"/>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12/1/2025</a:t>
            </a:fld>
            <a:endParaRPr lang="en-US"/>
          </a:p>
        </p:txBody>
      </p:sp>
      <p:sp>
        <p:nvSpPr>
          <p:cNvPr id="5" name="Footer Placeholder 4">
            <a:extLst>
              <a:ext uri="{FF2B5EF4-FFF2-40B4-BE49-F238E27FC236}">
                <a16:creationId xmlns:a16="http://schemas.microsoft.com/office/drawing/2014/main" id="{0DDBF510-5F92-2236-EBED-146E406299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149CF6-C30D-E2F2-0A07-86B0FBBCFBDD}"/>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grpSp>
        <p:nvGrpSpPr>
          <p:cNvPr id="7" name="Group 6">
            <a:extLst>
              <a:ext uri="{FF2B5EF4-FFF2-40B4-BE49-F238E27FC236}">
                <a16:creationId xmlns:a16="http://schemas.microsoft.com/office/drawing/2014/main" id="{4C578DC6-87F6-1690-DBB8-41FAA0475F56}"/>
              </a:ext>
            </a:extLst>
          </p:cNvPr>
          <p:cNvGrpSpPr/>
          <p:nvPr userDrawn="1"/>
        </p:nvGrpSpPr>
        <p:grpSpPr>
          <a:xfrm>
            <a:off x="0" y="1"/>
            <a:ext cx="12192000" cy="6858000"/>
            <a:chOff x="0" y="-80962"/>
            <a:chExt cx="12192000" cy="6858000"/>
          </a:xfrm>
        </p:grpSpPr>
        <p:pic>
          <p:nvPicPr>
            <p:cNvPr id="8" name="Graphic 7">
              <a:extLst>
                <a:ext uri="{FF2B5EF4-FFF2-40B4-BE49-F238E27FC236}">
                  <a16:creationId xmlns:a16="http://schemas.microsoft.com/office/drawing/2014/main" id="{1746D16F-7FC5-0B76-F592-FDD1B5ED26C9}"/>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l="11242" t="9522" r="6545" b="13411"/>
            <a:stretch/>
          </p:blipFill>
          <p:spPr>
            <a:xfrm>
              <a:off x="0" y="-80962"/>
              <a:ext cx="12192000" cy="6858000"/>
            </a:xfrm>
            <a:prstGeom prst="rect">
              <a:avLst/>
            </a:prstGeom>
          </p:spPr>
        </p:pic>
        <p:sp>
          <p:nvSpPr>
            <p:cNvPr id="9" name="Rectangle 8">
              <a:extLst>
                <a:ext uri="{FF2B5EF4-FFF2-40B4-BE49-F238E27FC236}">
                  <a16:creationId xmlns:a16="http://schemas.microsoft.com/office/drawing/2014/main" id="{3F7FB7BD-FC13-B20B-194D-2DEAB9640E00}"/>
                </a:ext>
              </a:extLst>
            </p:cNvPr>
            <p:cNvSpPr/>
            <p:nvPr/>
          </p:nvSpPr>
          <p:spPr>
            <a:xfrm>
              <a:off x="6270171" y="566057"/>
              <a:ext cx="5239658" cy="3164114"/>
            </a:xfrm>
            <a:prstGeom prst="rect">
              <a:avLst/>
            </a:prstGeom>
            <a:solidFill>
              <a:srgbClr val="01BA8D"/>
            </a:solidFill>
            <a:ln>
              <a:solidFill>
                <a:srgbClr val="01BA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Rectangle: Rounded Corners 9">
            <a:extLst>
              <a:ext uri="{FF2B5EF4-FFF2-40B4-BE49-F238E27FC236}">
                <a16:creationId xmlns:a16="http://schemas.microsoft.com/office/drawing/2014/main" id="{19C4999B-6D07-9A57-AFB4-009C1449AE31}"/>
              </a:ext>
            </a:extLst>
          </p:cNvPr>
          <p:cNvSpPr/>
          <p:nvPr userDrawn="1"/>
        </p:nvSpPr>
        <p:spPr>
          <a:xfrm>
            <a:off x="248055" y="248224"/>
            <a:ext cx="11695890" cy="6361552"/>
          </a:xfrm>
          <a:prstGeom prst="roundRect">
            <a:avLst>
              <a:gd name="adj" fmla="val 11162"/>
            </a:avLst>
          </a:prstGeom>
          <a:solidFill>
            <a:schemeClr val="bg1"/>
          </a:solidFill>
          <a:ln w="57150">
            <a:solidFill>
              <a:srgbClr val="01BA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4564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3B216C12-FA66-406C-8DE6-7D174FE7BA7D}"/>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45961F58-42D4-47FD-A5A2-D72F082F0BFC}"/>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8623D71C-5154-4101-87B7-524DED66A03E}"/>
              </a:ext>
            </a:extLst>
          </p:cNvPr>
          <p:cNvSpPr>
            <a:spLocks noGrp="1"/>
          </p:cNvSpPr>
          <p:nvPr>
            <p:ph type="sldNum" sz="quarter" idx="12"/>
          </p:nvPr>
        </p:nvSpPr>
        <p:spPr/>
        <p:txBody>
          <a:bodyPr/>
          <a:lstStyle>
            <a:lvl1pPr>
              <a:defRPr/>
            </a:lvl1pPr>
          </a:lstStyle>
          <a:p>
            <a:pPr>
              <a:defRPr/>
            </a:pPr>
            <a:fld id="{5781AD4D-FF11-4780-86DE-E604D61B02C1}" type="slidenum">
              <a:rPr lang="en-US" altLang="en-US"/>
              <a:pPr>
                <a:defRPr/>
              </a:pPr>
              <a:t>‹#›</a:t>
            </a:fld>
            <a:endParaRPr lang="en-US" altLang="en-US"/>
          </a:p>
        </p:txBody>
      </p:sp>
    </p:spTree>
    <p:extLst>
      <p:ext uri="{BB962C8B-B14F-4D97-AF65-F5344CB8AC3E}">
        <p14:creationId xmlns:p14="http://schemas.microsoft.com/office/powerpoint/2010/main" val="3032373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66F8C-DED3-6CE9-71CD-DDE79F5C33D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8EDB6B-C945-C410-78F6-39765EAB9FD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8F1847-576B-255C-6694-35770CE90B98}"/>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12/1/2025</a:t>
            </a:fld>
            <a:endParaRPr lang="en-US"/>
          </a:p>
        </p:txBody>
      </p:sp>
      <p:sp>
        <p:nvSpPr>
          <p:cNvPr id="5" name="Footer Placeholder 4">
            <a:extLst>
              <a:ext uri="{FF2B5EF4-FFF2-40B4-BE49-F238E27FC236}">
                <a16:creationId xmlns:a16="http://schemas.microsoft.com/office/drawing/2014/main" id="{BE8DB2CB-B154-D57E-2878-FF808D8C2B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DCE1A4C-F492-97E4-3851-50FEC8ED31D6}"/>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grpSp>
        <p:nvGrpSpPr>
          <p:cNvPr id="9" name="Group 8">
            <a:extLst>
              <a:ext uri="{FF2B5EF4-FFF2-40B4-BE49-F238E27FC236}">
                <a16:creationId xmlns:a16="http://schemas.microsoft.com/office/drawing/2014/main" id="{20D56B36-3847-F2B6-ADED-F00D305F37D2}"/>
              </a:ext>
            </a:extLst>
          </p:cNvPr>
          <p:cNvGrpSpPr/>
          <p:nvPr userDrawn="1"/>
        </p:nvGrpSpPr>
        <p:grpSpPr>
          <a:xfrm>
            <a:off x="0" y="1"/>
            <a:ext cx="12192000" cy="6858000"/>
            <a:chOff x="0" y="-80962"/>
            <a:chExt cx="12192000" cy="6858000"/>
          </a:xfrm>
        </p:grpSpPr>
        <p:pic>
          <p:nvPicPr>
            <p:cNvPr id="7" name="Graphic 6">
              <a:extLst>
                <a:ext uri="{FF2B5EF4-FFF2-40B4-BE49-F238E27FC236}">
                  <a16:creationId xmlns:a16="http://schemas.microsoft.com/office/drawing/2014/main" id="{640E17BC-B97D-04C0-EF24-2CA2082AB40C}"/>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l="11242" t="9522" r="6545" b="13411"/>
            <a:stretch/>
          </p:blipFill>
          <p:spPr>
            <a:xfrm>
              <a:off x="0" y="-80962"/>
              <a:ext cx="12192000" cy="6858000"/>
            </a:xfrm>
            <a:prstGeom prst="rect">
              <a:avLst/>
            </a:prstGeom>
          </p:spPr>
        </p:pic>
        <p:sp>
          <p:nvSpPr>
            <p:cNvPr id="8" name="Rectangle 7">
              <a:extLst>
                <a:ext uri="{FF2B5EF4-FFF2-40B4-BE49-F238E27FC236}">
                  <a16:creationId xmlns:a16="http://schemas.microsoft.com/office/drawing/2014/main" id="{37E39B3C-5C42-475D-D3C4-0C4B0138E540}"/>
                </a:ext>
              </a:extLst>
            </p:cNvPr>
            <p:cNvSpPr/>
            <p:nvPr/>
          </p:nvSpPr>
          <p:spPr>
            <a:xfrm>
              <a:off x="6270171" y="566057"/>
              <a:ext cx="5239658" cy="3164114"/>
            </a:xfrm>
            <a:prstGeom prst="rect">
              <a:avLst/>
            </a:prstGeom>
            <a:solidFill>
              <a:srgbClr val="01BA8D"/>
            </a:solidFill>
            <a:ln>
              <a:solidFill>
                <a:srgbClr val="01BA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8167181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E3D12C-F060-3169-02EB-845EF6BFE338}"/>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42576674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4DF6D-A5E8-6B24-D420-6B236EAF2EC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126A31-50E5-F209-C901-A5895D332CF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CA73E2-8DD1-524B-905B-6E1E8FC1F6E7}"/>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12/1/2025</a:t>
            </a:fld>
            <a:endParaRPr lang="en-US"/>
          </a:p>
        </p:txBody>
      </p:sp>
      <p:sp>
        <p:nvSpPr>
          <p:cNvPr id="5" name="Footer Placeholder 4">
            <a:extLst>
              <a:ext uri="{FF2B5EF4-FFF2-40B4-BE49-F238E27FC236}">
                <a16:creationId xmlns:a16="http://schemas.microsoft.com/office/drawing/2014/main" id="{3EC18EC5-47BD-82C2-7E60-5AD839C001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E480F3-F0A4-7D90-4C8F-57B4B7C25E38}"/>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grpSp>
        <p:nvGrpSpPr>
          <p:cNvPr id="7" name="Group 6">
            <a:extLst>
              <a:ext uri="{FF2B5EF4-FFF2-40B4-BE49-F238E27FC236}">
                <a16:creationId xmlns:a16="http://schemas.microsoft.com/office/drawing/2014/main" id="{54C03D97-C949-0A4F-098E-FFFBB383D210}"/>
              </a:ext>
            </a:extLst>
          </p:cNvPr>
          <p:cNvGrpSpPr/>
          <p:nvPr userDrawn="1"/>
        </p:nvGrpSpPr>
        <p:grpSpPr>
          <a:xfrm>
            <a:off x="0" y="1"/>
            <a:ext cx="12192000" cy="6858000"/>
            <a:chOff x="0" y="-80962"/>
            <a:chExt cx="12192000" cy="6858000"/>
          </a:xfrm>
        </p:grpSpPr>
        <p:pic>
          <p:nvPicPr>
            <p:cNvPr id="8" name="Graphic 7">
              <a:extLst>
                <a:ext uri="{FF2B5EF4-FFF2-40B4-BE49-F238E27FC236}">
                  <a16:creationId xmlns:a16="http://schemas.microsoft.com/office/drawing/2014/main" id="{17D503B3-10D2-EDCF-6908-756DA5D3BFE4}"/>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l="11242" t="9522" r="6545" b="13411"/>
            <a:stretch/>
          </p:blipFill>
          <p:spPr>
            <a:xfrm>
              <a:off x="0" y="-80962"/>
              <a:ext cx="12192000" cy="6858000"/>
            </a:xfrm>
            <a:prstGeom prst="rect">
              <a:avLst/>
            </a:prstGeom>
          </p:spPr>
        </p:pic>
        <p:sp>
          <p:nvSpPr>
            <p:cNvPr id="9" name="Rectangle 8">
              <a:extLst>
                <a:ext uri="{FF2B5EF4-FFF2-40B4-BE49-F238E27FC236}">
                  <a16:creationId xmlns:a16="http://schemas.microsoft.com/office/drawing/2014/main" id="{9F980658-2550-9530-DA3F-7986660563C4}"/>
                </a:ext>
              </a:extLst>
            </p:cNvPr>
            <p:cNvSpPr/>
            <p:nvPr/>
          </p:nvSpPr>
          <p:spPr>
            <a:xfrm>
              <a:off x="6270171" y="566057"/>
              <a:ext cx="5239658" cy="3164114"/>
            </a:xfrm>
            <a:prstGeom prst="rect">
              <a:avLst/>
            </a:prstGeom>
            <a:solidFill>
              <a:srgbClr val="01BA8D"/>
            </a:solidFill>
            <a:ln>
              <a:solidFill>
                <a:srgbClr val="01BA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Rectangle: Rounded Corners 9">
            <a:extLst>
              <a:ext uri="{FF2B5EF4-FFF2-40B4-BE49-F238E27FC236}">
                <a16:creationId xmlns:a16="http://schemas.microsoft.com/office/drawing/2014/main" id="{66FC5753-17CD-A37F-056A-676317B078D6}"/>
              </a:ext>
            </a:extLst>
          </p:cNvPr>
          <p:cNvSpPr/>
          <p:nvPr userDrawn="1"/>
        </p:nvSpPr>
        <p:spPr>
          <a:xfrm>
            <a:off x="248055" y="248224"/>
            <a:ext cx="11695890" cy="6361552"/>
          </a:xfrm>
          <a:prstGeom prst="roundRect">
            <a:avLst>
              <a:gd name="adj" fmla="val 11162"/>
            </a:avLst>
          </a:prstGeom>
          <a:solidFill>
            <a:schemeClr val="bg1"/>
          </a:solidFill>
          <a:ln w="57150">
            <a:solidFill>
              <a:srgbClr val="01BA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19675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71ACF-9045-4890-A524-559AA4DE32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C0F864F-CA80-2CEB-014F-96C36F0E5AE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3FDE85-77C2-02D1-43D9-6E025769D2C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CFEFF9-3135-6667-3EAD-2605A1AD4E0D}"/>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12/1/2025</a:t>
            </a:fld>
            <a:endParaRPr lang="en-US"/>
          </a:p>
        </p:txBody>
      </p:sp>
      <p:sp>
        <p:nvSpPr>
          <p:cNvPr id="6" name="Footer Placeholder 5">
            <a:extLst>
              <a:ext uri="{FF2B5EF4-FFF2-40B4-BE49-F238E27FC236}">
                <a16:creationId xmlns:a16="http://schemas.microsoft.com/office/drawing/2014/main" id="{DC85E3BB-9B17-FAE9-9443-A010D82DB6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1612AF-9634-2597-EE2D-6678A7A35987}"/>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spTree>
    <p:extLst>
      <p:ext uri="{BB962C8B-B14F-4D97-AF65-F5344CB8AC3E}">
        <p14:creationId xmlns:p14="http://schemas.microsoft.com/office/powerpoint/2010/main" val="96668638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2D448-C167-AF53-0990-C3DB226F11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801237A-692E-9047-4278-1308E58630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018F16-28B0-C03A-F856-1F79B1470FD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0147EB-5A3B-2EDD-5C37-D4DF331E330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1207EC-8D5B-2638-C884-A847EDDC81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762F77-7FA2-6B23-A645-4B087A8146D6}"/>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12/1/2025</a:t>
            </a:fld>
            <a:endParaRPr lang="en-US"/>
          </a:p>
        </p:txBody>
      </p:sp>
      <p:sp>
        <p:nvSpPr>
          <p:cNvPr id="8" name="Footer Placeholder 7">
            <a:extLst>
              <a:ext uri="{FF2B5EF4-FFF2-40B4-BE49-F238E27FC236}">
                <a16:creationId xmlns:a16="http://schemas.microsoft.com/office/drawing/2014/main" id="{94DE11E8-CAB4-472C-BD73-974C38E2A3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ABD2413-974B-44B3-94C8-B18551E968B1}"/>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spTree>
    <p:extLst>
      <p:ext uri="{BB962C8B-B14F-4D97-AF65-F5344CB8AC3E}">
        <p14:creationId xmlns:p14="http://schemas.microsoft.com/office/powerpoint/2010/main" val="5807763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7B6D4-D480-9CF7-4BDE-66F4C06412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5801BD-A0AB-4F2D-592F-4BE26E7764FA}"/>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12/1/2025</a:t>
            </a:fld>
            <a:endParaRPr lang="en-US"/>
          </a:p>
        </p:txBody>
      </p:sp>
      <p:sp>
        <p:nvSpPr>
          <p:cNvPr id="4" name="Footer Placeholder 3">
            <a:extLst>
              <a:ext uri="{FF2B5EF4-FFF2-40B4-BE49-F238E27FC236}">
                <a16:creationId xmlns:a16="http://schemas.microsoft.com/office/drawing/2014/main" id="{93E73B21-DEB1-A488-93CF-269ADDA125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B765B8E-E3BF-1F48-AED1-A0068E906099}"/>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spTree>
    <p:extLst>
      <p:ext uri="{BB962C8B-B14F-4D97-AF65-F5344CB8AC3E}">
        <p14:creationId xmlns:p14="http://schemas.microsoft.com/office/powerpoint/2010/main" val="341308633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A18B40-7EA3-AD17-A914-F0801E4C8A74}"/>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12/1/2025</a:t>
            </a:fld>
            <a:endParaRPr lang="en-US"/>
          </a:p>
        </p:txBody>
      </p:sp>
      <p:sp>
        <p:nvSpPr>
          <p:cNvPr id="3" name="Footer Placeholder 2">
            <a:extLst>
              <a:ext uri="{FF2B5EF4-FFF2-40B4-BE49-F238E27FC236}">
                <a16:creationId xmlns:a16="http://schemas.microsoft.com/office/drawing/2014/main" id="{7DB11A70-47DE-EE04-2E09-52BA289DF2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309347B-8695-1788-E72E-624EB9E2272A}"/>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spTree>
    <p:extLst>
      <p:ext uri="{BB962C8B-B14F-4D97-AF65-F5344CB8AC3E}">
        <p14:creationId xmlns:p14="http://schemas.microsoft.com/office/powerpoint/2010/main" val="18510957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A129A-6011-C941-B795-F1B0A8DE76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741A0F-D8E4-1DB0-1A6D-AEBE073A949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832738-DA4E-8B8F-403D-FFA97422EE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23D6D8-9F17-A6B9-87D1-A84F16491C9F}"/>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12/1/2025</a:t>
            </a:fld>
            <a:endParaRPr lang="en-US"/>
          </a:p>
        </p:txBody>
      </p:sp>
      <p:sp>
        <p:nvSpPr>
          <p:cNvPr id="6" name="Footer Placeholder 5">
            <a:extLst>
              <a:ext uri="{FF2B5EF4-FFF2-40B4-BE49-F238E27FC236}">
                <a16:creationId xmlns:a16="http://schemas.microsoft.com/office/drawing/2014/main" id="{4DF0E59F-0CD5-7887-ADBC-5107150445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9A40AA-0F4B-7E6C-30B8-6DE1C9C834F2}"/>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spTree>
    <p:extLst>
      <p:ext uri="{BB962C8B-B14F-4D97-AF65-F5344CB8AC3E}">
        <p14:creationId xmlns:p14="http://schemas.microsoft.com/office/powerpoint/2010/main" val="40559750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6BAE3-D79B-ED4C-8F45-D4071DD76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07DEC-E066-6A5B-99C7-0E2D2DF8DF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ED56E0-2B81-0119-B36B-1C068E6E4D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39249F-ABD1-4711-6900-686383E3F4C3}"/>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12/1/2025</a:t>
            </a:fld>
            <a:endParaRPr lang="en-US"/>
          </a:p>
        </p:txBody>
      </p:sp>
      <p:sp>
        <p:nvSpPr>
          <p:cNvPr id="6" name="Footer Placeholder 5">
            <a:extLst>
              <a:ext uri="{FF2B5EF4-FFF2-40B4-BE49-F238E27FC236}">
                <a16:creationId xmlns:a16="http://schemas.microsoft.com/office/drawing/2014/main" id="{D4400DD4-C5F3-A6E3-DBB1-325D4596C4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ADF1B8-0012-7D1C-561B-1FEB353A3EBB}"/>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spTree>
    <p:extLst>
      <p:ext uri="{BB962C8B-B14F-4D97-AF65-F5344CB8AC3E}">
        <p14:creationId xmlns:p14="http://schemas.microsoft.com/office/powerpoint/2010/main" val="22253662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14"/>
        <p:cNvGrpSpPr/>
        <p:nvPr/>
      </p:nvGrpSpPr>
      <p:grpSpPr>
        <a:xfrm>
          <a:off x="0" y="0"/>
          <a:ext cx="0" cy="0"/>
          <a:chOff x="0" y="0"/>
          <a:chExt cx="0" cy="0"/>
        </a:xfrm>
      </p:grpSpPr>
      <p:sp>
        <p:nvSpPr>
          <p:cNvPr id="15" name="Google Shape;15;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Google Shape;1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856374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61EA9-DAC9-0CB1-67D6-A68F6785F3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CA84E2-57FF-40A4-65DD-2C27C872B63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3F8EA7-2CF0-0C8A-984F-F00FF36F0C95}"/>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12/1/2025</a:t>
            </a:fld>
            <a:endParaRPr lang="en-US"/>
          </a:p>
        </p:txBody>
      </p:sp>
      <p:sp>
        <p:nvSpPr>
          <p:cNvPr id="5" name="Footer Placeholder 4">
            <a:extLst>
              <a:ext uri="{FF2B5EF4-FFF2-40B4-BE49-F238E27FC236}">
                <a16:creationId xmlns:a16="http://schemas.microsoft.com/office/drawing/2014/main" id="{CD8CD189-6DFC-0E7C-71AE-F408159983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3DFEED-F65E-427F-0C90-5B3B0490FE3D}"/>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spTree>
    <p:extLst>
      <p:ext uri="{BB962C8B-B14F-4D97-AF65-F5344CB8AC3E}">
        <p14:creationId xmlns:p14="http://schemas.microsoft.com/office/powerpoint/2010/main" val="23374371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9944FA-02F8-FC42-9CF7-D1DD6692F57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A5908A-92C1-2195-EED0-DA3515135C9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EAD69A-0DE5-39F9-EA15-0B331E586C77}"/>
              </a:ext>
            </a:extLst>
          </p:cNvPr>
          <p:cNvSpPr>
            <a:spLocks noGrp="1"/>
          </p:cNvSpPr>
          <p:nvPr>
            <p:ph type="dt" sz="half" idx="10"/>
          </p:nvPr>
        </p:nvSpPr>
        <p:spPr>
          <a:xfrm>
            <a:off x="838200" y="6356350"/>
            <a:ext cx="2743200" cy="365125"/>
          </a:xfrm>
          <a:prstGeom prst="rect">
            <a:avLst/>
          </a:prstGeom>
        </p:spPr>
        <p:txBody>
          <a:bodyPr/>
          <a:lstStyle/>
          <a:p>
            <a:fld id="{154043EB-816C-47CB-906B-483E88DEE685}" type="datetimeFigureOut">
              <a:rPr lang="en-US" smtClean="0"/>
              <a:t>12/1/2025</a:t>
            </a:fld>
            <a:endParaRPr lang="en-US"/>
          </a:p>
        </p:txBody>
      </p:sp>
      <p:sp>
        <p:nvSpPr>
          <p:cNvPr id="5" name="Footer Placeholder 4">
            <a:extLst>
              <a:ext uri="{FF2B5EF4-FFF2-40B4-BE49-F238E27FC236}">
                <a16:creationId xmlns:a16="http://schemas.microsoft.com/office/drawing/2014/main" id="{DF5A4893-B149-F112-E845-A99B578297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6BB80B-1D60-C103-582A-8C9AE5654019}"/>
              </a:ext>
            </a:extLst>
          </p:cNvPr>
          <p:cNvSpPr>
            <a:spLocks noGrp="1"/>
          </p:cNvSpPr>
          <p:nvPr>
            <p:ph type="sldNum" sz="quarter" idx="12"/>
          </p:nvPr>
        </p:nvSpPr>
        <p:spPr>
          <a:xfrm>
            <a:off x="8610600" y="6356350"/>
            <a:ext cx="2743200" cy="365125"/>
          </a:xfrm>
          <a:prstGeom prst="rect">
            <a:avLst/>
          </a:prstGeom>
        </p:spPr>
        <p:txBody>
          <a:bodyPr/>
          <a:lstStyle/>
          <a:p>
            <a:fld id="{70581C96-E193-48B0-9D77-56CAAB0C32C3}" type="slidenum">
              <a:rPr lang="en-US" smtClean="0"/>
              <a:t>‹#›</a:t>
            </a:fld>
            <a:endParaRPr lang="en-US"/>
          </a:p>
        </p:txBody>
      </p:sp>
    </p:spTree>
    <p:extLst>
      <p:ext uri="{BB962C8B-B14F-4D97-AF65-F5344CB8AC3E}">
        <p14:creationId xmlns:p14="http://schemas.microsoft.com/office/powerpoint/2010/main" val="119398247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46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12/1/2025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253379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12/1/2025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842481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12/1/2025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5410399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12/1/2025</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9504708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12/1/2025</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255089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12/1/2025</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148046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12/1/2025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4228265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21"/>
        <p:cNvGrpSpPr/>
        <p:nvPr/>
      </p:nvGrpSpPr>
      <p:grpSpPr>
        <a:xfrm>
          <a:off x="0" y="0"/>
          <a:ext cx="0" cy="0"/>
          <a:chOff x="0" y="0"/>
          <a:chExt cx="0" cy="0"/>
        </a:xfrm>
      </p:grpSpPr>
      <p:sp>
        <p:nvSpPr>
          <p:cNvPr id="22" name="Google Shape;22;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4" name="Google Shape;24;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6" name="Google Shape;26;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03687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12/1/2025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258202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12/1/2025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40858498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12/1/2025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750610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30"/>
        <p:cNvGrpSpPr/>
        <p:nvPr/>
      </p:nvGrpSpPr>
      <p:grpSpPr>
        <a:xfrm>
          <a:off x="0" y="0"/>
          <a:ext cx="0" cy="0"/>
          <a:chOff x="0" y="0"/>
          <a:chExt cx="0" cy="0"/>
        </a:xfrm>
      </p:grpSpPr>
      <p:sp>
        <p:nvSpPr>
          <p:cNvPr id="31" name="Google Shape;31;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Google Shape;3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 name="Google Shape;3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23827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39"/>
        <p:cNvGrpSpPr/>
        <p:nvPr/>
      </p:nvGrpSpPr>
      <p:grpSpPr>
        <a:xfrm>
          <a:off x="0" y="0"/>
          <a:ext cx="0" cy="0"/>
          <a:chOff x="0" y="0"/>
          <a:chExt cx="0" cy="0"/>
        </a:xfrm>
      </p:grpSpPr>
      <p:sp>
        <p:nvSpPr>
          <p:cNvPr id="40" name="Google Shape;4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 name="Google Shape;4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43" name="Google Shape;4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33194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46"/>
        <p:cNvGrpSpPr/>
        <p:nvPr/>
      </p:nvGrpSpPr>
      <p:grpSpPr>
        <a:xfrm>
          <a:off x="0" y="0"/>
          <a:ext cx="0" cy="0"/>
          <a:chOff x="0" y="0"/>
          <a:chExt cx="0" cy="0"/>
        </a:xfrm>
      </p:grpSpPr>
      <p:sp>
        <p:nvSpPr>
          <p:cNvPr id="47" name="Google Shape;47;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8" name="Google Shape;48;p35"/>
          <p:cNvSpPr>
            <a:spLocks noGrp="1"/>
          </p:cNvSpPr>
          <p:nvPr>
            <p:ph type="pic" idx="2"/>
          </p:nvPr>
        </p:nvSpPr>
        <p:spPr>
          <a:xfrm>
            <a:off x="5183188" y="987425"/>
            <a:ext cx="6172200" cy="4873625"/>
          </a:xfrm>
          <a:prstGeom prst="rect">
            <a:avLst/>
          </a:prstGeom>
          <a:noFill/>
          <a:ln>
            <a:noFill/>
          </a:ln>
        </p:spPr>
      </p:sp>
      <p:sp>
        <p:nvSpPr>
          <p:cNvPr id="49" name="Google Shape;49;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0" name="Google Shape;50;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2029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53"/>
        <p:cNvGrpSpPr/>
        <p:nvPr/>
      </p:nvGrpSpPr>
      <p:grpSpPr>
        <a:xfrm>
          <a:off x="0" y="0"/>
          <a:ext cx="0" cy="0"/>
          <a:chOff x="0" y="0"/>
          <a:chExt cx="0" cy="0"/>
        </a:xfrm>
      </p:grpSpPr>
      <p:sp>
        <p:nvSpPr>
          <p:cNvPr id="54" name="Google Shape;54;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64805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垂直排列标题与&#10;文本" type="vertTitleAndTx">
  <p:cSld name="垂直排列标题与&#10;文本">
    <p:spTree>
      <p:nvGrpSpPr>
        <p:cNvPr id="1" name="Shape 59"/>
        <p:cNvGrpSpPr/>
        <p:nvPr/>
      </p:nvGrpSpPr>
      <p:grpSpPr>
        <a:xfrm>
          <a:off x="0" y="0"/>
          <a:ext cx="0" cy="0"/>
          <a:chOff x="0" y="0"/>
          <a:chExt cx="0" cy="0"/>
        </a:xfrm>
      </p:grpSpPr>
      <p:sp>
        <p:nvSpPr>
          <p:cNvPr id="60" name="Google Shape;60;p3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3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 name="Google Shape;6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70164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标题幻灯片" type="title">
  <p:cSld name="1_标题幻灯片">
    <p:spTree>
      <p:nvGrpSpPr>
        <p:cNvPr id="1" name="Shape 65"/>
        <p:cNvGrpSpPr/>
        <p:nvPr/>
      </p:nvGrpSpPr>
      <p:grpSpPr>
        <a:xfrm>
          <a:off x="0" y="0"/>
          <a:ext cx="0" cy="0"/>
          <a:chOff x="0" y="0"/>
          <a:chExt cx="0" cy="0"/>
        </a:xfrm>
      </p:grpSpPr>
      <p:sp>
        <p:nvSpPr>
          <p:cNvPr id="66" name="Google Shape;66;p3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68" name="Google Shape;6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07168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3.jp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132672780"/>
      </p:ext>
    </p:extLst>
  </p:cSld>
  <p:clrMap bg1="lt1" tx1="dk1" bg2="dk2" tx2="lt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 id="2147483668" r:id="rId5"/>
    <p:sldLayoutId id="2147483669" r:id="rId6"/>
    <p:sldLayoutId id="2147483670" r:id="rId7"/>
    <p:sldLayoutId id="2147483671" r:id="rId8"/>
    <p:sldLayoutId id="2147483672" r:id="rId9"/>
    <p:sldLayoutId id="214748367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6177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09231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19.png"/><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19.png"/><Relationship Id="rId5" Type="http://schemas.openxmlformats.org/officeDocument/2006/relationships/audio" Target="../media/audio4.wav"/><Relationship Id="rId10" Type="http://schemas.microsoft.com/office/2007/relationships/hdphoto" Target="../media/hdphoto6.wdp"/><Relationship Id="rId4" Type="http://schemas.openxmlformats.org/officeDocument/2006/relationships/audio" Target="../media/audio3.wav"/><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microsoft.com/office/2007/relationships/hdphoto" Target="../media/hdphoto1.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6.png"/><Relationship Id="rId18" Type="http://schemas.microsoft.com/office/2007/relationships/hdphoto" Target="../media/hdphoto5.wdp"/><Relationship Id="rId3" Type="http://schemas.openxmlformats.org/officeDocument/2006/relationships/slideLayout" Target="../slideLayouts/slideLayout28.xml"/><Relationship Id="rId7" Type="http://schemas.openxmlformats.org/officeDocument/2006/relationships/image" Target="../media/image13.png"/><Relationship Id="rId12" Type="http://schemas.openxmlformats.org/officeDocument/2006/relationships/slide" Target="slide10.xml"/><Relationship Id="rId17" Type="http://schemas.openxmlformats.org/officeDocument/2006/relationships/image" Target="../media/image18.png"/><Relationship Id="rId2" Type="http://schemas.openxmlformats.org/officeDocument/2006/relationships/audio" Target="../media/media1.mp3"/><Relationship Id="rId16" Type="http://schemas.microsoft.com/office/2007/relationships/hdphoto" Target="../media/hdphoto4.wdp"/><Relationship Id="rId1" Type="http://schemas.microsoft.com/office/2007/relationships/media" Target="../media/media1.mp3"/><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12.png"/><Relationship Id="rId15" Type="http://schemas.openxmlformats.org/officeDocument/2006/relationships/image" Target="../media/image17.png"/><Relationship Id="rId10" Type="http://schemas.openxmlformats.org/officeDocument/2006/relationships/image" Target="../media/image15.png"/><Relationship Id="rId4" Type="http://schemas.openxmlformats.org/officeDocument/2006/relationships/notesSlide" Target="../notesSlides/notesSlide2.xml"/><Relationship Id="rId9" Type="http://schemas.openxmlformats.org/officeDocument/2006/relationships/slide" Target="slide11.xml"/><Relationship Id="rId14" Type="http://schemas.openxmlformats.org/officeDocument/2006/relationships/slide" Target="slide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56FBAEB-D5C8-1399-6542-4D5DDD7C518D}"/>
              </a:ext>
            </a:extLst>
          </p:cNvPr>
          <p:cNvGrpSpPr/>
          <p:nvPr/>
        </p:nvGrpSpPr>
        <p:grpSpPr>
          <a:xfrm>
            <a:off x="4205269" y="2014545"/>
            <a:ext cx="6763657" cy="4252126"/>
            <a:chOff x="5428343" y="1681432"/>
            <a:chExt cx="6763657" cy="4252126"/>
          </a:xfrm>
        </p:grpSpPr>
        <p:sp>
          <p:nvSpPr>
            <p:cNvPr id="12" name="TextBox 11">
              <a:extLst>
                <a:ext uri="{FF2B5EF4-FFF2-40B4-BE49-F238E27FC236}">
                  <a16:creationId xmlns:a16="http://schemas.microsoft.com/office/drawing/2014/main" id="{C2DC42F3-9521-78AB-B77F-A77B50382F42}"/>
                </a:ext>
              </a:extLst>
            </p:cNvPr>
            <p:cNvSpPr txBox="1"/>
            <p:nvPr/>
          </p:nvSpPr>
          <p:spPr>
            <a:xfrm>
              <a:off x="5428343" y="1681432"/>
              <a:ext cx="6763657" cy="4252126"/>
            </a:xfrm>
            <a:prstGeom prst="rect">
              <a:avLst/>
            </a:prstGeom>
            <a:noFill/>
          </p:spPr>
          <p:txBody>
            <a:bodyPr wrap="square" rtlCol="0">
              <a:spAutoFit/>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sz="17300" b="1" i="0" u="none" strike="noStrike" kern="1200" cap="none" spc="0" normalizeH="0" baseline="0" noProof="0" dirty="0" err="1">
                  <a:ln w="190500">
                    <a:solidFill>
                      <a:prstClr val="white"/>
                    </a:solidFill>
                  </a:ln>
                  <a:solidFill>
                    <a:prstClr val="black"/>
                  </a:solidFill>
                  <a:effectLst>
                    <a:outerShdw dist="63500" dir="15000000" algn="t" rotWithShape="0">
                      <a:srgbClr val="F85654"/>
                    </a:outerShdw>
                  </a:effectLst>
                  <a:uLnTx/>
                  <a:uFillTx/>
                  <a:latin typeface="#9Slide05 SVNMonday" pitchFamily="2" charset="0"/>
                  <a:ea typeface="+mn-ea"/>
                  <a:cs typeface="+mn-cs"/>
                </a:rPr>
                <a:t>Luyện</a:t>
              </a:r>
              <a:r>
                <a:rPr kumimoji="0" lang="en-US" sz="17300" b="1" i="0" u="none" strike="noStrike" kern="1200" cap="none" spc="0" normalizeH="0" baseline="0" noProof="0" dirty="0">
                  <a:ln w="190500">
                    <a:solidFill>
                      <a:prstClr val="white"/>
                    </a:solidFill>
                  </a:ln>
                  <a:solidFill>
                    <a:prstClr val="black"/>
                  </a:solidFill>
                  <a:effectLst>
                    <a:outerShdw dist="63500" dir="15000000" algn="t" rotWithShape="0">
                      <a:srgbClr val="F85654"/>
                    </a:outerShdw>
                  </a:effectLst>
                  <a:uLnTx/>
                  <a:uFillTx/>
                  <a:latin typeface="#9Slide05 SVNMonday" pitchFamily="2" charset="0"/>
                  <a:ea typeface="+mn-ea"/>
                  <a:cs typeface="+mn-cs"/>
                </a:rPr>
                <a:t> </a:t>
              </a:r>
              <a:r>
                <a:rPr kumimoji="0" lang="en-US" sz="17300" b="1" i="0" u="none" strike="noStrike" kern="1200" cap="none" spc="0" normalizeH="0" baseline="0" noProof="0" dirty="0" err="1">
                  <a:ln w="190500">
                    <a:solidFill>
                      <a:prstClr val="white"/>
                    </a:solidFill>
                  </a:ln>
                  <a:solidFill>
                    <a:prstClr val="black"/>
                  </a:solidFill>
                  <a:effectLst>
                    <a:outerShdw dist="63500" dir="15000000" algn="t" rotWithShape="0">
                      <a:srgbClr val="F85654"/>
                    </a:outerShdw>
                  </a:effectLst>
                  <a:uLnTx/>
                  <a:uFillTx/>
                  <a:latin typeface="#9Slide05 SVNMonday" pitchFamily="2" charset="0"/>
                  <a:ea typeface="+mn-ea"/>
                  <a:cs typeface="+mn-cs"/>
                </a:rPr>
                <a:t>tập</a:t>
              </a:r>
              <a:endParaRPr kumimoji="0" lang="en-US" sz="17300" b="1" i="0" u="none" strike="noStrike" kern="1200" cap="none" spc="0" normalizeH="0" baseline="0" noProof="0" dirty="0">
                <a:ln w="190500">
                  <a:solidFill>
                    <a:prstClr val="white"/>
                  </a:solidFill>
                </a:ln>
                <a:solidFill>
                  <a:prstClr val="black"/>
                </a:solidFill>
                <a:effectLst>
                  <a:outerShdw dist="63500" dir="15000000" algn="t" rotWithShape="0">
                    <a:srgbClr val="F85654"/>
                  </a:outerShdw>
                </a:effectLst>
                <a:uLnTx/>
                <a:uFillTx/>
                <a:latin typeface="#9Slide05 SVNMonday" pitchFamily="2" charset="0"/>
                <a:ea typeface="+mn-ea"/>
                <a:cs typeface="+mn-cs"/>
              </a:endParaRPr>
            </a:p>
          </p:txBody>
        </p:sp>
        <p:sp>
          <p:nvSpPr>
            <p:cNvPr id="13" name="TextBox 12">
              <a:extLst>
                <a:ext uri="{FF2B5EF4-FFF2-40B4-BE49-F238E27FC236}">
                  <a16:creationId xmlns:a16="http://schemas.microsoft.com/office/drawing/2014/main" id="{481D6E99-E8F4-2658-8C2C-77627B3874C5}"/>
                </a:ext>
              </a:extLst>
            </p:cNvPr>
            <p:cNvSpPr txBox="1"/>
            <p:nvPr/>
          </p:nvSpPr>
          <p:spPr>
            <a:xfrm>
              <a:off x="5428343" y="1681432"/>
              <a:ext cx="6763657" cy="4252126"/>
            </a:xfrm>
            <a:prstGeom prst="rect">
              <a:avLst/>
            </a:prstGeom>
            <a:noFill/>
          </p:spPr>
          <p:txBody>
            <a:bodyPr wrap="square" rtlCol="0">
              <a:spAutoFit/>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sz="17300" b="1" i="0" u="none" strike="noStrike" kern="1200" cap="none" spc="0" normalizeH="0" baseline="0" noProof="0" dirty="0" err="1">
                  <a:ln>
                    <a:noFill/>
                  </a:ln>
                  <a:gradFill>
                    <a:gsLst>
                      <a:gs pos="52000">
                        <a:srgbClr val="F85654"/>
                      </a:gs>
                      <a:gs pos="58000">
                        <a:srgbClr val="01BA8D"/>
                      </a:gs>
                    </a:gsLst>
                    <a:lin ang="5400000" scaled="1"/>
                  </a:gradFill>
                  <a:effectLst/>
                  <a:uLnTx/>
                  <a:uFillTx/>
                  <a:latin typeface="#9Slide05 SVNMonday" pitchFamily="2" charset="0"/>
                  <a:ea typeface="+mn-ea"/>
                  <a:cs typeface="+mn-cs"/>
                </a:rPr>
                <a:t>Luyện</a:t>
              </a:r>
              <a:r>
                <a:rPr kumimoji="0" lang="en-US" sz="17300" b="1" i="0" u="none" strike="noStrike" kern="1200" cap="none" spc="0" normalizeH="0" baseline="0" noProof="0" dirty="0">
                  <a:ln>
                    <a:noFill/>
                  </a:ln>
                  <a:gradFill>
                    <a:gsLst>
                      <a:gs pos="52000">
                        <a:srgbClr val="F85654"/>
                      </a:gs>
                      <a:gs pos="58000">
                        <a:srgbClr val="01BA8D"/>
                      </a:gs>
                    </a:gsLst>
                    <a:lin ang="5400000" scaled="1"/>
                  </a:gradFill>
                  <a:effectLst/>
                  <a:uLnTx/>
                  <a:uFillTx/>
                  <a:latin typeface="#9Slide05 SVNMonday" pitchFamily="2" charset="0"/>
                  <a:ea typeface="+mn-ea"/>
                  <a:cs typeface="+mn-cs"/>
                </a:rPr>
                <a:t> </a:t>
              </a:r>
              <a:r>
                <a:rPr kumimoji="0" lang="en-US" sz="17300" b="1" i="0" u="none" strike="noStrike" kern="1200" cap="none" spc="0" normalizeH="0" baseline="0" noProof="0" dirty="0" err="1">
                  <a:ln>
                    <a:noFill/>
                  </a:ln>
                  <a:gradFill>
                    <a:gsLst>
                      <a:gs pos="52000">
                        <a:srgbClr val="F85654"/>
                      </a:gs>
                      <a:gs pos="58000">
                        <a:srgbClr val="01BA8D"/>
                      </a:gs>
                    </a:gsLst>
                    <a:lin ang="5400000" scaled="1"/>
                  </a:gradFill>
                  <a:effectLst/>
                  <a:uLnTx/>
                  <a:uFillTx/>
                  <a:latin typeface="#9Slide05 SVNMonday" pitchFamily="2" charset="0"/>
                  <a:ea typeface="+mn-ea"/>
                  <a:cs typeface="+mn-cs"/>
                </a:rPr>
                <a:t>tập</a:t>
              </a:r>
              <a:endParaRPr kumimoji="0" lang="en-US" sz="17300" b="1" i="0" u="none" strike="noStrike" kern="1200" cap="none" spc="0" normalizeH="0" baseline="0" noProof="0" dirty="0">
                <a:ln>
                  <a:noFill/>
                </a:ln>
                <a:gradFill>
                  <a:gsLst>
                    <a:gs pos="52000">
                      <a:srgbClr val="F85654"/>
                    </a:gs>
                    <a:gs pos="58000">
                      <a:srgbClr val="01BA8D"/>
                    </a:gs>
                  </a:gsLst>
                  <a:lin ang="5400000" scaled="1"/>
                </a:gradFill>
                <a:effectLst/>
                <a:uLnTx/>
                <a:uFillTx/>
                <a:latin typeface="#9Slide05 SVNMonday" pitchFamily="2" charset="0"/>
                <a:ea typeface="+mn-ea"/>
                <a:cs typeface="+mn-cs"/>
              </a:endParaRPr>
            </a:p>
          </p:txBody>
        </p:sp>
      </p:grpSp>
      <p:sp>
        <p:nvSpPr>
          <p:cNvPr id="5" name="TextBox 4"/>
          <p:cNvSpPr txBox="1"/>
          <p:nvPr/>
        </p:nvSpPr>
        <p:spPr>
          <a:xfrm>
            <a:off x="4849092" y="289117"/>
            <a:ext cx="3688756" cy="769441"/>
          </a:xfrm>
          <a:prstGeom prst="rect">
            <a:avLst/>
          </a:prstGeom>
          <a:noFill/>
        </p:spPr>
        <p:txBody>
          <a:bodyPr wrap="square" rtlCol="0">
            <a:spAutoFit/>
          </a:bodyPr>
          <a:lstStyle/>
          <a:p>
            <a:r>
              <a:rPr lang="en-US" sz="4400" b="1" dirty="0" smtClean="0">
                <a:solidFill>
                  <a:srgbClr val="FF0000"/>
                </a:solidFill>
                <a:latin typeface="Times New Roman" panose="02020603050405020304" pitchFamily="18" charset="0"/>
                <a:cs typeface="Times New Roman" panose="02020603050405020304" pitchFamily="18" charset="0"/>
              </a:rPr>
              <a:t>TOÁN 4</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742718" y="6027003"/>
            <a:ext cx="6472196" cy="830997"/>
          </a:xfrm>
          <a:prstGeom prst="rect">
            <a:avLst/>
          </a:prstGeom>
          <a:noFill/>
        </p:spPr>
        <p:txBody>
          <a:bodyPr wrap="squar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GV </a:t>
            </a:r>
            <a:r>
              <a:rPr lang="en-US" sz="4800" b="1" dirty="0" err="1" smtClean="0">
                <a:solidFill>
                  <a:srgbClr val="FF0000"/>
                </a:solidFill>
                <a:latin typeface="Times New Roman" panose="02020603050405020304" pitchFamily="18" charset="0"/>
                <a:cs typeface="Times New Roman" panose="02020603050405020304" pitchFamily="18" charset="0"/>
              </a:rPr>
              <a:t>Bùi</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Thị</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Hà</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67345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71200" y="3810001"/>
            <a:ext cx="7315200"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79646"/>
                </a:solidFill>
                <a:effectLst/>
                <a:uLnTx/>
                <a:uFillTx/>
                <a:latin typeface="Cambria" panose="02040503050406030204" pitchFamily="18" charset="0"/>
                <a:ea typeface="Cambria" panose="02040503050406030204" pitchFamily="18" charset="0"/>
                <a:cs typeface="Arial-Rounded" pitchFamily="34" charset="0"/>
              </a:rPr>
              <a:t>B</a:t>
            </a:r>
            <a:r>
              <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rPr>
              <a:t>.</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rPr>
              <a:t> 5 100 000</a:t>
            </a:r>
            <a:endPar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endParaRPr>
          </a:p>
        </p:txBody>
      </p:sp>
      <p:sp>
        <p:nvSpPr>
          <p:cNvPr id="6" name="Rectangle 5"/>
          <p:cNvSpPr/>
          <p:nvPr/>
        </p:nvSpPr>
        <p:spPr>
          <a:xfrm>
            <a:off x="2364521" y="5286828"/>
            <a:ext cx="7315200"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79646"/>
                </a:solidFill>
                <a:effectLst/>
                <a:uLnTx/>
                <a:uFillTx/>
                <a:latin typeface="Cambria" panose="02040503050406030204" pitchFamily="18" charset="0"/>
                <a:ea typeface="Cambria" panose="02040503050406030204" pitchFamily="18" charset="0"/>
                <a:cs typeface="Arial-Rounded" pitchFamily="34" charset="0"/>
              </a:rPr>
              <a:t>C. </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rPr>
              <a:t>5 400 000</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76965" y="3869940"/>
            <a:ext cx="798097" cy="78274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4370" y="5357128"/>
            <a:ext cx="807556" cy="778352"/>
          </a:xfrm>
          <a:prstGeom prst="rect">
            <a:avLst/>
          </a:prstGeom>
        </p:spPr>
      </p:pic>
      <p:sp>
        <p:nvSpPr>
          <p:cNvPr id="9" name="Rectangle 8"/>
          <p:cNvSpPr/>
          <p:nvPr/>
        </p:nvSpPr>
        <p:spPr>
          <a:xfrm>
            <a:off x="2368716" y="2320916"/>
            <a:ext cx="7315200"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79646"/>
                </a:solidFill>
                <a:effectLst/>
                <a:uLnTx/>
                <a:uFillTx/>
                <a:latin typeface="Cambria" panose="02040503050406030204" pitchFamily="18" charset="0"/>
                <a:ea typeface="Cambria" panose="02040503050406030204" pitchFamily="18" charset="0"/>
                <a:cs typeface="Arial-Rounded" pitchFamily="34" charset="0"/>
              </a:rPr>
              <a:t>A. </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rPr>
              <a:t>5 200</a:t>
            </a:r>
            <a:r>
              <a:rPr kumimoji="0" lang="en-US" sz="4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rPr>
              <a:t> 000</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3596" y="2397870"/>
            <a:ext cx="807556" cy="778352"/>
          </a:xfrm>
          <a:prstGeom prst="rect">
            <a:avLst/>
          </a:prstGeom>
        </p:spPr>
      </p:pic>
      <p:sp>
        <p:nvSpPr>
          <p:cNvPr id="11" name="Rectangle 10"/>
          <p:cNvSpPr/>
          <p:nvPr/>
        </p:nvSpPr>
        <p:spPr>
          <a:xfrm>
            <a:off x="644943" y="488575"/>
            <a:ext cx="10902114" cy="800021"/>
          </a:xfrm>
          <a:prstGeom prst="rect">
            <a:avLst/>
          </a:prstGeom>
          <a:solidFill>
            <a:schemeClr val="accent6"/>
          </a:solidFill>
        </p:spPr>
        <p:txBody>
          <a:bodyPr wrap="square" lIns="121725" tIns="60862" rIns="121725" bIns="60862">
            <a:spAutoFit/>
          </a:bodyPr>
          <a:lstStyle/>
          <a:p>
            <a:pPr lvl="0" algn="ctr">
              <a:defRPr/>
            </a:pPr>
            <a:r>
              <a:rPr lang="en-US" sz="4400" b="1" dirty="0">
                <a:solidFill>
                  <a:prstClr val="white"/>
                </a:solidFill>
                <a:latin typeface="Cambria" panose="02040503050406030204" pitchFamily="18" charset="0"/>
                <a:ea typeface="Cambria" panose="02040503050406030204" pitchFamily="18" charset="0"/>
                <a:cs typeface="Arial-Rounded" pitchFamily="34" charset="0"/>
              </a:rPr>
              <a:t>5 000 000 + 400 000 – 300 000 = ?</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itchFamily="34" charset="0"/>
            </a:endParaRPr>
          </a:p>
        </p:txBody>
      </p:sp>
      <p:pic>
        <p:nvPicPr>
          <p:cNvPr id="12" name="Picture 11">
            <a:hlinkClick r:id="rId8" action="ppaction://hlinksldjump"/>
          </p:cNvPr>
          <p:cNvPicPr>
            <a:picLocks noChangeAspect="1"/>
          </p:cNvPicPr>
          <p:nvPr/>
        </p:nvPicPr>
        <p:blipFill rotWithShape="1">
          <a:blip r:embed="rId9">
            <a:extLst>
              <a:ext uri="{28A0092B-C50C-407E-A947-70E740481C1C}">
                <a14:useLocalDpi xmlns:a14="http://schemas.microsoft.com/office/drawing/2010/main" val="0"/>
              </a:ext>
            </a:extLst>
          </a:blip>
          <a:srcRect l="75029" b="77102"/>
          <a:stretch/>
        </p:blipFill>
        <p:spPr>
          <a:xfrm>
            <a:off x="9855686" y="4652680"/>
            <a:ext cx="2137420" cy="2114774"/>
          </a:xfrm>
          <a:prstGeom prst="rect">
            <a:avLst/>
          </a:prstGeom>
        </p:spPr>
      </p:pic>
    </p:spTree>
    <p:extLst>
      <p:ext uri="{BB962C8B-B14F-4D97-AF65-F5344CB8AC3E}">
        <p14:creationId xmlns:p14="http://schemas.microsoft.com/office/powerpoint/2010/main" val="155060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4398" y="5326850"/>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79646"/>
                </a:solidFill>
                <a:effectLst/>
                <a:uLnTx/>
                <a:uFillTx/>
                <a:latin typeface="Cambria" panose="02040503050406030204" pitchFamily="18" charset="0"/>
                <a:ea typeface="Cambria" panose="02040503050406030204" pitchFamily="18" charset="0"/>
                <a:cs typeface="Arial-Rounded" pitchFamily="34" charset="0"/>
              </a:rPr>
              <a:t>C. </a:t>
            </a:r>
            <a:r>
              <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rPr>
              <a:t>650 000</a:t>
            </a:r>
            <a:endParaRPr kumimoji="0" lang="vi-VN"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endParaRPr>
          </a:p>
        </p:txBody>
      </p:sp>
      <p:sp>
        <p:nvSpPr>
          <p:cNvPr id="6" name="Rectangle 5"/>
          <p:cNvSpPr/>
          <p:nvPr/>
        </p:nvSpPr>
        <p:spPr>
          <a:xfrm>
            <a:off x="1556945" y="3801909"/>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79646"/>
                </a:solidFill>
                <a:effectLst/>
                <a:uLnTx/>
                <a:uFillTx/>
                <a:latin typeface="Cambria" panose="02040503050406030204" pitchFamily="18" charset="0"/>
                <a:ea typeface="Cambria" panose="02040503050406030204" pitchFamily="18" charset="0"/>
                <a:cs typeface="Arial-Rounded" pitchFamily="34" charset="0"/>
              </a:rPr>
              <a:t>B.</a:t>
            </a:r>
            <a:r>
              <a:rPr kumimoji="0" lang="vi-VN"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rPr>
              <a:t> </a:t>
            </a:r>
            <a:r>
              <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rPr>
              <a:t>600 000</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2704" y="5386789"/>
            <a:ext cx="798097" cy="78274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9335" y="3872209"/>
            <a:ext cx="807556" cy="778352"/>
          </a:xfrm>
          <a:prstGeom prst="rect">
            <a:avLst/>
          </a:prstGeom>
        </p:spPr>
      </p:pic>
      <p:sp>
        <p:nvSpPr>
          <p:cNvPr id="9" name="Rectangle 8"/>
          <p:cNvSpPr/>
          <p:nvPr/>
        </p:nvSpPr>
        <p:spPr>
          <a:xfrm>
            <a:off x="1561914" y="232091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79646"/>
                </a:solidFill>
                <a:effectLst/>
                <a:uLnTx/>
                <a:uFillTx/>
                <a:latin typeface="Cambria" panose="02040503050406030204" pitchFamily="18" charset="0"/>
                <a:ea typeface="Cambria" panose="02040503050406030204" pitchFamily="18" charset="0"/>
                <a:cs typeface="Arial-Rounded" pitchFamily="34" charset="0"/>
              </a:rPr>
              <a:t>A. </a:t>
            </a:r>
            <a:r>
              <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rPr>
              <a:t>700 000</a:t>
            </a: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9335" y="2397870"/>
            <a:ext cx="807556" cy="778352"/>
          </a:xfrm>
          <a:prstGeom prst="rect">
            <a:avLst/>
          </a:prstGeom>
        </p:spPr>
      </p:pic>
      <p:sp>
        <p:nvSpPr>
          <p:cNvPr id="11" name="Rectangle 10"/>
          <p:cNvSpPr/>
          <p:nvPr/>
        </p:nvSpPr>
        <p:spPr>
          <a:xfrm>
            <a:off x="1227594" y="574577"/>
            <a:ext cx="9525000" cy="861576"/>
          </a:xfrm>
          <a:prstGeom prst="rect">
            <a:avLst/>
          </a:prstGeom>
          <a:solidFill>
            <a:schemeClr val="accent6"/>
          </a:solidFill>
        </p:spPr>
        <p:txBody>
          <a:bodyPr wrap="square" lIns="121725" tIns="60862" rIns="121725" bIns="60862">
            <a:spAutoFit/>
          </a:bodyPr>
          <a:lstStyle/>
          <a:p>
            <a:pPr lvl="0" algn="ctr">
              <a:defRPr/>
            </a:pPr>
            <a:r>
              <a:rPr lang="en-US" sz="4800" b="1" dirty="0">
                <a:solidFill>
                  <a:prstClr val="white"/>
                </a:solidFill>
                <a:latin typeface="Cambria" panose="02040503050406030204" pitchFamily="18" charset="0"/>
                <a:ea typeface="Cambria" panose="02040503050406030204" pitchFamily="18" charset="0"/>
                <a:cs typeface="Arial-Rounded" pitchFamily="34" charset="0"/>
              </a:rPr>
              <a:t>500 000 + 200 000 – 50 000 = ?</a:t>
            </a:r>
          </a:p>
        </p:txBody>
      </p:sp>
      <p:pic>
        <p:nvPicPr>
          <p:cNvPr id="12" name="Picture 11">
            <a:hlinkClick r:id="rId8" action="ppaction://hlinksldjump"/>
          </p:cNvPr>
          <p:cNvPicPr>
            <a:picLocks noChangeAspect="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10511700" y="5105401"/>
            <a:ext cx="1502569" cy="1749211"/>
          </a:xfrm>
          <a:prstGeom prst="rect">
            <a:avLst/>
          </a:prstGeom>
        </p:spPr>
      </p:pic>
    </p:spTree>
    <p:extLst>
      <p:ext uri="{BB962C8B-B14F-4D97-AF65-F5344CB8AC3E}">
        <p14:creationId xmlns:p14="http://schemas.microsoft.com/office/powerpoint/2010/main" val="406256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B05E35-0543-D0F8-0155-1BA3DC570D3C}"/>
              </a:ext>
            </a:extLst>
          </p:cNvPr>
          <p:cNvSpPr txBox="1"/>
          <p:nvPr/>
        </p:nvSpPr>
        <p:spPr>
          <a:xfrm>
            <a:off x="4456781" y="1985619"/>
            <a:ext cx="6399974" cy="2585323"/>
          </a:xfrm>
          <a:prstGeom prst="rect">
            <a:avLst/>
          </a:prstGeom>
          <a:noFill/>
        </p:spPr>
        <p:txBody>
          <a:bodyPr wrap="square">
            <a:spAutoFit/>
          </a:bodyPr>
          <a:lstStyle/>
          <a:p>
            <a:pPr marL="685800" marR="0" lvl="0" indent="-685800" algn="l" defTabSz="914400" rtl="0" eaLnBrk="1" fontAlgn="auto" latinLnBrk="0" hangingPunct="1">
              <a:lnSpc>
                <a:spcPct val="100000"/>
              </a:lnSpc>
              <a:spcBef>
                <a:spcPts val="0"/>
              </a:spcBef>
              <a:spcAft>
                <a:spcPts val="0"/>
              </a:spcAft>
              <a:buClrTx/>
              <a:buSzTx/>
              <a:buFontTx/>
              <a:buChar char="-"/>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Chia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sẻ</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học</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với</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người</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thân</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a:p>
            <a:pPr marL="685800" marR="0" lvl="0" indent="-685800" algn="l" defTabSz="914400" rtl="0" eaLnBrk="1" fontAlgn="auto" latinLnBrk="0" hangingPunct="1">
              <a:lnSpc>
                <a:spcPct val="100000"/>
              </a:lnSpc>
              <a:spcBef>
                <a:spcPts val="0"/>
              </a:spcBef>
              <a:spcAft>
                <a:spcPts val="0"/>
              </a:spcAft>
              <a:buClrTx/>
              <a:buSzTx/>
              <a:buFontTx/>
              <a:buChar char="-"/>
              <a:tabLst/>
              <a:defRPr/>
            </a:pP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Chuẩn</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bị</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mới</a:t>
            </a: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pic>
        <p:nvPicPr>
          <p:cNvPr id="2" name="Picture 1">
            <a:extLst>
              <a:ext uri="{FF2B5EF4-FFF2-40B4-BE49-F238E27FC236}">
                <a16:creationId xmlns:a16="http://schemas.microsoft.com/office/drawing/2014/main" id="{F3A3A31B-9647-C818-9715-EF8D58752620}"/>
              </a:ext>
            </a:extLst>
          </p:cNvPr>
          <p:cNvPicPr>
            <a:picLocks noChangeAspect="1"/>
          </p:cNvPicPr>
          <p:nvPr/>
        </p:nvPicPr>
        <p:blipFill>
          <a:blip r:embed="rId2"/>
          <a:stretch>
            <a:fillRect/>
          </a:stretch>
        </p:blipFill>
        <p:spPr>
          <a:xfrm>
            <a:off x="5413837" y="245537"/>
            <a:ext cx="4901609" cy="1530229"/>
          </a:xfrm>
          <a:prstGeom prst="rect">
            <a:avLst/>
          </a:prstGeom>
        </p:spPr>
      </p:pic>
    </p:spTree>
    <p:extLst>
      <p:ext uri="{BB962C8B-B14F-4D97-AF65-F5344CB8AC3E}">
        <p14:creationId xmlns:p14="http://schemas.microsoft.com/office/powerpoint/2010/main" val="1454696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70A7A1-CD3C-C503-F1C8-0F21A5B6B647}"/>
              </a:ext>
            </a:extLst>
          </p:cNvPr>
          <p:cNvPicPr>
            <a:picLocks noChangeAspect="1"/>
          </p:cNvPicPr>
          <p:nvPr/>
        </p:nvPicPr>
        <p:blipFill>
          <a:blip r:embed="rId2"/>
          <a:stretch>
            <a:fillRect/>
          </a:stretch>
        </p:blipFill>
        <p:spPr>
          <a:xfrm>
            <a:off x="4854047" y="1485881"/>
            <a:ext cx="6767147" cy="2274005"/>
          </a:xfrm>
          <a:prstGeom prst="rect">
            <a:avLst/>
          </a:prstGeom>
        </p:spPr>
      </p:pic>
    </p:spTree>
    <p:extLst>
      <p:ext uri="{BB962C8B-B14F-4D97-AF65-F5344CB8AC3E}">
        <p14:creationId xmlns:p14="http://schemas.microsoft.com/office/powerpoint/2010/main" val="26647168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67BCF54-2ADB-7038-D645-436C26C65C24}"/>
              </a:ext>
            </a:extLst>
          </p:cNvPr>
          <p:cNvGrpSpPr/>
          <p:nvPr/>
        </p:nvGrpSpPr>
        <p:grpSpPr>
          <a:xfrm>
            <a:off x="319558" y="217843"/>
            <a:ext cx="3543524" cy="797973"/>
            <a:chOff x="237365" y="145924"/>
            <a:chExt cx="3543524" cy="797973"/>
          </a:xfrm>
        </p:grpSpPr>
        <p:sp>
          <p:nvSpPr>
            <p:cNvPr id="5" name="Rounded Rectangle 3">
              <a:extLst>
                <a:ext uri="{FF2B5EF4-FFF2-40B4-BE49-F238E27FC236}">
                  <a16:creationId xmlns:a16="http://schemas.microsoft.com/office/drawing/2014/main" id="{DCE8EBE4-94BE-6B06-9312-57B7CD472E81}"/>
                </a:ext>
              </a:extLst>
            </p:cNvPr>
            <p:cNvSpPr/>
            <p:nvPr/>
          </p:nvSpPr>
          <p:spPr>
            <a:xfrm>
              <a:off x="237365" y="145924"/>
              <a:ext cx="3430509" cy="797973"/>
            </a:xfrm>
            <a:prstGeom prst="roundRect">
              <a:avLst>
                <a:gd name="adj" fmla="val 50000"/>
              </a:avLst>
            </a:prstGeom>
            <a:solidFill>
              <a:srgbClr val="FFF5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A20A585B-0D72-5FD5-9D5C-F395F5DEE16D}"/>
                </a:ext>
              </a:extLst>
            </p:cNvPr>
            <p:cNvGrpSpPr/>
            <p:nvPr/>
          </p:nvGrpSpPr>
          <p:grpSpPr>
            <a:xfrm>
              <a:off x="521985" y="229832"/>
              <a:ext cx="543619" cy="614402"/>
              <a:chOff x="0" y="-15601"/>
              <a:chExt cx="252000" cy="300873"/>
            </a:xfrm>
          </p:grpSpPr>
          <p:sp>
            <p:nvSpPr>
              <p:cNvPr id="9" name="Oval 8">
                <a:extLst>
                  <a:ext uri="{FF2B5EF4-FFF2-40B4-BE49-F238E27FC236}">
                    <a16:creationId xmlns:a16="http://schemas.microsoft.com/office/drawing/2014/main" id="{B5C38D16-3481-63DC-82CF-133CACF6659C}"/>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0" name="Text Box 2">
                <a:extLst>
                  <a:ext uri="{FF2B5EF4-FFF2-40B4-BE49-F238E27FC236}">
                    <a16:creationId xmlns:a16="http://schemas.microsoft.com/office/drawing/2014/main" id="{6EDBEC7A-4842-F0DE-F1B0-F057DE9D38C8}"/>
                  </a:ext>
                </a:extLst>
              </p:cNvPr>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mj-lt"/>
                    <a:ea typeface="Calibri" panose="020F0502020204030204" pitchFamily="34" charset="0"/>
                    <a:cs typeface="Times New Roman" panose="02020603050405020304" pitchFamily="18" charset="0"/>
                  </a:rPr>
                  <a:t>1</a:t>
                </a:r>
                <a:endParaRPr kumimoji="0" lang="en-US" sz="24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p:txBody>
          </p:sp>
        </p:grpSp>
        <p:sp>
          <p:nvSpPr>
            <p:cNvPr id="7" name="Text Box 10">
              <a:extLst>
                <a:ext uri="{FF2B5EF4-FFF2-40B4-BE49-F238E27FC236}">
                  <a16:creationId xmlns:a16="http://schemas.microsoft.com/office/drawing/2014/main" id="{38D9DE4F-8672-950F-A499-35AACED5F0ED}"/>
                </a:ext>
              </a:extLst>
            </p:cNvPr>
            <p:cNvSpPr txBox="1">
              <a:spLocks noChangeArrowheads="1"/>
            </p:cNvSpPr>
            <p:nvPr/>
          </p:nvSpPr>
          <p:spPr bwMode="auto">
            <a:xfrm>
              <a:off x="1112003" y="224434"/>
              <a:ext cx="266888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400" b="1" dirty="0" err="1">
                  <a:solidFill>
                    <a:srgbClr val="FF0000"/>
                  </a:solidFill>
                  <a:latin typeface="Cambria" panose="02040503050406030204" pitchFamily="18" charset="0"/>
                  <a:ea typeface="Cambria" panose="02040503050406030204" pitchFamily="18" charset="0"/>
                  <a:cs typeface="Baloo 2" pitchFamily="2" charset="0"/>
                </a:rPr>
                <a:t>Tính</a:t>
              </a:r>
              <a:r>
                <a:rPr lang="en-US" altLang="en-US" sz="3400" b="1" dirty="0">
                  <a:solidFill>
                    <a:srgbClr val="FF0000"/>
                  </a:solidFill>
                  <a:latin typeface="Cambria" panose="02040503050406030204" pitchFamily="18" charset="0"/>
                  <a:ea typeface="Cambria" panose="02040503050406030204" pitchFamily="18" charset="0"/>
                  <a:cs typeface="Baloo 2" pitchFamily="2" charset="0"/>
                </a:rPr>
                <a:t> </a:t>
              </a:r>
              <a:r>
                <a:rPr lang="en-US" altLang="en-US" sz="3400" b="1" dirty="0" err="1">
                  <a:solidFill>
                    <a:srgbClr val="FF0000"/>
                  </a:solidFill>
                  <a:latin typeface="Cambria" panose="02040503050406030204" pitchFamily="18" charset="0"/>
                  <a:ea typeface="Cambria" panose="02040503050406030204" pitchFamily="18" charset="0"/>
                  <a:cs typeface="Baloo 2" pitchFamily="2" charset="0"/>
                </a:rPr>
                <a:t>nhẩm</a:t>
              </a:r>
              <a:endParaRPr lang="vi-VN" altLang="en-US" sz="3400" b="1" dirty="0">
                <a:solidFill>
                  <a:srgbClr val="FF0000"/>
                </a:solidFill>
                <a:latin typeface="Cambria" panose="02040503050406030204" pitchFamily="18" charset="0"/>
                <a:ea typeface="Cambria" panose="02040503050406030204" pitchFamily="18" charset="0"/>
                <a:cs typeface="Baloo 2" pitchFamily="2" charset="0"/>
              </a:endParaRPr>
            </a:p>
          </p:txBody>
        </p:sp>
      </p:grpSp>
      <p:pic>
        <p:nvPicPr>
          <p:cNvPr id="16" name="Picture 15">
            <a:extLst>
              <a:ext uri="{FF2B5EF4-FFF2-40B4-BE49-F238E27FC236}">
                <a16:creationId xmlns:a16="http://schemas.microsoft.com/office/drawing/2014/main" id="{BE9047EB-E64C-BC6C-0AEA-55FE83E2FE8D}"/>
              </a:ext>
            </a:extLst>
          </p:cNvPr>
          <p:cNvPicPr>
            <a:picLocks noChangeAspect="1"/>
          </p:cNvPicPr>
          <p:nvPr/>
        </p:nvPicPr>
        <p:blipFill>
          <a:blip r:embed="rId2"/>
          <a:stretch>
            <a:fillRect/>
          </a:stretch>
        </p:blipFill>
        <p:spPr>
          <a:xfrm>
            <a:off x="432574" y="1332712"/>
            <a:ext cx="5495614" cy="5068088"/>
          </a:xfrm>
          <a:prstGeom prst="rect">
            <a:avLst/>
          </a:prstGeom>
        </p:spPr>
      </p:pic>
      <p:cxnSp>
        <p:nvCxnSpPr>
          <p:cNvPr id="17" name="Straight Connector 16">
            <a:extLst>
              <a:ext uri="{FF2B5EF4-FFF2-40B4-BE49-F238E27FC236}">
                <a16:creationId xmlns:a16="http://schemas.microsoft.com/office/drawing/2014/main" id="{693C17D1-EA65-EDCC-61B5-D9D502027842}"/>
              </a:ext>
            </a:extLst>
          </p:cNvPr>
          <p:cNvCxnSpPr/>
          <p:nvPr/>
        </p:nvCxnSpPr>
        <p:spPr>
          <a:xfrm>
            <a:off x="281118" y="3056651"/>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B95CB6D-3CAA-346B-ED34-5C399A29B283}"/>
              </a:ext>
            </a:extLst>
          </p:cNvPr>
          <p:cNvCxnSpPr/>
          <p:nvPr/>
        </p:nvCxnSpPr>
        <p:spPr>
          <a:xfrm>
            <a:off x="286210" y="4084122"/>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2F7FC3E-6280-7FF2-1044-67341CF8A9B4}"/>
              </a:ext>
            </a:extLst>
          </p:cNvPr>
          <p:cNvCxnSpPr/>
          <p:nvPr/>
        </p:nvCxnSpPr>
        <p:spPr>
          <a:xfrm>
            <a:off x="291303" y="5111593"/>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0" name="Text Box 10">
            <a:extLst>
              <a:ext uri="{FF2B5EF4-FFF2-40B4-BE49-F238E27FC236}">
                <a16:creationId xmlns:a16="http://schemas.microsoft.com/office/drawing/2014/main" id="{EDDF13CE-0184-8CDA-4DBF-5E591B1EC520}"/>
              </a:ext>
            </a:extLst>
          </p:cNvPr>
          <p:cNvSpPr txBox="1">
            <a:spLocks noChangeArrowheads="1"/>
          </p:cNvSpPr>
          <p:nvPr/>
        </p:nvSpPr>
        <p:spPr bwMode="auto">
          <a:xfrm>
            <a:off x="586864" y="2453635"/>
            <a:ext cx="5259131" cy="66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spcBef>
                <a:spcPct val="50000"/>
              </a:spcBef>
            </a:pPr>
            <a:r>
              <a:rPr lang="pt-BR" altLang="en-US" sz="2800" dirty="0">
                <a:latin typeface="+mj-lt"/>
                <a:cs typeface="Baloo 2" pitchFamily="2" charset="0"/>
              </a:rPr>
              <a:t>1 000 000 + 600 000 – 200 000</a:t>
            </a:r>
            <a:endParaRPr lang="vi-VN" altLang="en-US" sz="2800" dirty="0">
              <a:latin typeface="+mj-lt"/>
              <a:cs typeface="Baloo 2" pitchFamily="2" charset="0"/>
            </a:endParaRPr>
          </a:p>
        </p:txBody>
      </p:sp>
      <p:sp>
        <p:nvSpPr>
          <p:cNvPr id="26" name="Text Box 10">
            <a:extLst>
              <a:ext uri="{FF2B5EF4-FFF2-40B4-BE49-F238E27FC236}">
                <a16:creationId xmlns:a16="http://schemas.microsoft.com/office/drawing/2014/main" id="{E104D427-1CF7-1CAE-934E-BCF719B28AE7}"/>
              </a:ext>
            </a:extLst>
          </p:cNvPr>
          <p:cNvSpPr txBox="1">
            <a:spLocks noChangeArrowheads="1"/>
          </p:cNvSpPr>
          <p:nvPr/>
        </p:nvSpPr>
        <p:spPr bwMode="auto">
          <a:xfrm>
            <a:off x="543371" y="1661535"/>
            <a:ext cx="73325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ct val="150000"/>
              </a:lnSpc>
              <a:spcBef>
                <a:spcPct val="50000"/>
              </a:spcBef>
            </a:pPr>
            <a:r>
              <a:rPr lang="en-US" altLang="en-US" sz="4000" dirty="0">
                <a:solidFill>
                  <a:srgbClr val="00B050"/>
                </a:solidFill>
                <a:latin typeface="+mj-lt"/>
                <a:cs typeface="Baloo 2" pitchFamily="2" charset="0"/>
              </a:rPr>
              <a:t>a)</a:t>
            </a:r>
            <a:endParaRPr lang="vi-VN" altLang="en-US" sz="4000" dirty="0">
              <a:solidFill>
                <a:srgbClr val="00B050"/>
              </a:solidFill>
              <a:latin typeface="+mj-lt"/>
              <a:cs typeface="Baloo 2" pitchFamily="2" charset="0"/>
            </a:endParaRPr>
          </a:p>
        </p:txBody>
      </p:sp>
      <p:sp>
        <p:nvSpPr>
          <p:cNvPr id="30" name="Text Box 10">
            <a:extLst>
              <a:ext uri="{FF2B5EF4-FFF2-40B4-BE49-F238E27FC236}">
                <a16:creationId xmlns:a16="http://schemas.microsoft.com/office/drawing/2014/main" id="{CDE96D62-117A-37BC-ED4A-D493212573FE}"/>
              </a:ext>
            </a:extLst>
          </p:cNvPr>
          <p:cNvSpPr txBox="1">
            <a:spLocks noChangeArrowheads="1"/>
          </p:cNvSpPr>
          <p:nvPr/>
        </p:nvSpPr>
        <p:spPr bwMode="auto">
          <a:xfrm>
            <a:off x="689606" y="4179693"/>
            <a:ext cx="5259131" cy="66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spcBef>
                <a:spcPct val="50000"/>
              </a:spcBef>
            </a:pPr>
            <a:r>
              <a:rPr lang="pt-BR" altLang="en-US" sz="2800" dirty="0">
                <a:latin typeface="+mj-lt"/>
                <a:cs typeface="Baloo 2" pitchFamily="2" charset="0"/>
              </a:rPr>
              <a:t>200 000 + 400 000 – 30 000</a:t>
            </a:r>
            <a:endParaRPr lang="vi-VN" altLang="en-US" sz="2800" dirty="0">
              <a:latin typeface="+mj-lt"/>
              <a:cs typeface="Baloo 2" pitchFamily="2" charset="0"/>
            </a:endParaRPr>
          </a:p>
        </p:txBody>
      </p:sp>
      <p:pic>
        <p:nvPicPr>
          <p:cNvPr id="31" name="Picture 30">
            <a:extLst>
              <a:ext uri="{FF2B5EF4-FFF2-40B4-BE49-F238E27FC236}">
                <a16:creationId xmlns:a16="http://schemas.microsoft.com/office/drawing/2014/main" id="{B9E3FD1E-B30E-9506-8890-0F4CAE910EA5}"/>
              </a:ext>
            </a:extLst>
          </p:cNvPr>
          <p:cNvPicPr>
            <a:picLocks noChangeAspect="1"/>
          </p:cNvPicPr>
          <p:nvPr/>
        </p:nvPicPr>
        <p:blipFill>
          <a:blip r:embed="rId2"/>
          <a:stretch>
            <a:fillRect/>
          </a:stretch>
        </p:blipFill>
        <p:spPr>
          <a:xfrm>
            <a:off x="6432682" y="1363534"/>
            <a:ext cx="5495614" cy="4975621"/>
          </a:xfrm>
          <a:prstGeom prst="rect">
            <a:avLst/>
          </a:prstGeom>
        </p:spPr>
      </p:pic>
      <p:cxnSp>
        <p:nvCxnSpPr>
          <p:cNvPr id="32" name="Straight Connector 31">
            <a:extLst>
              <a:ext uri="{FF2B5EF4-FFF2-40B4-BE49-F238E27FC236}">
                <a16:creationId xmlns:a16="http://schemas.microsoft.com/office/drawing/2014/main" id="{B1C99A1F-E54F-5D17-1F84-21E96AC2A29C}"/>
              </a:ext>
            </a:extLst>
          </p:cNvPr>
          <p:cNvCxnSpPr/>
          <p:nvPr/>
        </p:nvCxnSpPr>
        <p:spPr>
          <a:xfrm>
            <a:off x="6281226" y="3087473"/>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C4B8B4E-77C6-BE38-EFE1-C6108B25C023}"/>
              </a:ext>
            </a:extLst>
          </p:cNvPr>
          <p:cNvCxnSpPr/>
          <p:nvPr/>
        </p:nvCxnSpPr>
        <p:spPr>
          <a:xfrm>
            <a:off x="6286318" y="4114944"/>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DA4C4EE-BB84-2F85-5CC7-4AB82B684C60}"/>
              </a:ext>
            </a:extLst>
          </p:cNvPr>
          <p:cNvCxnSpPr/>
          <p:nvPr/>
        </p:nvCxnSpPr>
        <p:spPr>
          <a:xfrm>
            <a:off x="6291411" y="5142415"/>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5" name="Text Box 10">
            <a:extLst>
              <a:ext uri="{FF2B5EF4-FFF2-40B4-BE49-F238E27FC236}">
                <a16:creationId xmlns:a16="http://schemas.microsoft.com/office/drawing/2014/main" id="{0263716D-47F3-5EDB-E4FF-05E8F64C8A90}"/>
              </a:ext>
            </a:extLst>
          </p:cNvPr>
          <p:cNvSpPr txBox="1">
            <a:spLocks noChangeArrowheads="1"/>
          </p:cNvSpPr>
          <p:nvPr/>
        </p:nvSpPr>
        <p:spPr bwMode="auto">
          <a:xfrm>
            <a:off x="6586972" y="2484457"/>
            <a:ext cx="5259131" cy="66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spcBef>
                <a:spcPct val="50000"/>
              </a:spcBef>
            </a:pPr>
            <a:r>
              <a:rPr lang="pt-BR" altLang="en-US" sz="2800" dirty="0">
                <a:latin typeface="+mj-lt"/>
                <a:cs typeface="Baloo 2" pitchFamily="2" charset="0"/>
              </a:rPr>
              <a:t>20 000 000 + (4 000 + 400 000)</a:t>
            </a:r>
            <a:endParaRPr lang="vi-VN" altLang="en-US" sz="2800" dirty="0">
              <a:latin typeface="+mj-lt"/>
              <a:cs typeface="Baloo 2" pitchFamily="2" charset="0"/>
            </a:endParaRPr>
          </a:p>
        </p:txBody>
      </p:sp>
      <p:sp>
        <p:nvSpPr>
          <p:cNvPr id="36" name="Text Box 10">
            <a:extLst>
              <a:ext uri="{FF2B5EF4-FFF2-40B4-BE49-F238E27FC236}">
                <a16:creationId xmlns:a16="http://schemas.microsoft.com/office/drawing/2014/main" id="{63F837F8-D604-EC50-7FAB-4BFD32BF6410}"/>
              </a:ext>
            </a:extLst>
          </p:cNvPr>
          <p:cNvSpPr txBox="1">
            <a:spLocks noChangeArrowheads="1"/>
          </p:cNvSpPr>
          <p:nvPr/>
        </p:nvSpPr>
        <p:spPr bwMode="auto">
          <a:xfrm>
            <a:off x="6543479" y="1692357"/>
            <a:ext cx="733255" cy="904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ct val="150000"/>
              </a:lnSpc>
              <a:spcBef>
                <a:spcPct val="50000"/>
              </a:spcBef>
            </a:pPr>
            <a:r>
              <a:rPr lang="en-US" altLang="en-US" sz="4000" dirty="0">
                <a:solidFill>
                  <a:srgbClr val="00B050"/>
                </a:solidFill>
                <a:latin typeface="+mj-lt"/>
                <a:cs typeface="Baloo 2" pitchFamily="2" charset="0"/>
              </a:rPr>
              <a:t>b)</a:t>
            </a:r>
            <a:endParaRPr lang="vi-VN" altLang="en-US" sz="4000" dirty="0">
              <a:solidFill>
                <a:srgbClr val="00B050"/>
              </a:solidFill>
              <a:latin typeface="+mj-lt"/>
              <a:cs typeface="Baloo 2" pitchFamily="2" charset="0"/>
            </a:endParaRPr>
          </a:p>
        </p:txBody>
      </p:sp>
      <p:sp>
        <p:nvSpPr>
          <p:cNvPr id="37" name="Text Box 10">
            <a:extLst>
              <a:ext uri="{FF2B5EF4-FFF2-40B4-BE49-F238E27FC236}">
                <a16:creationId xmlns:a16="http://schemas.microsoft.com/office/drawing/2014/main" id="{0BF74C07-3088-6DC6-BAB7-6DEB29A73A8B}"/>
              </a:ext>
            </a:extLst>
          </p:cNvPr>
          <p:cNvSpPr txBox="1">
            <a:spLocks noChangeArrowheads="1"/>
          </p:cNvSpPr>
          <p:nvPr/>
        </p:nvSpPr>
        <p:spPr bwMode="auto">
          <a:xfrm>
            <a:off x="6689714" y="4210515"/>
            <a:ext cx="5259131" cy="66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spcBef>
                <a:spcPct val="50000"/>
              </a:spcBef>
            </a:pPr>
            <a:r>
              <a:rPr lang="pt-BR" altLang="en-US" sz="2800" dirty="0">
                <a:latin typeface="+mj-lt"/>
                <a:cs typeface="Baloo 2" pitchFamily="2" charset="0"/>
              </a:rPr>
              <a:t>1 000 000 + (90 000 – 70 000)</a:t>
            </a:r>
            <a:endParaRPr lang="vi-VN" altLang="en-US" sz="2800" dirty="0">
              <a:latin typeface="+mj-lt"/>
              <a:cs typeface="Baloo 2" pitchFamily="2" charset="0"/>
            </a:endParaRPr>
          </a:p>
        </p:txBody>
      </p:sp>
      <p:sp>
        <p:nvSpPr>
          <p:cNvPr id="41" name="TextBox 40">
            <a:extLst>
              <a:ext uri="{FF2B5EF4-FFF2-40B4-BE49-F238E27FC236}">
                <a16:creationId xmlns:a16="http://schemas.microsoft.com/office/drawing/2014/main" id="{34F4697A-AEF9-ADC5-11D0-38AC4563FA79}"/>
              </a:ext>
            </a:extLst>
          </p:cNvPr>
          <p:cNvSpPr txBox="1"/>
          <p:nvPr/>
        </p:nvSpPr>
        <p:spPr>
          <a:xfrm>
            <a:off x="770561" y="3236360"/>
            <a:ext cx="4900773" cy="523220"/>
          </a:xfrm>
          <a:prstGeom prst="rect">
            <a:avLst/>
          </a:prstGeom>
          <a:noFill/>
        </p:spPr>
        <p:txBody>
          <a:bodyPr wrap="square" rtlCol="0">
            <a:spAutoFit/>
          </a:bodyPr>
          <a:lstStyle/>
          <a:p>
            <a:r>
              <a:rPr lang="en-US" sz="2800" b="1" dirty="0">
                <a:solidFill>
                  <a:srgbClr val="FF0000"/>
                </a:solidFill>
              </a:rPr>
              <a:t>= 1 600 000 – 200 000</a:t>
            </a:r>
          </a:p>
        </p:txBody>
      </p:sp>
      <p:sp>
        <p:nvSpPr>
          <p:cNvPr id="45" name="TextBox 44">
            <a:extLst>
              <a:ext uri="{FF2B5EF4-FFF2-40B4-BE49-F238E27FC236}">
                <a16:creationId xmlns:a16="http://schemas.microsoft.com/office/drawing/2014/main" id="{C16066BD-9EE8-AA60-9DC4-F6FDE6490CB0}"/>
              </a:ext>
            </a:extLst>
          </p:cNvPr>
          <p:cNvSpPr txBox="1"/>
          <p:nvPr/>
        </p:nvSpPr>
        <p:spPr>
          <a:xfrm>
            <a:off x="780835" y="3811713"/>
            <a:ext cx="4900773" cy="523220"/>
          </a:xfrm>
          <a:prstGeom prst="rect">
            <a:avLst/>
          </a:prstGeom>
          <a:noFill/>
        </p:spPr>
        <p:txBody>
          <a:bodyPr wrap="square" rtlCol="0">
            <a:spAutoFit/>
          </a:bodyPr>
          <a:lstStyle/>
          <a:p>
            <a:r>
              <a:rPr lang="en-US" sz="2800" b="1" dirty="0">
                <a:solidFill>
                  <a:srgbClr val="FF0000"/>
                </a:solidFill>
              </a:rPr>
              <a:t>= 1 400 000</a:t>
            </a:r>
          </a:p>
        </p:txBody>
      </p:sp>
      <p:sp>
        <p:nvSpPr>
          <p:cNvPr id="46" name="TextBox 45">
            <a:extLst>
              <a:ext uri="{FF2B5EF4-FFF2-40B4-BE49-F238E27FC236}">
                <a16:creationId xmlns:a16="http://schemas.microsoft.com/office/drawing/2014/main" id="{28B0DF45-EB45-F759-3E70-81DABC721D25}"/>
              </a:ext>
            </a:extLst>
          </p:cNvPr>
          <p:cNvSpPr txBox="1"/>
          <p:nvPr/>
        </p:nvSpPr>
        <p:spPr>
          <a:xfrm>
            <a:off x="770561" y="4869951"/>
            <a:ext cx="4900773" cy="523220"/>
          </a:xfrm>
          <a:prstGeom prst="rect">
            <a:avLst/>
          </a:prstGeom>
          <a:noFill/>
        </p:spPr>
        <p:txBody>
          <a:bodyPr wrap="square" rtlCol="0">
            <a:spAutoFit/>
          </a:bodyPr>
          <a:lstStyle/>
          <a:p>
            <a:r>
              <a:rPr lang="en-US" sz="2800" b="1" dirty="0">
                <a:solidFill>
                  <a:srgbClr val="FF0000"/>
                </a:solidFill>
              </a:rPr>
              <a:t>= 600 000 – 30 000</a:t>
            </a:r>
          </a:p>
        </p:txBody>
      </p:sp>
      <p:sp>
        <p:nvSpPr>
          <p:cNvPr id="47" name="TextBox 46">
            <a:extLst>
              <a:ext uri="{FF2B5EF4-FFF2-40B4-BE49-F238E27FC236}">
                <a16:creationId xmlns:a16="http://schemas.microsoft.com/office/drawing/2014/main" id="{014A3EFE-B1A9-DD75-3BDB-42207A0DD261}"/>
              </a:ext>
            </a:extLst>
          </p:cNvPr>
          <p:cNvSpPr txBox="1"/>
          <p:nvPr/>
        </p:nvSpPr>
        <p:spPr>
          <a:xfrm>
            <a:off x="801383" y="5393933"/>
            <a:ext cx="4900773" cy="523220"/>
          </a:xfrm>
          <a:prstGeom prst="rect">
            <a:avLst/>
          </a:prstGeom>
          <a:noFill/>
        </p:spPr>
        <p:txBody>
          <a:bodyPr wrap="square" rtlCol="0">
            <a:spAutoFit/>
          </a:bodyPr>
          <a:lstStyle/>
          <a:p>
            <a:r>
              <a:rPr lang="en-US" sz="2800" b="1">
                <a:solidFill>
                  <a:srgbClr val="FF0000"/>
                </a:solidFill>
              </a:rPr>
              <a:t>= 570 000</a:t>
            </a:r>
            <a:endParaRPr lang="en-US" sz="2800" b="1" dirty="0">
              <a:solidFill>
                <a:srgbClr val="FF0000"/>
              </a:solidFill>
            </a:endParaRPr>
          </a:p>
        </p:txBody>
      </p:sp>
      <p:sp>
        <p:nvSpPr>
          <p:cNvPr id="50" name="TextBox 49">
            <a:extLst>
              <a:ext uri="{FF2B5EF4-FFF2-40B4-BE49-F238E27FC236}">
                <a16:creationId xmlns:a16="http://schemas.microsoft.com/office/drawing/2014/main" id="{38BC6EF2-09DD-0A80-B75F-69910E759710}"/>
              </a:ext>
            </a:extLst>
          </p:cNvPr>
          <p:cNvSpPr txBox="1"/>
          <p:nvPr/>
        </p:nvSpPr>
        <p:spPr>
          <a:xfrm>
            <a:off x="6657653" y="3133619"/>
            <a:ext cx="4900773" cy="523220"/>
          </a:xfrm>
          <a:prstGeom prst="rect">
            <a:avLst/>
          </a:prstGeom>
          <a:noFill/>
        </p:spPr>
        <p:txBody>
          <a:bodyPr wrap="square" rtlCol="0">
            <a:spAutoFit/>
          </a:bodyPr>
          <a:lstStyle/>
          <a:p>
            <a:r>
              <a:rPr lang="en-US" sz="2800" b="1" dirty="0">
                <a:solidFill>
                  <a:srgbClr val="FF0000"/>
                </a:solidFill>
              </a:rPr>
              <a:t>= 20 000 000 + 404 000</a:t>
            </a:r>
          </a:p>
        </p:txBody>
      </p:sp>
      <p:sp>
        <p:nvSpPr>
          <p:cNvPr id="53" name="TextBox 52">
            <a:extLst>
              <a:ext uri="{FF2B5EF4-FFF2-40B4-BE49-F238E27FC236}">
                <a16:creationId xmlns:a16="http://schemas.microsoft.com/office/drawing/2014/main" id="{F42DDB9E-E8F2-675D-5E1D-BA3D1A60E82D}"/>
              </a:ext>
            </a:extLst>
          </p:cNvPr>
          <p:cNvSpPr txBox="1"/>
          <p:nvPr/>
        </p:nvSpPr>
        <p:spPr>
          <a:xfrm>
            <a:off x="6688475" y="3657601"/>
            <a:ext cx="4900773" cy="523220"/>
          </a:xfrm>
          <a:prstGeom prst="rect">
            <a:avLst/>
          </a:prstGeom>
          <a:noFill/>
        </p:spPr>
        <p:txBody>
          <a:bodyPr wrap="square" rtlCol="0">
            <a:spAutoFit/>
          </a:bodyPr>
          <a:lstStyle/>
          <a:p>
            <a:r>
              <a:rPr lang="en-US" sz="2800" b="1" dirty="0">
                <a:solidFill>
                  <a:srgbClr val="FF0000"/>
                </a:solidFill>
              </a:rPr>
              <a:t>= 20 404 000</a:t>
            </a:r>
          </a:p>
        </p:txBody>
      </p:sp>
      <p:sp>
        <p:nvSpPr>
          <p:cNvPr id="54" name="TextBox 53">
            <a:extLst>
              <a:ext uri="{FF2B5EF4-FFF2-40B4-BE49-F238E27FC236}">
                <a16:creationId xmlns:a16="http://schemas.microsoft.com/office/drawing/2014/main" id="{0109B623-1FB7-8130-E575-D694930C0CD8}"/>
              </a:ext>
            </a:extLst>
          </p:cNvPr>
          <p:cNvSpPr txBox="1"/>
          <p:nvPr/>
        </p:nvSpPr>
        <p:spPr>
          <a:xfrm>
            <a:off x="6698750" y="4839129"/>
            <a:ext cx="4900773" cy="523220"/>
          </a:xfrm>
          <a:prstGeom prst="rect">
            <a:avLst/>
          </a:prstGeom>
          <a:noFill/>
        </p:spPr>
        <p:txBody>
          <a:bodyPr wrap="square" rtlCol="0">
            <a:spAutoFit/>
          </a:bodyPr>
          <a:lstStyle/>
          <a:p>
            <a:r>
              <a:rPr lang="en-US" sz="2800" b="1" dirty="0">
                <a:solidFill>
                  <a:srgbClr val="FF0000"/>
                </a:solidFill>
              </a:rPr>
              <a:t>= 1 000 000 + 20 000</a:t>
            </a:r>
          </a:p>
        </p:txBody>
      </p:sp>
      <p:sp>
        <p:nvSpPr>
          <p:cNvPr id="57" name="TextBox 56">
            <a:extLst>
              <a:ext uri="{FF2B5EF4-FFF2-40B4-BE49-F238E27FC236}">
                <a16:creationId xmlns:a16="http://schemas.microsoft.com/office/drawing/2014/main" id="{34A546C5-DA90-1DF7-C133-02E7F24B72AF}"/>
              </a:ext>
            </a:extLst>
          </p:cNvPr>
          <p:cNvSpPr txBox="1"/>
          <p:nvPr/>
        </p:nvSpPr>
        <p:spPr>
          <a:xfrm>
            <a:off x="6729572" y="5363111"/>
            <a:ext cx="4900773" cy="523220"/>
          </a:xfrm>
          <a:prstGeom prst="rect">
            <a:avLst/>
          </a:prstGeom>
          <a:noFill/>
        </p:spPr>
        <p:txBody>
          <a:bodyPr wrap="square" rtlCol="0">
            <a:spAutoFit/>
          </a:bodyPr>
          <a:lstStyle/>
          <a:p>
            <a:r>
              <a:rPr lang="en-US" sz="2800" b="1" dirty="0">
                <a:solidFill>
                  <a:srgbClr val="FF0000"/>
                </a:solidFill>
              </a:rPr>
              <a:t>= 1 020 000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1">
                                            <p:txEl>
                                              <p:pRg st="0" end="0"/>
                                            </p:txEl>
                                          </p:spTgt>
                                        </p:tgtEl>
                                        <p:attrNameLst>
                                          <p:attrName>style.visibility</p:attrName>
                                        </p:attrNameLst>
                                      </p:cBhvr>
                                      <p:to>
                                        <p:strVal val="visible"/>
                                      </p:to>
                                    </p:set>
                                    <p:animEffect transition="in" filter="barn(inVertical)">
                                      <p:cBhvr>
                                        <p:cTn id="54" dur="500"/>
                                        <p:tgtEl>
                                          <p:spTgt spid="41">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45">
                                            <p:txEl>
                                              <p:pRg st="0" end="0"/>
                                            </p:txEl>
                                          </p:spTgt>
                                        </p:tgtEl>
                                        <p:attrNameLst>
                                          <p:attrName>style.visibility</p:attrName>
                                        </p:attrNameLst>
                                      </p:cBhvr>
                                      <p:to>
                                        <p:strVal val="visible"/>
                                      </p:to>
                                    </p:set>
                                    <p:animEffect transition="in" filter="barn(inVertical)">
                                      <p:cBhvr>
                                        <p:cTn id="59" dur="500"/>
                                        <p:tgtEl>
                                          <p:spTgt spid="45">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46">
                                            <p:txEl>
                                              <p:pRg st="0" end="0"/>
                                            </p:txEl>
                                          </p:spTgt>
                                        </p:tgtEl>
                                        <p:attrNameLst>
                                          <p:attrName>style.visibility</p:attrName>
                                        </p:attrNameLst>
                                      </p:cBhvr>
                                      <p:to>
                                        <p:strVal val="visible"/>
                                      </p:to>
                                    </p:set>
                                    <p:animEffect transition="in" filter="barn(inVertical)">
                                      <p:cBhvr>
                                        <p:cTn id="64" dur="500"/>
                                        <p:tgtEl>
                                          <p:spTgt spid="46">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7">
                                            <p:txEl>
                                              <p:pRg st="0" end="0"/>
                                            </p:txEl>
                                          </p:spTgt>
                                        </p:tgtEl>
                                        <p:attrNameLst>
                                          <p:attrName>style.visibility</p:attrName>
                                        </p:attrNameLst>
                                      </p:cBhvr>
                                      <p:to>
                                        <p:strVal val="visible"/>
                                      </p:to>
                                    </p:set>
                                    <p:animEffect transition="in" filter="barn(inVertical)">
                                      <p:cBhvr>
                                        <p:cTn id="69" dur="500"/>
                                        <p:tgtEl>
                                          <p:spTgt spid="47">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50">
                                            <p:txEl>
                                              <p:pRg st="0" end="0"/>
                                            </p:txEl>
                                          </p:spTgt>
                                        </p:tgtEl>
                                        <p:attrNameLst>
                                          <p:attrName>style.visibility</p:attrName>
                                        </p:attrNameLst>
                                      </p:cBhvr>
                                      <p:to>
                                        <p:strVal val="visible"/>
                                      </p:to>
                                    </p:set>
                                    <p:animEffect transition="in" filter="barn(inVertical)">
                                      <p:cBhvr>
                                        <p:cTn id="74" dur="500"/>
                                        <p:tgtEl>
                                          <p:spTgt spid="50">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53">
                                            <p:txEl>
                                              <p:pRg st="0" end="0"/>
                                            </p:txEl>
                                          </p:spTgt>
                                        </p:tgtEl>
                                        <p:attrNameLst>
                                          <p:attrName>style.visibility</p:attrName>
                                        </p:attrNameLst>
                                      </p:cBhvr>
                                      <p:to>
                                        <p:strVal val="visible"/>
                                      </p:to>
                                    </p:set>
                                    <p:animEffect transition="in" filter="barn(inVertical)">
                                      <p:cBhvr>
                                        <p:cTn id="79" dur="500"/>
                                        <p:tgtEl>
                                          <p:spTgt spid="53">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54">
                                            <p:txEl>
                                              <p:pRg st="0" end="0"/>
                                            </p:txEl>
                                          </p:spTgt>
                                        </p:tgtEl>
                                        <p:attrNameLst>
                                          <p:attrName>style.visibility</p:attrName>
                                        </p:attrNameLst>
                                      </p:cBhvr>
                                      <p:to>
                                        <p:strVal val="visible"/>
                                      </p:to>
                                    </p:set>
                                    <p:animEffect transition="in" filter="barn(inVertical)">
                                      <p:cBhvr>
                                        <p:cTn id="84" dur="500"/>
                                        <p:tgtEl>
                                          <p:spTgt spid="54">
                                            <p:txEl>
                                              <p:pRg st="0" end="0"/>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57">
                                            <p:txEl>
                                              <p:pRg st="0" end="0"/>
                                            </p:txEl>
                                          </p:spTgt>
                                        </p:tgtEl>
                                        <p:attrNameLst>
                                          <p:attrName>style.visibility</p:attrName>
                                        </p:attrNameLst>
                                      </p:cBhvr>
                                      <p:to>
                                        <p:strVal val="visible"/>
                                      </p:to>
                                    </p:set>
                                    <p:animEffect transition="in" filter="barn(inVertical)">
                                      <p:cBhvr>
                                        <p:cTn id="89" dur="500"/>
                                        <p:tgtEl>
                                          <p:spTgt spid="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P spid="30" grpId="0"/>
      <p:bldP spid="35" grpId="0"/>
      <p:bldP spid="36" grpId="0"/>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67BCF54-2ADB-7038-D645-436C26C65C24}"/>
              </a:ext>
            </a:extLst>
          </p:cNvPr>
          <p:cNvGrpSpPr/>
          <p:nvPr/>
        </p:nvGrpSpPr>
        <p:grpSpPr>
          <a:xfrm>
            <a:off x="319558" y="217843"/>
            <a:ext cx="3543524" cy="797973"/>
            <a:chOff x="237365" y="145924"/>
            <a:chExt cx="3543524" cy="797973"/>
          </a:xfrm>
        </p:grpSpPr>
        <p:sp>
          <p:nvSpPr>
            <p:cNvPr id="5" name="Rounded Rectangle 3">
              <a:extLst>
                <a:ext uri="{FF2B5EF4-FFF2-40B4-BE49-F238E27FC236}">
                  <a16:creationId xmlns:a16="http://schemas.microsoft.com/office/drawing/2014/main" id="{DCE8EBE4-94BE-6B06-9312-57B7CD472E81}"/>
                </a:ext>
              </a:extLst>
            </p:cNvPr>
            <p:cNvSpPr/>
            <p:nvPr/>
          </p:nvSpPr>
          <p:spPr>
            <a:xfrm>
              <a:off x="237365" y="145924"/>
              <a:ext cx="3430509" cy="797973"/>
            </a:xfrm>
            <a:prstGeom prst="roundRect">
              <a:avLst>
                <a:gd name="adj" fmla="val 50000"/>
              </a:avLst>
            </a:prstGeom>
            <a:solidFill>
              <a:srgbClr val="FFF5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A20A585B-0D72-5FD5-9D5C-F395F5DEE16D}"/>
                </a:ext>
              </a:extLst>
            </p:cNvPr>
            <p:cNvGrpSpPr/>
            <p:nvPr/>
          </p:nvGrpSpPr>
          <p:grpSpPr>
            <a:xfrm>
              <a:off x="521985" y="229832"/>
              <a:ext cx="543619" cy="614402"/>
              <a:chOff x="0" y="-15601"/>
              <a:chExt cx="252000" cy="300873"/>
            </a:xfrm>
          </p:grpSpPr>
          <p:sp>
            <p:nvSpPr>
              <p:cNvPr id="9" name="Oval 8">
                <a:extLst>
                  <a:ext uri="{FF2B5EF4-FFF2-40B4-BE49-F238E27FC236}">
                    <a16:creationId xmlns:a16="http://schemas.microsoft.com/office/drawing/2014/main" id="{B5C38D16-3481-63DC-82CF-133CACF6659C}"/>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 Box 2">
                <a:extLst>
                  <a:ext uri="{FF2B5EF4-FFF2-40B4-BE49-F238E27FC236}">
                    <a16:creationId xmlns:a16="http://schemas.microsoft.com/office/drawing/2014/main" id="{6EDBEC7A-4842-F0DE-F1B0-F057DE9D38C8}"/>
                  </a:ext>
                </a:extLst>
              </p:cNvPr>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rPr>
                  <a:t>2</a:t>
                </a:r>
                <a:endParaRPr kumimoji="0" lang="en-US" sz="2400" b="0" i="0" u="none" strike="noStrike" kern="120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sp>
          <p:nvSpPr>
            <p:cNvPr id="7" name="Text Box 10">
              <a:extLst>
                <a:ext uri="{FF2B5EF4-FFF2-40B4-BE49-F238E27FC236}">
                  <a16:creationId xmlns:a16="http://schemas.microsoft.com/office/drawing/2014/main" id="{38D9DE4F-8672-950F-A499-35AACED5F0ED}"/>
                </a:ext>
              </a:extLst>
            </p:cNvPr>
            <p:cNvSpPr txBox="1">
              <a:spLocks noChangeArrowheads="1"/>
            </p:cNvSpPr>
            <p:nvPr/>
          </p:nvSpPr>
          <p:spPr bwMode="auto">
            <a:xfrm>
              <a:off x="1112003" y="224434"/>
              <a:ext cx="266888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en-US" altLang="en-US" sz="3400" b="1" dirty="0">
                  <a:solidFill>
                    <a:srgbClr val="FF0000"/>
                  </a:solidFill>
                  <a:latin typeface="Cambria" panose="02040503050406030204" pitchFamily="18" charset="0"/>
                  <a:ea typeface="Cambria" panose="02040503050406030204" pitchFamily="18" charset="0"/>
                  <a:cs typeface="Baloo 2" pitchFamily="2" charset="0"/>
                </a:rPr>
                <a:t>Đ, S?</a:t>
              </a:r>
              <a:endParaRPr kumimoji="0" lang="vi-VN" altLang="en-US" sz="3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Baloo 2" pitchFamily="2" charset="0"/>
              </a:endParaRPr>
            </a:p>
          </p:txBody>
        </p:sp>
      </p:grpSp>
      <p:grpSp>
        <p:nvGrpSpPr>
          <p:cNvPr id="21" name="Group 20">
            <a:extLst>
              <a:ext uri="{FF2B5EF4-FFF2-40B4-BE49-F238E27FC236}">
                <a16:creationId xmlns:a16="http://schemas.microsoft.com/office/drawing/2014/main" id="{25830831-659E-682A-54B0-7C179CB2F57B}"/>
              </a:ext>
            </a:extLst>
          </p:cNvPr>
          <p:cNvGrpSpPr/>
          <p:nvPr/>
        </p:nvGrpSpPr>
        <p:grpSpPr>
          <a:xfrm>
            <a:off x="513710" y="1438383"/>
            <a:ext cx="4787756" cy="1930689"/>
            <a:chOff x="513710" y="1438383"/>
            <a:chExt cx="4787756" cy="1930689"/>
          </a:xfrm>
        </p:grpSpPr>
        <p:sp>
          <p:nvSpPr>
            <p:cNvPr id="3" name="TextBox 2">
              <a:extLst>
                <a:ext uri="{FF2B5EF4-FFF2-40B4-BE49-F238E27FC236}">
                  <a16:creationId xmlns:a16="http://schemas.microsoft.com/office/drawing/2014/main" id="{DF1F44EF-2FA1-69AF-A75C-C9E51B209DF5}"/>
                </a:ext>
              </a:extLst>
            </p:cNvPr>
            <p:cNvSpPr txBox="1"/>
            <p:nvPr/>
          </p:nvSpPr>
          <p:spPr>
            <a:xfrm>
              <a:off x="1243174" y="1582221"/>
              <a:ext cx="3996647" cy="1077218"/>
            </a:xfrm>
            <a:prstGeom prst="rect">
              <a:avLst/>
            </a:prstGeom>
            <a:noFill/>
          </p:spPr>
          <p:txBody>
            <a:bodyPr wrap="square" rtlCol="0">
              <a:spAutoFit/>
            </a:bodyPr>
            <a:lstStyle/>
            <a:p>
              <a:r>
                <a:rPr lang="en-US" sz="3200" dirty="0"/>
                <a:t>298 391 220</a:t>
              </a:r>
            </a:p>
            <a:p>
              <a:r>
                <a:rPr lang="en-US" sz="3200" dirty="0"/>
                <a:t>200 000</a:t>
              </a:r>
            </a:p>
          </p:txBody>
        </p:sp>
        <p:sp>
          <p:nvSpPr>
            <p:cNvPr id="4" name="TextBox 3">
              <a:extLst>
                <a:ext uri="{FF2B5EF4-FFF2-40B4-BE49-F238E27FC236}">
                  <a16:creationId xmlns:a16="http://schemas.microsoft.com/office/drawing/2014/main" id="{C1C92850-8236-E719-45BD-223FAB4A6C9C}"/>
                </a:ext>
              </a:extLst>
            </p:cNvPr>
            <p:cNvSpPr txBox="1"/>
            <p:nvPr/>
          </p:nvSpPr>
          <p:spPr>
            <a:xfrm>
              <a:off x="873304" y="1818526"/>
              <a:ext cx="452063" cy="584775"/>
            </a:xfrm>
            <a:prstGeom prst="rect">
              <a:avLst/>
            </a:prstGeom>
            <a:noFill/>
          </p:spPr>
          <p:txBody>
            <a:bodyPr wrap="square" rtlCol="0">
              <a:spAutoFit/>
            </a:bodyPr>
            <a:lstStyle/>
            <a:p>
              <a:r>
                <a:rPr lang="en-US" sz="3200" dirty="0"/>
                <a:t>+</a:t>
              </a:r>
            </a:p>
          </p:txBody>
        </p:sp>
        <p:cxnSp>
          <p:nvCxnSpPr>
            <p:cNvPr id="12" name="Straight Connector 11">
              <a:extLst>
                <a:ext uri="{FF2B5EF4-FFF2-40B4-BE49-F238E27FC236}">
                  <a16:creationId xmlns:a16="http://schemas.microsoft.com/office/drawing/2014/main" id="{AE5689BC-B586-9231-405F-E5C3ACA629BF}"/>
                </a:ext>
              </a:extLst>
            </p:cNvPr>
            <p:cNvCxnSpPr/>
            <p:nvPr/>
          </p:nvCxnSpPr>
          <p:spPr>
            <a:xfrm>
              <a:off x="1089062" y="2743200"/>
              <a:ext cx="2743200" cy="0"/>
            </a:xfrm>
            <a:prstGeom prst="line">
              <a:avLst/>
            </a:prstGeom>
            <a:ln w="38100"/>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70A0C82C-D79B-A257-BA5E-DA8A8D479A9C}"/>
                </a:ext>
              </a:extLst>
            </p:cNvPr>
            <p:cNvSpPr txBox="1"/>
            <p:nvPr/>
          </p:nvSpPr>
          <p:spPr>
            <a:xfrm>
              <a:off x="1304819" y="2784297"/>
              <a:ext cx="3996647" cy="584775"/>
            </a:xfrm>
            <a:prstGeom prst="rect">
              <a:avLst/>
            </a:prstGeom>
            <a:noFill/>
          </p:spPr>
          <p:txBody>
            <a:bodyPr wrap="square" rtlCol="0">
              <a:spAutoFit/>
            </a:bodyPr>
            <a:lstStyle/>
            <a:p>
              <a:r>
                <a:rPr lang="en-US" sz="3200" dirty="0"/>
                <a:t>498 391 220</a:t>
              </a:r>
            </a:p>
          </p:txBody>
        </p:sp>
        <p:sp>
          <p:nvSpPr>
            <p:cNvPr id="15" name="TextBox 14">
              <a:extLst>
                <a:ext uri="{FF2B5EF4-FFF2-40B4-BE49-F238E27FC236}">
                  <a16:creationId xmlns:a16="http://schemas.microsoft.com/office/drawing/2014/main" id="{DC3FFC35-4E33-8632-77D7-85EC70C998CF}"/>
                </a:ext>
              </a:extLst>
            </p:cNvPr>
            <p:cNvSpPr txBox="1"/>
            <p:nvPr/>
          </p:nvSpPr>
          <p:spPr>
            <a:xfrm>
              <a:off x="513710" y="1438383"/>
              <a:ext cx="780836" cy="523220"/>
            </a:xfrm>
            <a:prstGeom prst="rect">
              <a:avLst/>
            </a:prstGeom>
            <a:noFill/>
          </p:spPr>
          <p:txBody>
            <a:bodyPr wrap="square" rtlCol="0">
              <a:spAutoFit/>
            </a:bodyPr>
            <a:lstStyle/>
            <a:p>
              <a:r>
                <a:rPr lang="en-US" sz="2800" dirty="0"/>
                <a:t>a)</a:t>
              </a:r>
            </a:p>
          </p:txBody>
        </p:sp>
      </p:grpSp>
      <p:grpSp>
        <p:nvGrpSpPr>
          <p:cNvPr id="23" name="Group 22">
            <a:extLst>
              <a:ext uri="{FF2B5EF4-FFF2-40B4-BE49-F238E27FC236}">
                <a16:creationId xmlns:a16="http://schemas.microsoft.com/office/drawing/2014/main" id="{B530F645-56B7-8ECB-7F24-A2AE1CC62039}"/>
              </a:ext>
            </a:extLst>
          </p:cNvPr>
          <p:cNvGrpSpPr/>
          <p:nvPr/>
        </p:nvGrpSpPr>
        <p:grpSpPr>
          <a:xfrm>
            <a:off x="6236415" y="1428109"/>
            <a:ext cx="4818578" cy="1910141"/>
            <a:chOff x="513710" y="1438383"/>
            <a:chExt cx="4818578" cy="1910141"/>
          </a:xfrm>
        </p:grpSpPr>
        <p:sp>
          <p:nvSpPr>
            <p:cNvPr id="24" name="TextBox 23">
              <a:extLst>
                <a:ext uri="{FF2B5EF4-FFF2-40B4-BE49-F238E27FC236}">
                  <a16:creationId xmlns:a16="http://schemas.microsoft.com/office/drawing/2014/main" id="{9BF75811-D608-E7BA-487A-1207AC4EAF64}"/>
                </a:ext>
              </a:extLst>
            </p:cNvPr>
            <p:cNvSpPr txBox="1"/>
            <p:nvPr/>
          </p:nvSpPr>
          <p:spPr>
            <a:xfrm>
              <a:off x="1243174" y="1582221"/>
              <a:ext cx="3996647" cy="1077218"/>
            </a:xfrm>
            <a:prstGeom prst="rect">
              <a:avLst/>
            </a:prstGeom>
            <a:noFill/>
          </p:spPr>
          <p:txBody>
            <a:bodyPr wrap="square" rtlCol="0">
              <a:spAutoFit/>
            </a:bodyPr>
            <a:lstStyle/>
            <a:p>
              <a:r>
                <a:rPr lang="en-US" sz="3200" dirty="0"/>
                <a:t>8 685 920</a:t>
              </a:r>
            </a:p>
            <a:p>
              <a:r>
                <a:rPr lang="en-US" sz="3200" dirty="0"/>
                <a:t>   685 920</a:t>
              </a:r>
            </a:p>
          </p:txBody>
        </p:sp>
        <p:sp>
          <p:nvSpPr>
            <p:cNvPr id="25" name="TextBox 24">
              <a:extLst>
                <a:ext uri="{FF2B5EF4-FFF2-40B4-BE49-F238E27FC236}">
                  <a16:creationId xmlns:a16="http://schemas.microsoft.com/office/drawing/2014/main" id="{96C88DB0-9312-B2B4-26AF-F30285FA6F29}"/>
                </a:ext>
              </a:extLst>
            </p:cNvPr>
            <p:cNvSpPr txBox="1"/>
            <p:nvPr/>
          </p:nvSpPr>
          <p:spPr>
            <a:xfrm>
              <a:off x="873304" y="1818526"/>
              <a:ext cx="452063" cy="584775"/>
            </a:xfrm>
            <a:prstGeom prst="rect">
              <a:avLst/>
            </a:prstGeom>
            <a:noFill/>
          </p:spPr>
          <p:txBody>
            <a:bodyPr wrap="square" rtlCol="0">
              <a:spAutoFit/>
            </a:bodyPr>
            <a:lstStyle/>
            <a:p>
              <a:r>
                <a:rPr lang="en-US" sz="3200" dirty="0"/>
                <a:t>-</a:t>
              </a:r>
            </a:p>
          </p:txBody>
        </p:sp>
        <p:cxnSp>
          <p:nvCxnSpPr>
            <p:cNvPr id="27" name="Straight Connector 26">
              <a:extLst>
                <a:ext uri="{FF2B5EF4-FFF2-40B4-BE49-F238E27FC236}">
                  <a16:creationId xmlns:a16="http://schemas.microsoft.com/office/drawing/2014/main" id="{D4DA351C-6778-1977-F776-1317DFE2948C}"/>
                </a:ext>
              </a:extLst>
            </p:cNvPr>
            <p:cNvCxnSpPr/>
            <p:nvPr/>
          </p:nvCxnSpPr>
          <p:spPr>
            <a:xfrm>
              <a:off x="1089062" y="2743200"/>
              <a:ext cx="2743200" cy="0"/>
            </a:xfrm>
            <a:prstGeom prst="line">
              <a:avLst/>
            </a:prstGeom>
            <a:ln w="38100"/>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E0C75A3B-2320-7493-60FC-F9C4441A3841}"/>
                </a:ext>
              </a:extLst>
            </p:cNvPr>
            <p:cNvSpPr txBox="1"/>
            <p:nvPr/>
          </p:nvSpPr>
          <p:spPr>
            <a:xfrm>
              <a:off x="1335641" y="2763749"/>
              <a:ext cx="3996647" cy="584775"/>
            </a:xfrm>
            <a:prstGeom prst="rect">
              <a:avLst/>
            </a:prstGeom>
            <a:noFill/>
          </p:spPr>
          <p:txBody>
            <a:bodyPr wrap="square" rtlCol="0">
              <a:spAutoFit/>
            </a:bodyPr>
            <a:lstStyle/>
            <a:p>
              <a:r>
                <a:rPr lang="en-US" sz="3200" dirty="0"/>
                <a:t>8 000 000</a:t>
              </a:r>
            </a:p>
          </p:txBody>
        </p:sp>
        <p:sp>
          <p:nvSpPr>
            <p:cNvPr id="29" name="TextBox 28">
              <a:extLst>
                <a:ext uri="{FF2B5EF4-FFF2-40B4-BE49-F238E27FC236}">
                  <a16:creationId xmlns:a16="http://schemas.microsoft.com/office/drawing/2014/main" id="{D852C5E3-8DDB-B057-0712-515B12181574}"/>
                </a:ext>
              </a:extLst>
            </p:cNvPr>
            <p:cNvSpPr txBox="1"/>
            <p:nvPr/>
          </p:nvSpPr>
          <p:spPr>
            <a:xfrm>
              <a:off x="513710" y="1438383"/>
              <a:ext cx="780836" cy="523220"/>
            </a:xfrm>
            <a:prstGeom prst="rect">
              <a:avLst/>
            </a:prstGeom>
            <a:noFill/>
          </p:spPr>
          <p:txBody>
            <a:bodyPr wrap="square" rtlCol="0">
              <a:spAutoFit/>
            </a:bodyPr>
            <a:lstStyle/>
            <a:p>
              <a:r>
                <a:rPr lang="en-US" sz="2800" dirty="0"/>
                <a:t>b)</a:t>
              </a:r>
            </a:p>
          </p:txBody>
        </p:sp>
      </p:grpSp>
      <p:grpSp>
        <p:nvGrpSpPr>
          <p:cNvPr id="38" name="Group 37">
            <a:extLst>
              <a:ext uri="{FF2B5EF4-FFF2-40B4-BE49-F238E27FC236}">
                <a16:creationId xmlns:a16="http://schemas.microsoft.com/office/drawing/2014/main" id="{FCC45F94-F41B-D99A-B7BF-BF37494BBEDC}"/>
              </a:ext>
            </a:extLst>
          </p:cNvPr>
          <p:cNvGrpSpPr/>
          <p:nvPr/>
        </p:nvGrpSpPr>
        <p:grpSpPr>
          <a:xfrm>
            <a:off x="565080" y="3945277"/>
            <a:ext cx="4726111" cy="1899867"/>
            <a:chOff x="513710" y="1438383"/>
            <a:chExt cx="4726111" cy="1899867"/>
          </a:xfrm>
        </p:grpSpPr>
        <p:sp>
          <p:nvSpPr>
            <p:cNvPr id="39" name="TextBox 38">
              <a:extLst>
                <a:ext uri="{FF2B5EF4-FFF2-40B4-BE49-F238E27FC236}">
                  <a16:creationId xmlns:a16="http://schemas.microsoft.com/office/drawing/2014/main" id="{879F7258-E5AA-1257-A5D4-773C7724076E}"/>
                </a:ext>
              </a:extLst>
            </p:cNvPr>
            <p:cNvSpPr txBox="1"/>
            <p:nvPr/>
          </p:nvSpPr>
          <p:spPr>
            <a:xfrm>
              <a:off x="1243174" y="1582221"/>
              <a:ext cx="3996647" cy="1077218"/>
            </a:xfrm>
            <a:prstGeom prst="rect">
              <a:avLst/>
            </a:prstGeom>
            <a:noFill/>
          </p:spPr>
          <p:txBody>
            <a:bodyPr wrap="square" rtlCol="0">
              <a:spAutoFit/>
            </a:bodyPr>
            <a:lstStyle/>
            <a:p>
              <a:r>
                <a:rPr lang="en-US" sz="3200" dirty="0"/>
                <a:t>3 123 000</a:t>
              </a:r>
            </a:p>
            <a:p>
              <a:r>
                <a:rPr lang="en-US" sz="3200" dirty="0"/>
                <a:t>   209 000</a:t>
              </a:r>
            </a:p>
          </p:txBody>
        </p:sp>
        <p:sp>
          <p:nvSpPr>
            <p:cNvPr id="40" name="TextBox 39">
              <a:extLst>
                <a:ext uri="{FF2B5EF4-FFF2-40B4-BE49-F238E27FC236}">
                  <a16:creationId xmlns:a16="http://schemas.microsoft.com/office/drawing/2014/main" id="{70DE3C08-2DB4-0377-5E54-D34CF78ECD30}"/>
                </a:ext>
              </a:extLst>
            </p:cNvPr>
            <p:cNvSpPr txBox="1"/>
            <p:nvPr/>
          </p:nvSpPr>
          <p:spPr>
            <a:xfrm>
              <a:off x="873304" y="1818526"/>
              <a:ext cx="452063" cy="584775"/>
            </a:xfrm>
            <a:prstGeom prst="rect">
              <a:avLst/>
            </a:prstGeom>
            <a:noFill/>
          </p:spPr>
          <p:txBody>
            <a:bodyPr wrap="square" rtlCol="0">
              <a:spAutoFit/>
            </a:bodyPr>
            <a:lstStyle/>
            <a:p>
              <a:r>
                <a:rPr lang="en-US" sz="3200" dirty="0"/>
                <a:t>-</a:t>
              </a:r>
            </a:p>
          </p:txBody>
        </p:sp>
        <p:cxnSp>
          <p:nvCxnSpPr>
            <p:cNvPr id="42" name="Straight Connector 41">
              <a:extLst>
                <a:ext uri="{FF2B5EF4-FFF2-40B4-BE49-F238E27FC236}">
                  <a16:creationId xmlns:a16="http://schemas.microsoft.com/office/drawing/2014/main" id="{855B6E01-C167-8AF2-2A09-4AE0829529D2}"/>
                </a:ext>
              </a:extLst>
            </p:cNvPr>
            <p:cNvCxnSpPr/>
            <p:nvPr/>
          </p:nvCxnSpPr>
          <p:spPr>
            <a:xfrm>
              <a:off x="1089062" y="2743200"/>
              <a:ext cx="2743200" cy="0"/>
            </a:xfrm>
            <a:prstGeom prst="line">
              <a:avLst/>
            </a:prstGeom>
            <a:ln w="38100"/>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0F0B0D09-88F7-1C79-D7A0-883756F1338E}"/>
                </a:ext>
              </a:extLst>
            </p:cNvPr>
            <p:cNvSpPr txBox="1"/>
            <p:nvPr/>
          </p:nvSpPr>
          <p:spPr>
            <a:xfrm>
              <a:off x="1243173" y="2753475"/>
              <a:ext cx="3996647" cy="584775"/>
            </a:xfrm>
            <a:prstGeom prst="rect">
              <a:avLst/>
            </a:prstGeom>
            <a:noFill/>
          </p:spPr>
          <p:txBody>
            <a:bodyPr wrap="square" rtlCol="0">
              <a:spAutoFit/>
            </a:bodyPr>
            <a:lstStyle/>
            <a:p>
              <a:r>
                <a:rPr lang="en-US" sz="3200" dirty="0"/>
                <a:t>3 126 000</a:t>
              </a:r>
            </a:p>
          </p:txBody>
        </p:sp>
        <p:sp>
          <p:nvSpPr>
            <p:cNvPr id="44" name="TextBox 43">
              <a:extLst>
                <a:ext uri="{FF2B5EF4-FFF2-40B4-BE49-F238E27FC236}">
                  <a16:creationId xmlns:a16="http://schemas.microsoft.com/office/drawing/2014/main" id="{E06F85FC-3713-96AC-D8DE-880ECD0A27C5}"/>
                </a:ext>
              </a:extLst>
            </p:cNvPr>
            <p:cNvSpPr txBox="1"/>
            <p:nvPr/>
          </p:nvSpPr>
          <p:spPr>
            <a:xfrm>
              <a:off x="513710" y="1438383"/>
              <a:ext cx="780836" cy="523220"/>
            </a:xfrm>
            <a:prstGeom prst="rect">
              <a:avLst/>
            </a:prstGeom>
            <a:noFill/>
          </p:spPr>
          <p:txBody>
            <a:bodyPr wrap="square" rtlCol="0">
              <a:spAutoFit/>
            </a:bodyPr>
            <a:lstStyle/>
            <a:p>
              <a:r>
                <a:rPr lang="en-US" sz="2800" dirty="0"/>
                <a:t>c)</a:t>
              </a:r>
            </a:p>
          </p:txBody>
        </p:sp>
      </p:grpSp>
      <p:grpSp>
        <p:nvGrpSpPr>
          <p:cNvPr id="48" name="Group 47">
            <a:extLst>
              <a:ext uri="{FF2B5EF4-FFF2-40B4-BE49-F238E27FC236}">
                <a16:creationId xmlns:a16="http://schemas.microsoft.com/office/drawing/2014/main" id="{AF3C45D9-617A-0913-92F5-6E08A2439625}"/>
              </a:ext>
            </a:extLst>
          </p:cNvPr>
          <p:cNvGrpSpPr/>
          <p:nvPr/>
        </p:nvGrpSpPr>
        <p:grpSpPr>
          <a:xfrm>
            <a:off x="6195318" y="3863084"/>
            <a:ext cx="4787756" cy="1930689"/>
            <a:chOff x="513710" y="1438383"/>
            <a:chExt cx="4787756" cy="1930689"/>
          </a:xfrm>
        </p:grpSpPr>
        <p:sp>
          <p:nvSpPr>
            <p:cNvPr id="49" name="TextBox 48">
              <a:extLst>
                <a:ext uri="{FF2B5EF4-FFF2-40B4-BE49-F238E27FC236}">
                  <a16:creationId xmlns:a16="http://schemas.microsoft.com/office/drawing/2014/main" id="{7C9CE08E-C8EA-668D-4A36-BB0D30F73F48}"/>
                </a:ext>
              </a:extLst>
            </p:cNvPr>
            <p:cNvSpPr txBox="1"/>
            <p:nvPr/>
          </p:nvSpPr>
          <p:spPr>
            <a:xfrm>
              <a:off x="1243174" y="1582221"/>
              <a:ext cx="3996647" cy="1077218"/>
            </a:xfrm>
            <a:prstGeom prst="rect">
              <a:avLst/>
            </a:prstGeom>
            <a:noFill/>
          </p:spPr>
          <p:txBody>
            <a:bodyPr wrap="square" rtlCol="0">
              <a:spAutoFit/>
            </a:bodyPr>
            <a:lstStyle/>
            <a:p>
              <a:r>
                <a:rPr lang="en-US" sz="3200" dirty="0"/>
                <a:t>83 881 329</a:t>
              </a:r>
            </a:p>
            <a:p>
              <a:r>
                <a:rPr lang="en-US" sz="3200" dirty="0"/>
                <a:t>     109 452</a:t>
              </a:r>
            </a:p>
          </p:txBody>
        </p:sp>
        <p:sp>
          <p:nvSpPr>
            <p:cNvPr id="51" name="TextBox 50">
              <a:extLst>
                <a:ext uri="{FF2B5EF4-FFF2-40B4-BE49-F238E27FC236}">
                  <a16:creationId xmlns:a16="http://schemas.microsoft.com/office/drawing/2014/main" id="{6E3C9626-C8A5-3C61-CCB7-B68892099912}"/>
                </a:ext>
              </a:extLst>
            </p:cNvPr>
            <p:cNvSpPr txBox="1"/>
            <p:nvPr/>
          </p:nvSpPr>
          <p:spPr>
            <a:xfrm>
              <a:off x="873304" y="1818526"/>
              <a:ext cx="452063" cy="584775"/>
            </a:xfrm>
            <a:prstGeom prst="rect">
              <a:avLst/>
            </a:prstGeom>
            <a:noFill/>
          </p:spPr>
          <p:txBody>
            <a:bodyPr wrap="square" rtlCol="0">
              <a:spAutoFit/>
            </a:bodyPr>
            <a:lstStyle/>
            <a:p>
              <a:r>
                <a:rPr lang="en-US" sz="3200" dirty="0"/>
                <a:t>+</a:t>
              </a:r>
            </a:p>
          </p:txBody>
        </p:sp>
        <p:cxnSp>
          <p:nvCxnSpPr>
            <p:cNvPr id="52" name="Straight Connector 51">
              <a:extLst>
                <a:ext uri="{FF2B5EF4-FFF2-40B4-BE49-F238E27FC236}">
                  <a16:creationId xmlns:a16="http://schemas.microsoft.com/office/drawing/2014/main" id="{C358ED8C-91DB-6DA9-5A17-1BE4F4340ACF}"/>
                </a:ext>
              </a:extLst>
            </p:cNvPr>
            <p:cNvCxnSpPr/>
            <p:nvPr/>
          </p:nvCxnSpPr>
          <p:spPr>
            <a:xfrm>
              <a:off x="1089062" y="2743200"/>
              <a:ext cx="2743200" cy="0"/>
            </a:xfrm>
            <a:prstGeom prst="line">
              <a:avLst/>
            </a:prstGeom>
            <a:ln w="38100"/>
          </p:spPr>
          <p:style>
            <a:lnRef idx="1">
              <a:schemeClr val="dk1"/>
            </a:lnRef>
            <a:fillRef idx="0">
              <a:schemeClr val="dk1"/>
            </a:fillRef>
            <a:effectRef idx="0">
              <a:schemeClr val="dk1"/>
            </a:effectRef>
            <a:fontRef idx="minor">
              <a:schemeClr val="tx1"/>
            </a:fontRef>
          </p:style>
        </p:cxnSp>
        <p:sp>
          <p:nvSpPr>
            <p:cNvPr id="55" name="TextBox 54">
              <a:extLst>
                <a:ext uri="{FF2B5EF4-FFF2-40B4-BE49-F238E27FC236}">
                  <a16:creationId xmlns:a16="http://schemas.microsoft.com/office/drawing/2014/main" id="{9C38E331-2C85-2FDF-3E7F-21FEDD0DDABD}"/>
                </a:ext>
              </a:extLst>
            </p:cNvPr>
            <p:cNvSpPr txBox="1"/>
            <p:nvPr/>
          </p:nvSpPr>
          <p:spPr>
            <a:xfrm>
              <a:off x="1304819" y="2784297"/>
              <a:ext cx="3996647" cy="584775"/>
            </a:xfrm>
            <a:prstGeom prst="rect">
              <a:avLst/>
            </a:prstGeom>
            <a:noFill/>
          </p:spPr>
          <p:txBody>
            <a:bodyPr wrap="square" rtlCol="0">
              <a:spAutoFit/>
            </a:bodyPr>
            <a:lstStyle/>
            <a:p>
              <a:r>
                <a:rPr lang="en-US" sz="3200" dirty="0"/>
                <a:t>83 990 781</a:t>
              </a:r>
            </a:p>
          </p:txBody>
        </p:sp>
        <p:sp>
          <p:nvSpPr>
            <p:cNvPr id="56" name="TextBox 55">
              <a:extLst>
                <a:ext uri="{FF2B5EF4-FFF2-40B4-BE49-F238E27FC236}">
                  <a16:creationId xmlns:a16="http://schemas.microsoft.com/office/drawing/2014/main" id="{C2DF72A7-A7F0-A2F6-DB2B-BD256AF8D418}"/>
                </a:ext>
              </a:extLst>
            </p:cNvPr>
            <p:cNvSpPr txBox="1"/>
            <p:nvPr/>
          </p:nvSpPr>
          <p:spPr>
            <a:xfrm>
              <a:off x="513710" y="1438383"/>
              <a:ext cx="780836" cy="523220"/>
            </a:xfrm>
            <a:prstGeom prst="rect">
              <a:avLst/>
            </a:prstGeom>
            <a:noFill/>
          </p:spPr>
          <p:txBody>
            <a:bodyPr wrap="square" rtlCol="0">
              <a:spAutoFit/>
            </a:bodyPr>
            <a:lstStyle/>
            <a:p>
              <a:r>
                <a:rPr lang="en-US" sz="2800" dirty="0"/>
                <a:t>d)</a:t>
              </a:r>
            </a:p>
          </p:txBody>
        </p:sp>
      </p:grpSp>
      <p:sp>
        <p:nvSpPr>
          <p:cNvPr id="58" name="Rectangle: Rounded Corners 57">
            <a:extLst>
              <a:ext uri="{FF2B5EF4-FFF2-40B4-BE49-F238E27FC236}">
                <a16:creationId xmlns:a16="http://schemas.microsoft.com/office/drawing/2014/main" id="{F2B8439E-F5E0-AC2C-343E-4E1D83EAD400}"/>
              </a:ext>
            </a:extLst>
          </p:cNvPr>
          <p:cNvSpPr/>
          <p:nvPr/>
        </p:nvSpPr>
        <p:spPr>
          <a:xfrm>
            <a:off x="3832261" y="2753474"/>
            <a:ext cx="657546" cy="62672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59" name="Rectangle: Rounded Corners 58">
            <a:extLst>
              <a:ext uri="{FF2B5EF4-FFF2-40B4-BE49-F238E27FC236}">
                <a16:creationId xmlns:a16="http://schemas.microsoft.com/office/drawing/2014/main" id="{6221A5DD-5099-1539-8D96-7A0F4EB2B5A1}"/>
              </a:ext>
            </a:extLst>
          </p:cNvPr>
          <p:cNvSpPr/>
          <p:nvPr/>
        </p:nvSpPr>
        <p:spPr>
          <a:xfrm>
            <a:off x="9616611" y="2486346"/>
            <a:ext cx="657546" cy="62672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60" name="Rectangle: Rounded Corners 59">
            <a:extLst>
              <a:ext uri="{FF2B5EF4-FFF2-40B4-BE49-F238E27FC236}">
                <a16:creationId xmlns:a16="http://schemas.microsoft.com/office/drawing/2014/main" id="{DCD13DB0-A2FD-6065-6DD6-1C040B9B08B2}"/>
              </a:ext>
            </a:extLst>
          </p:cNvPr>
          <p:cNvSpPr/>
          <p:nvPr/>
        </p:nvSpPr>
        <p:spPr>
          <a:xfrm>
            <a:off x="3996647" y="4941870"/>
            <a:ext cx="657546" cy="62672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61" name="Rectangle: Rounded Corners 60">
            <a:extLst>
              <a:ext uri="{FF2B5EF4-FFF2-40B4-BE49-F238E27FC236}">
                <a16:creationId xmlns:a16="http://schemas.microsoft.com/office/drawing/2014/main" id="{EF490BA8-A718-8532-D986-00F8FB29D299}"/>
              </a:ext>
            </a:extLst>
          </p:cNvPr>
          <p:cNvSpPr/>
          <p:nvPr/>
        </p:nvSpPr>
        <p:spPr>
          <a:xfrm>
            <a:off x="9709079" y="4849402"/>
            <a:ext cx="657546" cy="62672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62" name="Rectangle: Rounded Corners 61">
            <a:extLst>
              <a:ext uri="{FF2B5EF4-FFF2-40B4-BE49-F238E27FC236}">
                <a16:creationId xmlns:a16="http://schemas.microsoft.com/office/drawing/2014/main" id="{4A9BB8A1-113C-6BEA-9BB0-7AAB1D4C9EB8}"/>
              </a:ext>
            </a:extLst>
          </p:cNvPr>
          <p:cNvSpPr/>
          <p:nvPr/>
        </p:nvSpPr>
        <p:spPr>
          <a:xfrm>
            <a:off x="3830549" y="2751762"/>
            <a:ext cx="657546" cy="62672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S</a:t>
            </a:r>
          </a:p>
        </p:txBody>
      </p:sp>
      <p:sp>
        <p:nvSpPr>
          <p:cNvPr id="63" name="Rectangle: Rounded Corners 62">
            <a:extLst>
              <a:ext uri="{FF2B5EF4-FFF2-40B4-BE49-F238E27FC236}">
                <a16:creationId xmlns:a16="http://schemas.microsoft.com/office/drawing/2014/main" id="{7D844C86-BEC7-2EAA-58AE-6BD4BDC0E2A0}"/>
              </a:ext>
            </a:extLst>
          </p:cNvPr>
          <p:cNvSpPr/>
          <p:nvPr/>
        </p:nvSpPr>
        <p:spPr>
          <a:xfrm>
            <a:off x="1335640" y="2137025"/>
            <a:ext cx="2424702" cy="493159"/>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     200 000</a:t>
            </a:r>
          </a:p>
        </p:txBody>
      </p:sp>
      <p:sp>
        <p:nvSpPr>
          <p:cNvPr id="64" name="Rectangle: Rounded Corners 63">
            <a:extLst>
              <a:ext uri="{FF2B5EF4-FFF2-40B4-BE49-F238E27FC236}">
                <a16:creationId xmlns:a16="http://schemas.microsoft.com/office/drawing/2014/main" id="{B556240E-B6E2-7875-BFD7-93D8EE2F8278}"/>
              </a:ext>
            </a:extLst>
          </p:cNvPr>
          <p:cNvSpPr/>
          <p:nvPr/>
        </p:nvSpPr>
        <p:spPr>
          <a:xfrm>
            <a:off x="1181527" y="2866490"/>
            <a:ext cx="2619911" cy="493159"/>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298 591 220</a:t>
            </a:r>
          </a:p>
        </p:txBody>
      </p:sp>
      <p:sp>
        <p:nvSpPr>
          <p:cNvPr id="65" name="Rectangle: Rounded Corners 64">
            <a:extLst>
              <a:ext uri="{FF2B5EF4-FFF2-40B4-BE49-F238E27FC236}">
                <a16:creationId xmlns:a16="http://schemas.microsoft.com/office/drawing/2014/main" id="{86455C30-48F3-6A27-2EAD-E475D0EDD061}"/>
              </a:ext>
            </a:extLst>
          </p:cNvPr>
          <p:cNvSpPr/>
          <p:nvPr/>
        </p:nvSpPr>
        <p:spPr>
          <a:xfrm>
            <a:off x="9614900" y="2494908"/>
            <a:ext cx="657546" cy="62672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Đ</a:t>
            </a:r>
          </a:p>
        </p:txBody>
      </p:sp>
      <p:sp>
        <p:nvSpPr>
          <p:cNvPr id="66" name="Rectangle: Rounded Corners 65">
            <a:extLst>
              <a:ext uri="{FF2B5EF4-FFF2-40B4-BE49-F238E27FC236}">
                <a16:creationId xmlns:a16="http://schemas.microsoft.com/office/drawing/2014/main" id="{58D786A4-9453-20BD-C722-0F21DB453295}"/>
              </a:ext>
            </a:extLst>
          </p:cNvPr>
          <p:cNvSpPr/>
          <p:nvPr/>
        </p:nvSpPr>
        <p:spPr>
          <a:xfrm>
            <a:off x="1017141" y="5322013"/>
            <a:ext cx="2619911" cy="493159"/>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2 914 000</a:t>
            </a:r>
          </a:p>
        </p:txBody>
      </p:sp>
      <p:sp>
        <p:nvSpPr>
          <p:cNvPr id="67" name="Rectangle: Rounded Corners 66">
            <a:extLst>
              <a:ext uri="{FF2B5EF4-FFF2-40B4-BE49-F238E27FC236}">
                <a16:creationId xmlns:a16="http://schemas.microsoft.com/office/drawing/2014/main" id="{8775895B-C579-DDF6-A135-249C1E615B15}"/>
              </a:ext>
            </a:extLst>
          </p:cNvPr>
          <p:cNvSpPr/>
          <p:nvPr/>
        </p:nvSpPr>
        <p:spPr>
          <a:xfrm>
            <a:off x="3984661" y="4919609"/>
            <a:ext cx="657546" cy="62672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S</a:t>
            </a:r>
          </a:p>
        </p:txBody>
      </p:sp>
      <p:sp>
        <p:nvSpPr>
          <p:cNvPr id="68" name="Rectangle: Rounded Corners 67">
            <a:extLst>
              <a:ext uri="{FF2B5EF4-FFF2-40B4-BE49-F238E27FC236}">
                <a16:creationId xmlns:a16="http://schemas.microsoft.com/office/drawing/2014/main" id="{390A2000-5EAC-8D29-341C-08278264720F}"/>
              </a:ext>
            </a:extLst>
          </p:cNvPr>
          <p:cNvSpPr/>
          <p:nvPr/>
        </p:nvSpPr>
        <p:spPr>
          <a:xfrm>
            <a:off x="9707368" y="4837416"/>
            <a:ext cx="657546" cy="626724"/>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Đ</a:t>
            </a:r>
          </a:p>
        </p:txBody>
      </p:sp>
    </p:spTree>
    <p:extLst>
      <p:ext uri="{BB962C8B-B14F-4D97-AF65-F5344CB8AC3E}">
        <p14:creationId xmlns:p14="http://schemas.microsoft.com/office/powerpoint/2010/main" val="215846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10"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500"/>
                                        <p:tgtEl>
                                          <p:spTgt spid="5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wipe(down)">
                                      <p:cBhvr>
                                        <p:cTn id="36" dur="500"/>
                                        <p:tgtEl>
                                          <p:spTgt spid="6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wipe(down)">
                                      <p:cBhvr>
                                        <p:cTn id="41" dur="500"/>
                                        <p:tgtEl>
                                          <p:spTgt spid="6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wipe(down)">
                                      <p:cBhvr>
                                        <p:cTn id="46" dur="500"/>
                                        <p:tgtEl>
                                          <p:spTgt spid="6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animEffect transition="in" filter="wipe(down)">
                                      <p:cBhvr>
                                        <p:cTn id="51" dur="500"/>
                                        <p:tgtEl>
                                          <p:spTgt spid="65"/>
                                        </p:tgtEl>
                                      </p:cBhvr>
                                    </p:animEffec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wav"/>
                                        </p:tgtEl>
                                      </p:cMediaNode>
                                    </p:audio>
                                  </p:sub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67"/>
                                        </p:tgtEl>
                                        <p:attrNameLst>
                                          <p:attrName>style.visibility</p:attrName>
                                        </p:attrNameLst>
                                      </p:cBhvr>
                                      <p:to>
                                        <p:strVal val="visible"/>
                                      </p:to>
                                    </p:set>
                                    <p:animEffect transition="in" filter="wipe(down)">
                                      <p:cBhvr>
                                        <p:cTn id="56" dur="500"/>
                                        <p:tgtEl>
                                          <p:spTgt spid="67"/>
                                        </p:tgtEl>
                                      </p:cBhvr>
                                    </p:animEffect>
                                  </p:childTnLst>
                                  <p:subTnLst>
                                    <p:audio>
                                      <p:cMediaNode>
                                        <p:cTn display="0" masterRel="sameClick">
                                          <p:stCondLst>
                                            <p:cond evt="begin" delay="0">
                                              <p:tn val="54"/>
                                            </p:cond>
                                          </p:stCondLst>
                                          <p:endCondLst>
                                            <p:cond evt="onStopAudio" delay="0">
                                              <p:tgtEl>
                                                <p:sldTgt/>
                                              </p:tgtEl>
                                            </p:cond>
                                          </p:endCondLst>
                                        </p:cTn>
                                        <p:tgtEl>
                                          <p:sndTgt r:embed="rId2" name="Am-thanh-tra-loi-dung-www_nhacchuongvui_com.wav"/>
                                        </p:tgtEl>
                                      </p:cMediaNode>
                                    </p:audio>
                                  </p:sub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wipe(down)">
                                      <p:cBhvr>
                                        <p:cTn id="61" dur="500"/>
                                        <p:tgtEl>
                                          <p:spTgt spid="6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68"/>
                                        </p:tgtEl>
                                        <p:attrNameLst>
                                          <p:attrName>style.visibility</p:attrName>
                                        </p:attrNameLst>
                                      </p:cBhvr>
                                      <p:to>
                                        <p:strVal val="visible"/>
                                      </p:to>
                                    </p:set>
                                    <p:animEffect transition="in" filter="wipe(down)">
                                      <p:cBhvr>
                                        <p:cTn id="66" dur="500"/>
                                        <p:tgtEl>
                                          <p:spTgt spid="68"/>
                                        </p:tgtEl>
                                      </p:cBhvr>
                                    </p:animEffect>
                                  </p:childTnLst>
                                  <p:subTnLst>
                                    <p:audio>
                                      <p:cMediaNode>
                                        <p:cTn display="0" masterRel="sameClick">
                                          <p:stCondLst>
                                            <p:cond evt="begin" delay="0">
                                              <p:tn val="6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67BCF54-2ADB-7038-D645-436C26C65C24}"/>
              </a:ext>
            </a:extLst>
          </p:cNvPr>
          <p:cNvGrpSpPr/>
          <p:nvPr/>
        </p:nvGrpSpPr>
        <p:grpSpPr>
          <a:xfrm>
            <a:off x="319558" y="217843"/>
            <a:ext cx="11218321" cy="1565237"/>
            <a:chOff x="237365" y="145924"/>
            <a:chExt cx="11218321" cy="1744521"/>
          </a:xfrm>
        </p:grpSpPr>
        <p:sp>
          <p:nvSpPr>
            <p:cNvPr id="5" name="Rounded Rectangle 3">
              <a:extLst>
                <a:ext uri="{FF2B5EF4-FFF2-40B4-BE49-F238E27FC236}">
                  <a16:creationId xmlns:a16="http://schemas.microsoft.com/office/drawing/2014/main" id="{DCE8EBE4-94BE-6B06-9312-57B7CD472E81}"/>
                </a:ext>
              </a:extLst>
            </p:cNvPr>
            <p:cNvSpPr/>
            <p:nvPr/>
          </p:nvSpPr>
          <p:spPr>
            <a:xfrm>
              <a:off x="237365" y="145924"/>
              <a:ext cx="11218321" cy="1744521"/>
            </a:xfrm>
            <a:prstGeom prst="roundRect">
              <a:avLst>
                <a:gd name="adj" fmla="val 50000"/>
              </a:avLst>
            </a:prstGeom>
            <a:solidFill>
              <a:srgbClr val="FFF5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A20A585B-0D72-5FD5-9D5C-F395F5DEE16D}"/>
                </a:ext>
              </a:extLst>
            </p:cNvPr>
            <p:cNvGrpSpPr/>
            <p:nvPr/>
          </p:nvGrpSpPr>
          <p:grpSpPr>
            <a:xfrm>
              <a:off x="521985" y="229832"/>
              <a:ext cx="543619" cy="614402"/>
              <a:chOff x="0" y="-15601"/>
              <a:chExt cx="252000" cy="300873"/>
            </a:xfrm>
          </p:grpSpPr>
          <p:sp>
            <p:nvSpPr>
              <p:cNvPr id="9" name="Oval 8">
                <a:extLst>
                  <a:ext uri="{FF2B5EF4-FFF2-40B4-BE49-F238E27FC236}">
                    <a16:creationId xmlns:a16="http://schemas.microsoft.com/office/drawing/2014/main" id="{B5C38D16-3481-63DC-82CF-133CACF6659C}"/>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 Box 2">
                <a:extLst>
                  <a:ext uri="{FF2B5EF4-FFF2-40B4-BE49-F238E27FC236}">
                    <a16:creationId xmlns:a16="http://schemas.microsoft.com/office/drawing/2014/main" id="{6EDBEC7A-4842-F0DE-F1B0-F057DE9D38C8}"/>
                  </a:ext>
                </a:extLst>
              </p:cNvPr>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rPr>
                  <a:t>2</a:t>
                </a:r>
                <a:endParaRPr kumimoji="0" lang="en-US" sz="2400" b="0" i="0" u="none" strike="noStrike" kern="120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sp>
          <p:nvSpPr>
            <p:cNvPr id="7" name="Text Box 10">
              <a:extLst>
                <a:ext uri="{FF2B5EF4-FFF2-40B4-BE49-F238E27FC236}">
                  <a16:creationId xmlns:a16="http://schemas.microsoft.com/office/drawing/2014/main" id="{38D9DE4F-8672-950F-A499-35AACED5F0ED}"/>
                </a:ext>
              </a:extLst>
            </p:cNvPr>
            <p:cNvSpPr txBox="1">
              <a:spLocks noChangeArrowheads="1"/>
            </p:cNvSpPr>
            <p:nvPr/>
          </p:nvSpPr>
          <p:spPr bwMode="auto">
            <a:xfrm>
              <a:off x="1112003" y="224434"/>
              <a:ext cx="1012792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2" pitchFamily="2" charset="0"/>
                </a:rPr>
                <a:t>Nhà toán học Lê Văn Thiêm là tiến sĩ toán học đầu tiên của Việt Nam. Em hãy giải ô số bằng cách tính giá trị các biểu thức sau đây để biết được năm sinh của ông.</a:t>
              </a:r>
            </a:p>
          </p:txBody>
        </p:sp>
      </p:grpSp>
      <p:sp>
        <p:nvSpPr>
          <p:cNvPr id="16" name="TextBox 15">
            <a:extLst>
              <a:ext uri="{FF2B5EF4-FFF2-40B4-BE49-F238E27FC236}">
                <a16:creationId xmlns:a16="http://schemas.microsoft.com/office/drawing/2014/main" id="{BA7FB09A-AFE6-A2CC-B0A2-95993307480A}"/>
              </a:ext>
            </a:extLst>
          </p:cNvPr>
          <p:cNvSpPr txBox="1"/>
          <p:nvPr/>
        </p:nvSpPr>
        <p:spPr>
          <a:xfrm>
            <a:off x="6174769" y="3298002"/>
            <a:ext cx="5791200" cy="1815882"/>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999 999 999 + 1</a:t>
            </a:r>
          </a:p>
          <a:p>
            <a:r>
              <a:rPr lang="en-US" sz="2800" dirty="0">
                <a:latin typeface="Cambria" panose="02040503050406030204" pitchFamily="18" charset="0"/>
                <a:ea typeface="Cambria" panose="02040503050406030204" pitchFamily="18" charset="0"/>
              </a:rPr>
              <a:t>82 831 – 82 822</a:t>
            </a:r>
          </a:p>
          <a:p>
            <a:r>
              <a:rPr lang="en-US" sz="2800" dirty="0">
                <a:latin typeface="Cambria" panose="02040503050406030204" pitchFamily="18" charset="0"/>
                <a:ea typeface="Cambria" panose="02040503050406030204" pitchFamily="18" charset="0"/>
              </a:rPr>
              <a:t>36 000 000 + 1 000 000 – 6 000 000</a:t>
            </a:r>
          </a:p>
          <a:p>
            <a:r>
              <a:rPr lang="en-US" sz="2800" dirty="0">
                <a:latin typeface="Cambria" panose="02040503050406030204" pitchFamily="18" charset="0"/>
                <a:ea typeface="Cambria" panose="02040503050406030204" pitchFamily="18" charset="0"/>
              </a:rPr>
              <a:t>24 837 + (739 000 – 39 000)</a:t>
            </a:r>
          </a:p>
        </p:txBody>
      </p:sp>
      <p:pic>
        <p:nvPicPr>
          <p:cNvPr id="18" name="Picture 17">
            <a:extLst>
              <a:ext uri="{FF2B5EF4-FFF2-40B4-BE49-F238E27FC236}">
                <a16:creationId xmlns:a16="http://schemas.microsoft.com/office/drawing/2014/main" id="{00D36299-235D-9A6E-5C16-1B8DC5538230}"/>
              </a:ext>
            </a:extLst>
          </p:cNvPr>
          <p:cNvPicPr>
            <a:picLocks noChangeAspect="1"/>
          </p:cNvPicPr>
          <p:nvPr/>
        </p:nvPicPr>
        <p:blipFill>
          <a:blip r:embed="rId2"/>
          <a:stretch>
            <a:fillRect/>
          </a:stretch>
        </p:blipFill>
        <p:spPr>
          <a:xfrm>
            <a:off x="338833" y="3051855"/>
            <a:ext cx="5794840" cy="2059323"/>
          </a:xfrm>
          <a:prstGeom prst="rect">
            <a:avLst/>
          </a:prstGeom>
        </p:spPr>
      </p:pic>
      <p:sp>
        <p:nvSpPr>
          <p:cNvPr id="19" name="TextBox 18">
            <a:extLst>
              <a:ext uri="{FF2B5EF4-FFF2-40B4-BE49-F238E27FC236}">
                <a16:creationId xmlns:a16="http://schemas.microsoft.com/office/drawing/2014/main" id="{4F51366A-DEDF-E55A-8172-00FF7215573A}"/>
              </a:ext>
            </a:extLst>
          </p:cNvPr>
          <p:cNvSpPr txBox="1"/>
          <p:nvPr/>
        </p:nvSpPr>
        <p:spPr>
          <a:xfrm>
            <a:off x="1890445" y="3287730"/>
            <a:ext cx="328773" cy="461665"/>
          </a:xfrm>
          <a:prstGeom prst="rect">
            <a:avLst/>
          </a:prstGeom>
          <a:noFill/>
        </p:spPr>
        <p:txBody>
          <a:bodyPr wrap="square" rtlCol="0">
            <a:spAutoFit/>
          </a:bodyPr>
          <a:lstStyle/>
          <a:p>
            <a:r>
              <a:rPr lang="en-US" sz="2400" dirty="0">
                <a:solidFill>
                  <a:srgbClr val="FF0000"/>
                </a:solidFill>
              </a:rPr>
              <a:t>1</a:t>
            </a:r>
          </a:p>
        </p:txBody>
      </p:sp>
      <p:sp>
        <p:nvSpPr>
          <p:cNvPr id="20" name="TextBox 19">
            <a:extLst>
              <a:ext uri="{FF2B5EF4-FFF2-40B4-BE49-F238E27FC236}">
                <a16:creationId xmlns:a16="http://schemas.microsoft.com/office/drawing/2014/main" id="{79677189-7DD0-E0F5-BB5F-D1EF418176F0}"/>
              </a:ext>
            </a:extLst>
          </p:cNvPr>
          <p:cNvSpPr txBox="1"/>
          <p:nvPr/>
        </p:nvSpPr>
        <p:spPr>
          <a:xfrm>
            <a:off x="2291137" y="3298004"/>
            <a:ext cx="328773" cy="461665"/>
          </a:xfrm>
          <a:prstGeom prst="rect">
            <a:avLst/>
          </a:prstGeom>
          <a:noFill/>
        </p:spPr>
        <p:txBody>
          <a:bodyPr wrap="square" rtlCol="0">
            <a:spAutoFit/>
          </a:bodyPr>
          <a:lstStyle/>
          <a:p>
            <a:r>
              <a:rPr lang="en-US" sz="2400" dirty="0">
                <a:solidFill>
                  <a:srgbClr val="FF0000"/>
                </a:solidFill>
              </a:rPr>
              <a:t>0</a:t>
            </a:r>
          </a:p>
        </p:txBody>
      </p:sp>
      <p:sp>
        <p:nvSpPr>
          <p:cNvPr id="22" name="TextBox 21">
            <a:extLst>
              <a:ext uri="{FF2B5EF4-FFF2-40B4-BE49-F238E27FC236}">
                <a16:creationId xmlns:a16="http://schemas.microsoft.com/office/drawing/2014/main" id="{81655CBF-3BED-CBBB-BA6B-F36CF0A324C7}"/>
              </a:ext>
            </a:extLst>
          </p:cNvPr>
          <p:cNvSpPr txBox="1"/>
          <p:nvPr/>
        </p:nvSpPr>
        <p:spPr>
          <a:xfrm>
            <a:off x="2722651" y="3287730"/>
            <a:ext cx="328773" cy="461665"/>
          </a:xfrm>
          <a:prstGeom prst="rect">
            <a:avLst/>
          </a:prstGeom>
          <a:noFill/>
        </p:spPr>
        <p:txBody>
          <a:bodyPr wrap="square" rtlCol="0">
            <a:spAutoFit/>
          </a:bodyPr>
          <a:lstStyle/>
          <a:p>
            <a:r>
              <a:rPr lang="en-US" sz="2400" dirty="0">
                <a:solidFill>
                  <a:srgbClr val="FF0000"/>
                </a:solidFill>
              </a:rPr>
              <a:t>0</a:t>
            </a:r>
          </a:p>
        </p:txBody>
      </p:sp>
      <p:sp>
        <p:nvSpPr>
          <p:cNvPr id="26" name="TextBox 25">
            <a:extLst>
              <a:ext uri="{FF2B5EF4-FFF2-40B4-BE49-F238E27FC236}">
                <a16:creationId xmlns:a16="http://schemas.microsoft.com/office/drawing/2014/main" id="{BD99D1FA-CAAA-5C56-7B6E-BE556B013C75}"/>
              </a:ext>
            </a:extLst>
          </p:cNvPr>
          <p:cNvSpPr txBox="1"/>
          <p:nvPr/>
        </p:nvSpPr>
        <p:spPr>
          <a:xfrm>
            <a:off x="3102795" y="3277456"/>
            <a:ext cx="328773" cy="461665"/>
          </a:xfrm>
          <a:prstGeom prst="rect">
            <a:avLst/>
          </a:prstGeom>
          <a:noFill/>
        </p:spPr>
        <p:txBody>
          <a:bodyPr wrap="square" rtlCol="0">
            <a:spAutoFit/>
          </a:bodyPr>
          <a:lstStyle/>
          <a:p>
            <a:r>
              <a:rPr lang="en-US" sz="2400" dirty="0">
                <a:solidFill>
                  <a:srgbClr val="FF0000"/>
                </a:solidFill>
              </a:rPr>
              <a:t>0</a:t>
            </a:r>
          </a:p>
        </p:txBody>
      </p:sp>
      <p:sp>
        <p:nvSpPr>
          <p:cNvPr id="30" name="TextBox 29">
            <a:extLst>
              <a:ext uri="{FF2B5EF4-FFF2-40B4-BE49-F238E27FC236}">
                <a16:creationId xmlns:a16="http://schemas.microsoft.com/office/drawing/2014/main" id="{81185635-8A09-4990-11A7-BCBBC0E4CE87}"/>
              </a:ext>
            </a:extLst>
          </p:cNvPr>
          <p:cNvSpPr txBox="1"/>
          <p:nvPr/>
        </p:nvSpPr>
        <p:spPr>
          <a:xfrm>
            <a:off x="3524035" y="3287730"/>
            <a:ext cx="328773" cy="461665"/>
          </a:xfrm>
          <a:prstGeom prst="rect">
            <a:avLst/>
          </a:prstGeom>
          <a:noFill/>
        </p:spPr>
        <p:txBody>
          <a:bodyPr wrap="square" rtlCol="0">
            <a:spAutoFit/>
          </a:bodyPr>
          <a:lstStyle/>
          <a:p>
            <a:r>
              <a:rPr lang="en-US" sz="2400" dirty="0">
                <a:solidFill>
                  <a:srgbClr val="FF0000"/>
                </a:solidFill>
              </a:rPr>
              <a:t>0</a:t>
            </a:r>
          </a:p>
        </p:txBody>
      </p:sp>
      <p:sp>
        <p:nvSpPr>
          <p:cNvPr id="31" name="TextBox 30">
            <a:extLst>
              <a:ext uri="{FF2B5EF4-FFF2-40B4-BE49-F238E27FC236}">
                <a16:creationId xmlns:a16="http://schemas.microsoft.com/office/drawing/2014/main" id="{889C0E88-0A44-0572-8CD5-646E0D32C9FD}"/>
              </a:ext>
            </a:extLst>
          </p:cNvPr>
          <p:cNvSpPr txBox="1"/>
          <p:nvPr/>
        </p:nvSpPr>
        <p:spPr>
          <a:xfrm>
            <a:off x="3945276" y="3277456"/>
            <a:ext cx="328773" cy="461665"/>
          </a:xfrm>
          <a:prstGeom prst="rect">
            <a:avLst/>
          </a:prstGeom>
          <a:noFill/>
        </p:spPr>
        <p:txBody>
          <a:bodyPr wrap="square" rtlCol="0">
            <a:spAutoFit/>
          </a:bodyPr>
          <a:lstStyle/>
          <a:p>
            <a:r>
              <a:rPr lang="en-US" sz="2400" dirty="0">
                <a:solidFill>
                  <a:srgbClr val="FF0000"/>
                </a:solidFill>
              </a:rPr>
              <a:t>0</a:t>
            </a:r>
          </a:p>
        </p:txBody>
      </p:sp>
      <p:sp>
        <p:nvSpPr>
          <p:cNvPr id="32" name="TextBox 31">
            <a:extLst>
              <a:ext uri="{FF2B5EF4-FFF2-40B4-BE49-F238E27FC236}">
                <a16:creationId xmlns:a16="http://schemas.microsoft.com/office/drawing/2014/main" id="{2E71F999-40DE-3855-862F-866AB19E365C}"/>
              </a:ext>
            </a:extLst>
          </p:cNvPr>
          <p:cNvSpPr txBox="1"/>
          <p:nvPr/>
        </p:nvSpPr>
        <p:spPr>
          <a:xfrm>
            <a:off x="4376790" y="3277456"/>
            <a:ext cx="328773" cy="461665"/>
          </a:xfrm>
          <a:prstGeom prst="rect">
            <a:avLst/>
          </a:prstGeom>
          <a:noFill/>
        </p:spPr>
        <p:txBody>
          <a:bodyPr wrap="square" rtlCol="0">
            <a:spAutoFit/>
          </a:bodyPr>
          <a:lstStyle/>
          <a:p>
            <a:r>
              <a:rPr lang="en-US" sz="2400" dirty="0">
                <a:solidFill>
                  <a:srgbClr val="FF0000"/>
                </a:solidFill>
              </a:rPr>
              <a:t>0</a:t>
            </a:r>
          </a:p>
        </p:txBody>
      </p:sp>
      <p:sp>
        <p:nvSpPr>
          <p:cNvPr id="33" name="TextBox 32">
            <a:extLst>
              <a:ext uri="{FF2B5EF4-FFF2-40B4-BE49-F238E27FC236}">
                <a16:creationId xmlns:a16="http://schemas.microsoft.com/office/drawing/2014/main" id="{7E6A0079-0CFF-C3E3-6CDE-6D200219A960}"/>
              </a:ext>
            </a:extLst>
          </p:cNvPr>
          <p:cNvSpPr txBox="1"/>
          <p:nvPr/>
        </p:nvSpPr>
        <p:spPr>
          <a:xfrm>
            <a:off x="4777482" y="3277456"/>
            <a:ext cx="328773" cy="461665"/>
          </a:xfrm>
          <a:prstGeom prst="rect">
            <a:avLst/>
          </a:prstGeom>
          <a:noFill/>
        </p:spPr>
        <p:txBody>
          <a:bodyPr wrap="square" rtlCol="0">
            <a:spAutoFit/>
          </a:bodyPr>
          <a:lstStyle/>
          <a:p>
            <a:r>
              <a:rPr lang="en-US" sz="2400" dirty="0">
                <a:solidFill>
                  <a:srgbClr val="FF0000"/>
                </a:solidFill>
              </a:rPr>
              <a:t>0</a:t>
            </a:r>
          </a:p>
        </p:txBody>
      </p:sp>
      <p:sp>
        <p:nvSpPr>
          <p:cNvPr id="34" name="TextBox 33">
            <a:extLst>
              <a:ext uri="{FF2B5EF4-FFF2-40B4-BE49-F238E27FC236}">
                <a16:creationId xmlns:a16="http://schemas.microsoft.com/office/drawing/2014/main" id="{03742AB1-0895-BDAF-CB97-04EF012453BF}"/>
              </a:ext>
            </a:extLst>
          </p:cNvPr>
          <p:cNvSpPr txBox="1"/>
          <p:nvPr/>
        </p:nvSpPr>
        <p:spPr>
          <a:xfrm>
            <a:off x="5178174" y="3277456"/>
            <a:ext cx="328773" cy="461665"/>
          </a:xfrm>
          <a:prstGeom prst="rect">
            <a:avLst/>
          </a:prstGeom>
          <a:noFill/>
        </p:spPr>
        <p:txBody>
          <a:bodyPr wrap="square" rtlCol="0">
            <a:spAutoFit/>
          </a:bodyPr>
          <a:lstStyle/>
          <a:p>
            <a:r>
              <a:rPr lang="en-US" sz="2400" dirty="0">
                <a:solidFill>
                  <a:srgbClr val="FF0000"/>
                </a:solidFill>
              </a:rPr>
              <a:t>0</a:t>
            </a:r>
          </a:p>
        </p:txBody>
      </p:sp>
      <p:sp>
        <p:nvSpPr>
          <p:cNvPr id="47" name="TextBox 46">
            <a:extLst>
              <a:ext uri="{FF2B5EF4-FFF2-40B4-BE49-F238E27FC236}">
                <a16:creationId xmlns:a16="http://schemas.microsoft.com/office/drawing/2014/main" id="{FCA57B90-4599-18D2-EE27-A01BD9CD294C}"/>
              </a:ext>
            </a:extLst>
          </p:cNvPr>
          <p:cNvSpPr txBox="1"/>
          <p:nvPr/>
        </p:nvSpPr>
        <p:spPr>
          <a:xfrm>
            <a:off x="5609689" y="3277456"/>
            <a:ext cx="328773" cy="461665"/>
          </a:xfrm>
          <a:prstGeom prst="rect">
            <a:avLst/>
          </a:prstGeom>
          <a:noFill/>
        </p:spPr>
        <p:txBody>
          <a:bodyPr wrap="square" rtlCol="0">
            <a:spAutoFit/>
          </a:bodyPr>
          <a:lstStyle/>
          <a:p>
            <a:r>
              <a:rPr lang="en-US" sz="2400" dirty="0">
                <a:solidFill>
                  <a:srgbClr val="FF0000"/>
                </a:solidFill>
              </a:rPr>
              <a:t>0</a:t>
            </a:r>
          </a:p>
        </p:txBody>
      </p:sp>
      <p:sp>
        <p:nvSpPr>
          <p:cNvPr id="53" name="TextBox 52">
            <a:extLst>
              <a:ext uri="{FF2B5EF4-FFF2-40B4-BE49-F238E27FC236}">
                <a16:creationId xmlns:a16="http://schemas.microsoft.com/office/drawing/2014/main" id="{8ED57D3D-3DD4-4FA1-22E9-75F1AD3A7575}"/>
              </a:ext>
            </a:extLst>
          </p:cNvPr>
          <p:cNvSpPr txBox="1"/>
          <p:nvPr/>
        </p:nvSpPr>
        <p:spPr>
          <a:xfrm>
            <a:off x="1880171" y="3688422"/>
            <a:ext cx="328773" cy="461665"/>
          </a:xfrm>
          <a:prstGeom prst="rect">
            <a:avLst/>
          </a:prstGeom>
          <a:noFill/>
        </p:spPr>
        <p:txBody>
          <a:bodyPr wrap="square" rtlCol="0">
            <a:spAutoFit/>
          </a:bodyPr>
          <a:lstStyle/>
          <a:p>
            <a:r>
              <a:rPr lang="en-US" sz="2400" dirty="0">
                <a:solidFill>
                  <a:srgbClr val="FF0000"/>
                </a:solidFill>
              </a:rPr>
              <a:t>9</a:t>
            </a:r>
          </a:p>
        </p:txBody>
      </p:sp>
      <p:sp>
        <p:nvSpPr>
          <p:cNvPr id="57" name="TextBox 56">
            <a:extLst>
              <a:ext uri="{FF2B5EF4-FFF2-40B4-BE49-F238E27FC236}">
                <a16:creationId xmlns:a16="http://schemas.microsoft.com/office/drawing/2014/main" id="{6C7D0589-3B8C-79E5-574E-BD13F951CE29}"/>
              </a:ext>
            </a:extLst>
          </p:cNvPr>
          <p:cNvSpPr txBox="1"/>
          <p:nvPr/>
        </p:nvSpPr>
        <p:spPr>
          <a:xfrm>
            <a:off x="1407560" y="4109662"/>
            <a:ext cx="328773" cy="461665"/>
          </a:xfrm>
          <a:prstGeom prst="rect">
            <a:avLst/>
          </a:prstGeom>
          <a:noFill/>
        </p:spPr>
        <p:txBody>
          <a:bodyPr wrap="square" rtlCol="0">
            <a:spAutoFit/>
          </a:bodyPr>
          <a:lstStyle/>
          <a:p>
            <a:r>
              <a:rPr lang="en-US" sz="2400" dirty="0">
                <a:solidFill>
                  <a:srgbClr val="FF0000"/>
                </a:solidFill>
              </a:rPr>
              <a:t>3</a:t>
            </a:r>
          </a:p>
        </p:txBody>
      </p:sp>
      <p:sp>
        <p:nvSpPr>
          <p:cNvPr id="69" name="TextBox 68">
            <a:extLst>
              <a:ext uri="{FF2B5EF4-FFF2-40B4-BE49-F238E27FC236}">
                <a16:creationId xmlns:a16="http://schemas.microsoft.com/office/drawing/2014/main" id="{D650DBA9-2BBF-249A-D962-622B4FB4E16B}"/>
              </a:ext>
            </a:extLst>
          </p:cNvPr>
          <p:cNvSpPr txBox="1"/>
          <p:nvPr/>
        </p:nvSpPr>
        <p:spPr>
          <a:xfrm>
            <a:off x="1880171" y="4130210"/>
            <a:ext cx="328773" cy="461665"/>
          </a:xfrm>
          <a:prstGeom prst="rect">
            <a:avLst/>
          </a:prstGeom>
          <a:noFill/>
        </p:spPr>
        <p:txBody>
          <a:bodyPr wrap="square" rtlCol="0">
            <a:spAutoFit/>
          </a:bodyPr>
          <a:lstStyle/>
          <a:p>
            <a:r>
              <a:rPr lang="en-US" sz="2400" dirty="0">
                <a:solidFill>
                  <a:srgbClr val="FF0000"/>
                </a:solidFill>
              </a:rPr>
              <a:t>1</a:t>
            </a:r>
          </a:p>
        </p:txBody>
      </p:sp>
      <p:sp>
        <p:nvSpPr>
          <p:cNvPr id="70" name="TextBox 69">
            <a:extLst>
              <a:ext uri="{FF2B5EF4-FFF2-40B4-BE49-F238E27FC236}">
                <a16:creationId xmlns:a16="http://schemas.microsoft.com/office/drawing/2014/main" id="{FED4B6D8-DEA3-6E16-9A4A-905C04DE043E}"/>
              </a:ext>
            </a:extLst>
          </p:cNvPr>
          <p:cNvSpPr txBox="1"/>
          <p:nvPr/>
        </p:nvSpPr>
        <p:spPr>
          <a:xfrm>
            <a:off x="2239766" y="4130211"/>
            <a:ext cx="328773" cy="461665"/>
          </a:xfrm>
          <a:prstGeom prst="rect">
            <a:avLst/>
          </a:prstGeom>
          <a:noFill/>
        </p:spPr>
        <p:txBody>
          <a:bodyPr wrap="square" rtlCol="0">
            <a:spAutoFit/>
          </a:bodyPr>
          <a:lstStyle/>
          <a:p>
            <a:r>
              <a:rPr lang="en-US" sz="2400" dirty="0">
                <a:solidFill>
                  <a:srgbClr val="FF0000"/>
                </a:solidFill>
              </a:rPr>
              <a:t>0</a:t>
            </a:r>
          </a:p>
        </p:txBody>
      </p:sp>
      <p:sp>
        <p:nvSpPr>
          <p:cNvPr id="71" name="TextBox 70">
            <a:extLst>
              <a:ext uri="{FF2B5EF4-FFF2-40B4-BE49-F238E27FC236}">
                <a16:creationId xmlns:a16="http://schemas.microsoft.com/office/drawing/2014/main" id="{AE0A1F05-A041-927B-4235-0791C55204CA}"/>
              </a:ext>
            </a:extLst>
          </p:cNvPr>
          <p:cNvSpPr txBox="1"/>
          <p:nvPr/>
        </p:nvSpPr>
        <p:spPr>
          <a:xfrm>
            <a:off x="2691829" y="4130211"/>
            <a:ext cx="328773" cy="461665"/>
          </a:xfrm>
          <a:prstGeom prst="rect">
            <a:avLst/>
          </a:prstGeom>
          <a:noFill/>
        </p:spPr>
        <p:txBody>
          <a:bodyPr wrap="square" rtlCol="0">
            <a:spAutoFit/>
          </a:bodyPr>
          <a:lstStyle/>
          <a:p>
            <a:r>
              <a:rPr lang="en-US" sz="2400" dirty="0">
                <a:solidFill>
                  <a:srgbClr val="FF0000"/>
                </a:solidFill>
              </a:rPr>
              <a:t>0</a:t>
            </a:r>
          </a:p>
        </p:txBody>
      </p:sp>
      <p:sp>
        <p:nvSpPr>
          <p:cNvPr id="72" name="TextBox 71">
            <a:extLst>
              <a:ext uri="{FF2B5EF4-FFF2-40B4-BE49-F238E27FC236}">
                <a16:creationId xmlns:a16="http://schemas.microsoft.com/office/drawing/2014/main" id="{A3C62697-D514-6200-9C98-BE6EA2973411}"/>
              </a:ext>
            </a:extLst>
          </p:cNvPr>
          <p:cNvSpPr txBox="1"/>
          <p:nvPr/>
        </p:nvSpPr>
        <p:spPr>
          <a:xfrm>
            <a:off x="3102795" y="4130210"/>
            <a:ext cx="328773" cy="461665"/>
          </a:xfrm>
          <a:prstGeom prst="rect">
            <a:avLst/>
          </a:prstGeom>
          <a:noFill/>
        </p:spPr>
        <p:txBody>
          <a:bodyPr wrap="square" rtlCol="0">
            <a:spAutoFit/>
          </a:bodyPr>
          <a:lstStyle/>
          <a:p>
            <a:r>
              <a:rPr lang="en-US" sz="2400" dirty="0">
                <a:solidFill>
                  <a:srgbClr val="FF0000"/>
                </a:solidFill>
              </a:rPr>
              <a:t>0</a:t>
            </a:r>
          </a:p>
        </p:txBody>
      </p:sp>
      <p:sp>
        <p:nvSpPr>
          <p:cNvPr id="73" name="TextBox 72">
            <a:extLst>
              <a:ext uri="{FF2B5EF4-FFF2-40B4-BE49-F238E27FC236}">
                <a16:creationId xmlns:a16="http://schemas.microsoft.com/office/drawing/2014/main" id="{6006C791-3FA2-692F-F069-0034F08F0C0E}"/>
              </a:ext>
            </a:extLst>
          </p:cNvPr>
          <p:cNvSpPr txBox="1"/>
          <p:nvPr/>
        </p:nvSpPr>
        <p:spPr>
          <a:xfrm>
            <a:off x="3462391" y="4099388"/>
            <a:ext cx="328773" cy="461665"/>
          </a:xfrm>
          <a:prstGeom prst="rect">
            <a:avLst/>
          </a:prstGeom>
          <a:noFill/>
        </p:spPr>
        <p:txBody>
          <a:bodyPr wrap="square" rtlCol="0">
            <a:spAutoFit/>
          </a:bodyPr>
          <a:lstStyle/>
          <a:p>
            <a:r>
              <a:rPr lang="en-US" sz="2400" dirty="0">
                <a:solidFill>
                  <a:srgbClr val="FF0000"/>
                </a:solidFill>
              </a:rPr>
              <a:t>0</a:t>
            </a:r>
          </a:p>
        </p:txBody>
      </p:sp>
      <p:sp>
        <p:nvSpPr>
          <p:cNvPr id="74" name="TextBox 73">
            <a:extLst>
              <a:ext uri="{FF2B5EF4-FFF2-40B4-BE49-F238E27FC236}">
                <a16:creationId xmlns:a16="http://schemas.microsoft.com/office/drawing/2014/main" id="{C9DD876F-CAEB-C272-7999-13DFC261642F}"/>
              </a:ext>
            </a:extLst>
          </p:cNvPr>
          <p:cNvSpPr txBox="1"/>
          <p:nvPr/>
        </p:nvSpPr>
        <p:spPr>
          <a:xfrm>
            <a:off x="3965824" y="4099388"/>
            <a:ext cx="328773" cy="461665"/>
          </a:xfrm>
          <a:prstGeom prst="rect">
            <a:avLst/>
          </a:prstGeom>
          <a:noFill/>
        </p:spPr>
        <p:txBody>
          <a:bodyPr wrap="square" rtlCol="0">
            <a:spAutoFit/>
          </a:bodyPr>
          <a:lstStyle/>
          <a:p>
            <a:r>
              <a:rPr lang="en-US" sz="2400" dirty="0">
                <a:solidFill>
                  <a:srgbClr val="FF0000"/>
                </a:solidFill>
              </a:rPr>
              <a:t>0</a:t>
            </a:r>
          </a:p>
        </p:txBody>
      </p:sp>
      <p:sp>
        <p:nvSpPr>
          <p:cNvPr id="75" name="TextBox 74">
            <a:extLst>
              <a:ext uri="{FF2B5EF4-FFF2-40B4-BE49-F238E27FC236}">
                <a16:creationId xmlns:a16="http://schemas.microsoft.com/office/drawing/2014/main" id="{5A6C61E4-DAEB-457D-17BB-A9BBE9A0B7B8}"/>
              </a:ext>
            </a:extLst>
          </p:cNvPr>
          <p:cNvSpPr txBox="1"/>
          <p:nvPr/>
        </p:nvSpPr>
        <p:spPr>
          <a:xfrm>
            <a:off x="4376790" y="4109663"/>
            <a:ext cx="328773" cy="461665"/>
          </a:xfrm>
          <a:prstGeom prst="rect">
            <a:avLst/>
          </a:prstGeom>
          <a:noFill/>
        </p:spPr>
        <p:txBody>
          <a:bodyPr wrap="square" rtlCol="0">
            <a:spAutoFit/>
          </a:bodyPr>
          <a:lstStyle/>
          <a:p>
            <a:r>
              <a:rPr lang="en-US" sz="2400" dirty="0">
                <a:solidFill>
                  <a:srgbClr val="FF0000"/>
                </a:solidFill>
              </a:rPr>
              <a:t>0</a:t>
            </a:r>
          </a:p>
        </p:txBody>
      </p:sp>
      <p:sp>
        <p:nvSpPr>
          <p:cNvPr id="76" name="TextBox 75">
            <a:extLst>
              <a:ext uri="{FF2B5EF4-FFF2-40B4-BE49-F238E27FC236}">
                <a16:creationId xmlns:a16="http://schemas.microsoft.com/office/drawing/2014/main" id="{BB2B9129-86AF-61A0-AA5D-6DDC570D5F89}"/>
              </a:ext>
            </a:extLst>
          </p:cNvPr>
          <p:cNvSpPr txBox="1"/>
          <p:nvPr/>
        </p:nvSpPr>
        <p:spPr>
          <a:xfrm>
            <a:off x="626724" y="4541177"/>
            <a:ext cx="328773" cy="461665"/>
          </a:xfrm>
          <a:prstGeom prst="rect">
            <a:avLst/>
          </a:prstGeom>
          <a:noFill/>
        </p:spPr>
        <p:txBody>
          <a:bodyPr wrap="square" rtlCol="0">
            <a:spAutoFit/>
          </a:bodyPr>
          <a:lstStyle/>
          <a:p>
            <a:r>
              <a:rPr lang="en-US" sz="2400" dirty="0">
                <a:solidFill>
                  <a:srgbClr val="FF0000"/>
                </a:solidFill>
              </a:rPr>
              <a:t>7</a:t>
            </a:r>
          </a:p>
        </p:txBody>
      </p:sp>
      <p:sp>
        <p:nvSpPr>
          <p:cNvPr id="77" name="TextBox 76">
            <a:extLst>
              <a:ext uri="{FF2B5EF4-FFF2-40B4-BE49-F238E27FC236}">
                <a16:creationId xmlns:a16="http://schemas.microsoft.com/office/drawing/2014/main" id="{F2CFDF5D-062F-CF4C-A7CA-8555F7219367}"/>
              </a:ext>
            </a:extLst>
          </p:cNvPr>
          <p:cNvSpPr txBox="1"/>
          <p:nvPr/>
        </p:nvSpPr>
        <p:spPr>
          <a:xfrm>
            <a:off x="1027416" y="4551451"/>
            <a:ext cx="328773" cy="461665"/>
          </a:xfrm>
          <a:prstGeom prst="rect">
            <a:avLst/>
          </a:prstGeom>
          <a:noFill/>
        </p:spPr>
        <p:txBody>
          <a:bodyPr wrap="square" rtlCol="0">
            <a:spAutoFit/>
          </a:bodyPr>
          <a:lstStyle/>
          <a:p>
            <a:r>
              <a:rPr lang="en-US" sz="2400" dirty="0">
                <a:solidFill>
                  <a:srgbClr val="FF0000"/>
                </a:solidFill>
              </a:rPr>
              <a:t>2</a:t>
            </a:r>
          </a:p>
        </p:txBody>
      </p:sp>
      <p:sp>
        <p:nvSpPr>
          <p:cNvPr id="78" name="TextBox 77">
            <a:extLst>
              <a:ext uri="{FF2B5EF4-FFF2-40B4-BE49-F238E27FC236}">
                <a16:creationId xmlns:a16="http://schemas.microsoft.com/office/drawing/2014/main" id="{583F9C70-2E36-EC07-B531-EA4E9C2EF506}"/>
              </a:ext>
            </a:extLst>
          </p:cNvPr>
          <p:cNvSpPr txBox="1"/>
          <p:nvPr/>
        </p:nvSpPr>
        <p:spPr>
          <a:xfrm>
            <a:off x="1458930" y="4541177"/>
            <a:ext cx="328773" cy="461665"/>
          </a:xfrm>
          <a:prstGeom prst="rect">
            <a:avLst/>
          </a:prstGeom>
          <a:noFill/>
        </p:spPr>
        <p:txBody>
          <a:bodyPr wrap="square" rtlCol="0">
            <a:spAutoFit/>
          </a:bodyPr>
          <a:lstStyle/>
          <a:p>
            <a:r>
              <a:rPr lang="en-US" sz="2400" dirty="0">
                <a:solidFill>
                  <a:srgbClr val="FF0000"/>
                </a:solidFill>
              </a:rPr>
              <a:t>4</a:t>
            </a:r>
          </a:p>
        </p:txBody>
      </p:sp>
      <p:sp>
        <p:nvSpPr>
          <p:cNvPr id="79" name="TextBox 78">
            <a:extLst>
              <a:ext uri="{FF2B5EF4-FFF2-40B4-BE49-F238E27FC236}">
                <a16:creationId xmlns:a16="http://schemas.microsoft.com/office/drawing/2014/main" id="{B75BA04E-18CD-CBE2-6B61-B64EB456969A}"/>
              </a:ext>
            </a:extLst>
          </p:cNvPr>
          <p:cNvSpPr txBox="1"/>
          <p:nvPr/>
        </p:nvSpPr>
        <p:spPr>
          <a:xfrm>
            <a:off x="1890445" y="4530902"/>
            <a:ext cx="328773" cy="461665"/>
          </a:xfrm>
          <a:prstGeom prst="rect">
            <a:avLst/>
          </a:prstGeom>
          <a:noFill/>
        </p:spPr>
        <p:txBody>
          <a:bodyPr wrap="square" rtlCol="0">
            <a:spAutoFit/>
          </a:bodyPr>
          <a:lstStyle/>
          <a:p>
            <a:r>
              <a:rPr lang="en-US" sz="2400" dirty="0">
                <a:solidFill>
                  <a:srgbClr val="FF0000"/>
                </a:solidFill>
              </a:rPr>
              <a:t>8</a:t>
            </a:r>
          </a:p>
        </p:txBody>
      </p:sp>
      <p:sp>
        <p:nvSpPr>
          <p:cNvPr id="80" name="TextBox 79">
            <a:extLst>
              <a:ext uri="{FF2B5EF4-FFF2-40B4-BE49-F238E27FC236}">
                <a16:creationId xmlns:a16="http://schemas.microsoft.com/office/drawing/2014/main" id="{63D3EA57-8EDF-13BF-7B32-4A068B35AD58}"/>
              </a:ext>
            </a:extLst>
          </p:cNvPr>
          <p:cNvSpPr txBox="1"/>
          <p:nvPr/>
        </p:nvSpPr>
        <p:spPr>
          <a:xfrm>
            <a:off x="2260314" y="4541177"/>
            <a:ext cx="328773" cy="461665"/>
          </a:xfrm>
          <a:prstGeom prst="rect">
            <a:avLst/>
          </a:prstGeom>
          <a:noFill/>
        </p:spPr>
        <p:txBody>
          <a:bodyPr wrap="square" rtlCol="0">
            <a:spAutoFit/>
          </a:bodyPr>
          <a:lstStyle/>
          <a:p>
            <a:r>
              <a:rPr lang="en-US" sz="2400" dirty="0">
                <a:solidFill>
                  <a:srgbClr val="FF0000"/>
                </a:solidFill>
              </a:rPr>
              <a:t>3</a:t>
            </a:r>
          </a:p>
        </p:txBody>
      </p:sp>
      <p:sp>
        <p:nvSpPr>
          <p:cNvPr id="81" name="TextBox 80">
            <a:extLst>
              <a:ext uri="{FF2B5EF4-FFF2-40B4-BE49-F238E27FC236}">
                <a16:creationId xmlns:a16="http://schemas.microsoft.com/office/drawing/2014/main" id="{4812CCE5-EDE0-5975-AE9B-603CB723D70F}"/>
              </a:ext>
            </a:extLst>
          </p:cNvPr>
          <p:cNvSpPr txBox="1"/>
          <p:nvPr/>
        </p:nvSpPr>
        <p:spPr>
          <a:xfrm>
            <a:off x="2702102" y="4541177"/>
            <a:ext cx="328773" cy="461665"/>
          </a:xfrm>
          <a:prstGeom prst="rect">
            <a:avLst/>
          </a:prstGeom>
          <a:noFill/>
        </p:spPr>
        <p:txBody>
          <a:bodyPr wrap="square" rtlCol="0">
            <a:spAutoFit/>
          </a:bodyPr>
          <a:lstStyle/>
          <a:p>
            <a:r>
              <a:rPr lang="en-US" sz="2400" dirty="0">
                <a:solidFill>
                  <a:srgbClr val="FF0000"/>
                </a:solidFill>
              </a:rPr>
              <a:t>7</a:t>
            </a:r>
          </a:p>
        </p:txBody>
      </p:sp>
      <p:sp>
        <p:nvSpPr>
          <p:cNvPr id="82" name="TextBox 81">
            <a:extLst>
              <a:ext uri="{FF2B5EF4-FFF2-40B4-BE49-F238E27FC236}">
                <a16:creationId xmlns:a16="http://schemas.microsoft.com/office/drawing/2014/main" id="{07EC0B7E-6E6D-F0AB-9291-AFC60C8881BC}"/>
              </a:ext>
            </a:extLst>
          </p:cNvPr>
          <p:cNvSpPr txBox="1"/>
          <p:nvPr/>
        </p:nvSpPr>
        <p:spPr>
          <a:xfrm>
            <a:off x="2095927" y="5373384"/>
            <a:ext cx="8661115" cy="523220"/>
          </a:xfrm>
          <a:prstGeom prst="rect">
            <a:avLst/>
          </a:prstGeom>
          <a:noFill/>
        </p:spPr>
        <p:txBody>
          <a:bodyPr wrap="square" rtlCol="0">
            <a:spAutoFit/>
          </a:bodyPr>
          <a:lstStyle/>
          <a:p>
            <a:r>
              <a:rPr lang="en-US" sz="2800" b="1" i="0" dirty="0" err="1">
                <a:solidFill>
                  <a:srgbClr val="FF0000"/>
                </a:solidFill>
                <a:effectLst/>
                <a:latin typeface="Cambria" panose="02040503050406030204" pitchFamily="18" charset="0"/>
                <a:ea typeface="Cambria" panose="02040503050406030204" pitchFamily="18" charset="0"/>
              </a:rPr>
              <a:t>Vậy</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toán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học</a:t>
            </a:r>
            <a:r>
              <a:rPr lang="en-US" sz="2800" b="1" i="0" dirty="0">
                <a:solidFill>
                  <a:srgbClr val="FF0000"/>
                </a:solidFill>
                <a:effectLst/>
                <a:latin typeface="Cambria" panose="02040503050406030204" pitchFamily="18" charset="0"/>
                <a:ea typeface="Cambria" panose="02040503050406030204" pitchFamily="18" charset="0"/>
              </a:rPr>
              <a:t> Lê Văn </a:t>
            </a:r>
            <a:r>
              <a:rPr lang="en-US" sz="2800" b="1" i="0" dirty="0" err="1">
                <a:solidFill>
                  <a:srgbClr val="FF0000"/>
                </a:solidFill>
                <a:effectLst/>
                <a:latin typeface="Cambria" panose="02040503050406030204" pitchFamily="18" charset="0"/>
                <a:ea typeface="Cambria" panose="02040503050406030204" pitchFamily="18" charset="0"/>
              </a:rPr>
              <a:t>Thiêm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sinh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a:solidFill>
                  <a:srgbClr val="FF0000"/>
                </a:solidFill>
                <a:effectLst/>
                <a:latin typeface="Cambria" panose="02040503050406030204" pitchFamily="18" charset="0"/>
                <a:ea typeface="Cambria" panose="02040503050406030204" pitchFamily="18" charset="0"/>
              </a:rPr>
              <a:t>1 918</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298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down)">
                                      <p:cBhvr>
                                        <p:cTn id="33" dur="500"/>
                                        <p:tgtEl>
                                          <p:spTgt spid="26"/>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down)">
                                      <p:cBhvr>
                                        <p:cTn id="48" dur="500"/>
                                        <p:tgtEl>
                                          <p:spTgt spid="34"/>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wipe(down)">
                                      <p:cBhvr>
                                        <p:cTn id="51" dur="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wipe(down)">
                                      <p:cBhvr>
                                        <p:cTn id="56" dur="500"/>
                                        <p:tgtEl>
                                          <p:spTgt spid="5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wipe(down)">
                                      <p:cBhvr>
                                        <p:cTn id="61" dur="500"/>
                                        <p:tgtEl>
                                          <p:spTgt spid="57"/>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69"/>
                                        </p:tgtEl>
                                        <p:attrNameLst>
                                          <p:attrName>style.visibility</p:attrName>
                                        </p:attrNameLst>
                                      </p:cBhvr>
                                      <p:to>
                                        <p:strVal val="visible"/>
                                      </p:to>
                                    </p:set>
                                    <p:animEffect transition="in" filter="wipe(down)">
                                      <p:cBhvr>
                                        <p:cTn id="64" dur="500"/>
                                        <p:tgtEl>
                                          <p:spTgt spid="69"/>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70"/>
                                        </p:tgtEl>
                                        <p:attrNameLst>
                                          <p:attrName>style.visibility</p:attrName>
                                        </p:attrNameLst>
                                      </p:cBhvr>
                                      <p:to>
                                        <p:strVal val="visible"/>
                                      </p:to>
                                    </p:set>
                                    <p:animEffect transition="in" filter="wipe(down)">
                                      <p:cBhvr>
                                        <p:cTn id="67" dur="500"/>
                                        <p:tgtEl>
                                          <p:spTgt spid="70"/>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71"/>
                                        </p:tgtEl>
                                        <p:attrNameLst>
                                          <p:attrName>style.visibility</p:attrName>
                                        </p:attrNameLst>
                                      </p:cBhvr>
                                      <p:to>
                                        <p:strVal val="visible"/>
                                      </p:to>
                                    </p:set>
                                    <p:animEffect transition="in" filter="wipe(down)">
                                      <p:cBhvr>
                                        <p:cTn id="70" dur="500"/>
                                        <p:tgtEl>
                                          <p:spTgt spid="71"/>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72"/>
                                        </p:tgtEl>
                                        <p:attrNameLst>
                                          <p:attrName>style.visibility</p:attrName>
                                        </p:attrNameLst>
                                      </p:cBhvr>
                                      <p:to>
                                        <p:strVal val="visible"/>
                                      </p:to>
                                    </p:set>
                                    <p:animEffect transition="in" filter="wipe(down)">
                                      <p:cBhvr>
                                        <p:cTn id="73" dur="500"/>
                                        <p:tgtEl>
                                          <p:spTgt spid="72"/>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73"/>
                                        </p:tgtEl>
                                        <p:attrNameLst>
                                          <p:attrName>style.visibility</p:attrName>
                                        </p:attrNameLst>
                                      </p:cBhvr>
                                      <p:to>
                                        <p:strVal val="visible"/>
                                      </p:to>
                                    </p:set>
                                    <p:animEffect transition="in" filter="wipe(down)">
                                      <p:cBhvr>
                                        <p:cTn id="76" dur="500"/>
                                        <p:tgtEl>
                                          <p:spTgt spid="73"/>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74"/>
                                        </p:tgtEl>
                                        <p:attrNameLst>
                                          <p:attrName>style.visibility</p:attrName>
                                        </p:attrNameLst>
                                      </p:cBhvr>
                                      <p:to>
                                        <p:strVal val="visible"/>
                                      </p:to>
                                    </p:set>
                                    <p:animEffect transition="in" filter="wipe(down)">
                                      <p:cBhvr>
                                        <p:cTn id="79" dur="500"/>
                                        <p:tgtEl>
                                          <p:spTgt spid="74"/>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75"/>
                                        </p:tgtEl>
                                        <p:attrNameLst>
                                          <p:attrName>style.visibility</p:attrName>
                                        </p:attrNameLst>
                                      </p:cBhvr>
                                      <p:to>
                                        <p:strVal val="visible"/>
                                      </p:to>
                                    </p:set>
                                    <p:animEffect transition="in" filter="wipe(down)">
                                      <p:cBhvr>
                                        <p:cTn id="82" dur="500"/>
                                        <p:tgtEl>
                                          <p:spTgt spid="7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76"/>
                                        </p:tgtEl>
                                        <p:attrNameLst>
                                          <p:attrName>style.visibility</p:attrName>
                                        </p:attrNameLst>
                                      </p:cBhvr>
                                      <p:to>
                                        <p:strVal val="visible"/>
                                      </p:to>
                                    </p:set>
                                    <p:animEffect transition="in" filter="wipe(down)">
                                      <p:cBhvr>
                                        <p:cTn id="87" dur="500"/>
                                        <p:tgtEl>
                                          <p:spTgt spid="76"/>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77"/>
                                        </p:tgtEl>
                                        <p:attrNameLst>
                                          <p:attrName>style.visibility</p:attrName>
                                        </p:attrNameLst>
                                      </p:cBhvr>
                                      <p:to>
                                        <p:strVal val="visible"/>
                                      </p:to>
                                    </p:set>
                                    <p:animEffect transition="in" filter="wipe(down)">
                                      <p:cBhvr>
                                        <p:cTn id="90" dur="500"/>
                                        <p:tgtEl>
                                          <p:spTgt spid="77"/>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78"/>
                                        </p:tgtEl>
                                        <p:attrNameLst>
                                          <p:attrName>style.visibility</p:attrName>
                                        </p:attrNameLst>
                                      </p:cBhvr>
                                      <p:to>
                                        <p:strVal val="visible"/>
                                      </p:to>
                                    </p:set>
                                    <p:animEffect transition="in" filter="wipe(down)">
                                      <p:cBhvr>
                                        <p:cTn id="93" dur="500"/>
                                        <p:tgtEl>
                                          <p:spTgt spid="78"/>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79"/>
                                        </p:tgtEl>
                                        <p:attrNameLst>
                                          <p:attrName>style.visibility</p:attrName>
                                        </p:attrNameLst>
                                      </p:cBhvr>
                                      <p:to>
                                        <p:strVal val="visible"/>
                                      </p:to>
                                    </p:set>
                                    <p:animEffect transition="in" filter="wipe(down)">
                                      <p:cBhvr>
                                        <p:cTn id="96" dur="500"/>
                                        <p:tgtEl>
                                          <p:spTgt spid="79"/>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80"/>
                                        </p:tgtEl>
                                        <p:attrNameLst>
                                          <p:attrName>style.visibility</p:attrName>
                                        </p:attrNameLst>
                                      </p:cBhvr>
                                      <p:to>
                                        <p:strVal val="visible"/>
                                      </p:to>
                                    </p:set>
                                    <p:animEffect transition="in" filter="wipe(down)">
                                      <p:cBhvr>
                                        <p:cTn id="99" dur="500"/>
                                        <p:tgtEl>
                                          <p:spTgt spid="80"/>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81"/>
                                        </p:tgtEl>
                                        <p:attrNameLst>
                                          <p:attrName>style.visibility</p:attrName>
                                        </p:attrNameLst>
                                      </p:cBhvr>
                                      <p:to>
                                        <p:strVal val="visible"/>
                                      </p:to>
                                    </p:set>
                                    <p:animEffect transition="in" filter="wipe(down)">
                                      <p:cBhvr>
                                        <p:cTn id="102" dur="500"/>
                                        <p:tgtEl>
                                          <p:spTgt spid="81"/>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82"/>
                                        </p:tgtEl>
                                        <p:attrNameLst>
                                          <p:attrName>style.visibility</p:attrName>
                                        </p:attrNameLst>
                                      </p:cBhvr>
                                      <p:to>
                                        <p:strVal val="visible"/>
                                      </p:to>
                                    </p:set>
                                    <p:animEffect transition="in" filter="barn(inVertical)">
                                      <p:cBhvr>
                                        <p:cTn id="10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P spid="22" grpId="0"/>
      <p:bldP spid="26" grpId="0"/>
      <p:bldP spid="30" grpId="0"/>
      <p:bldP spid="31" grpId="0"/>
      <p:bldP spid="32" grpId="0"/>
      <p:bldP spid="33" grpId="0"/>
      <p:bldP spid="34" grpId="0"/>
      <p:bldP spid="47" grpId="0"/>
      <p:bldP spid="53" grpId="0"/>
      <p:bldP spid="57" grpId="0"/>
      <p:bldP spid="69" grpId="0"/>
      <p:bldP spid="70" grpId="0"/>
      <p:bldP spid="71" grpId="0"/>
      <p:bldP spid="72" grpId="0"/>
      <p:bldP spid="73" grpId="0"/>
      <p:bldP spid="74" grpId="0"/>
      <p:bldP spid="75" grpId="0"/>
      <p:bldP spid="76" grpId="0"/>
      <p:bldP spid="77" grpId="0"/>
      <p:bldP spid="78" grpId="0"/>
      <p:bldP spid="79" grpId="0"/>
      <p:bldP spid="80" grpId="0"/>
      <p:bldP spid="81" grpId="0"/>
      <p:bldP spid="8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áo sư Tiến sĩ Lê Văn Thiêm - niềm tự hào của Toán học Việt Nam">
            <a:extLst>
              <a:ext uri="{FF2B5EF4-FFF2-40B4-BE49-F238E27FC236}">
                <a16:creationId xmlns:a16="http://schemas.microsoft.com/office/drawing/2014/main" id="{3B7E152C-A539-0B81-6EF3-89C6453D2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036" y="1460485"/>
            <a:ext cx="5027952" cy="37521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56368EC-73B5-8E7B-4801-B24FD1181DBF}"/>
              </a:ext>
            </a:extLst>
          </p:cNvPr>
          <p:cNvSpPr/>
          <p:nvPr/>
        </p:nvSpPr>
        <p:spPr>
          <a:xfrm>
            <a:off x="5543550" y="1461527"/>
            <a:ext cx="6549390" cy="4184894"/>
          </a:xfrm>
          <a:prstGeom prst="roundRect">
            <a:avLst/>
          </a:prstGeom>
          <a:solidFill>
            <a:srgbClr val="CCFFCC"/>
          </a:solidFill>
          <a:ln w="76200">
            <a:solidFill>
              <a:srgbClr val="00B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Lê Văn Thiêm (1918-1991) là tiến sĩ toán học đầu tiên của Việt Nam, giáo sư toán học và là một trong số các nhà khoa học tiêu biểu nhất của Việt Nam trong thế kỷ 20.</a:t>
            </a:r>
            <a:endPar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30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67BCF54-2ADB-7038-D645-436C26C65C24}"/>
              </a:ext>
            </a:extLst>
          </p:cNvPr>
          <p:cNvGrpSpPr/>
          <p:nvPr/>
        </p:nvGrpSpPr>
        <p:grpSpPr>
          <a:xfrm>
            <a:off x="319558" y="217843"/>
            <a:ext cx="10735434" cy="1487667"/>
            <a:chOff x="237365" y="145924"/>
            <a:chExt cx="10735434" cy="1487667"/>
          </a:xfrm>
        </p:grpSpPr>
        <p:sp>
          <p:nvSpPr>
            <p:cNvPr id="5" name="Rounded Rectangle 3">
              <a:extLst>
                <a:ext uri="{FF2B5EF4-FFF2-40B4-BE49-F238E27FC236}">
                  <a16:creationId xmlns:a16="http://schemas.microsoft.com/office/drawing/2014/main" id="{DCE8EBE4-94BE-6B06-9312-57B7CD472E81}"/>
                </a:ext>
              </a:extLst>
            </p:cNvPr>
            <p:cNvSpPr/>
            <p:nvPr/>
          </p:nvSpPr>
          <p:spPr>
            <a:xfrm>
              <a:off x="237365" y="145924"/>
              <a:ext cx="10694339" cy="1487667"/>
            </a:xfrm>
            <a:prstGeom prst="roundRect">
              <a:avLst>
                <a:gd name="adj" fmla="val 50000"/>
              </a:avLst>
            </a:prstGeom>
            <a:solidFill>
              <a:srgbClr val="FFF5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A20A585B-0D72-5FD5-9D5C-F395F5DEE16D}"/>
                </a:ext>
              </a:extLst>
            </p:cNvPr>
            <p:cNvGrpSpPr/>
            <p:nvPr/>
          </p:nvGrpSpPr>
          <p:grpSpPr>
            <a:xfrm>
              <a:off x="521985" y="229832"/>
              <a:ext cx="543619" cy="614402"/>
              <a:chOff x="0" y="-15601"/>
              <a:chExt cx="252000" cy="300873"/>
            </a:xfrm>
          </p:grpSpPr>
          <p:sp>
            <p:nvSpPr>
              <p:cNvPr id="9" name="Oval 8">
                <a:extLst>
                  <a:ext uri="{FF2B5EF4-FFF2-40B4-BE49-F238E27FC236}">
                    <a16:creationId xmlns:a16="http://schemas.microsoft.com/office/drawing/2014/main" id="{B5C38D16-3481-63DC-82CF-133CACF6659C}"/>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 Box 2">
                <a:extLst>
                  <a:ext uri="{FF2B5EF4-FFF2-40B4-BE49-F238E27FC236}">
                    <a16:creationId xmlns:a16="http://schemas.microsoft.com/office/drawing/2014/main" id="{6EDBEC7A-4842-F0DE-F1B0-F057DE9D38C8}"/>
                  </a:ext>
                </a:extLst>
              </p:cNvPr>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rPr>
                  <a:t>4</a:t>
                </a:r>
                <a:endParaRPr kumimoji="0" lang="en-US" sz="2400" b="0" i="0" u="none" strike="noStrike" kern="120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grpSp>
        <p:sp>
          <p:nvSpPr>
            <p:cNvPr id="7" name="Text Box 10">
              <a:extLst>
                <a:ext uri="{FF2B5EF4-FFF2-40B4-BE49-F238E27FC236}">
                  <a16:creationId xmlns:a16="http://schemas.microsoft.com/office/drawing/2014/main" id="{38D9DE4F-8672-950F-A499-35AACED5F0ED}"/>
                </a:ext>
              </a:extLst>
            </p:cNvPr>
            <p:cNvSpPr txBox="1">
              <a:spLocks noChangeArrowheads="1"/>
            </p:cNvSpPr>
            <p:nvPr/>
          </p:nvSpPr>
          <p:spPr bwMode="auto">
            <a:xfrm>
              <a:off x="1112002" y="224434"/>
              <a:ext cx="986079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vi-VN" sz="2800" b="1" i="0" dirty="0">
                  <a:solidFill>
                    <a:srgbClr val="002060"/>
                  </a:solidFill>
                  <a:effectLst/>
                  <a:latin typeface="Cambria" panose="02040503050406030204" pitchFamily="18" charset="0"/>
                  <a:ea typeface="Cambria" panose="02040503050406030204" pitchFamily="18" charset="0"/>
                </a:rPr>
                <a:t>Mai và em Mi tiết kiệm được 80 000 đồng. Số tiền mà Mai tiết kiệm nhiều hơn số tiền mà em Mi tiết kiệm là 10 000 đồng. Hỏi mỗi người tiết kiệm được bao nhiêu tiền?</a:t>
              </a:r>
              <a:endParaRPr kumimoji="0" lang="vi-VN"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2" pitchFamily="2" charset="0"/>
              </a:endParaRPr>
            </a:p>
          </p:txBody>
        </p:sp>
      </p:grpSp>
      <p:pic>
        <p:nvPicPr>
          <p:cNvPr id="12" name="Picture 11">
            <a:extLst>
              <a:ext uri="{FF2B5EF4-FFF2-40B4-BE49-F238E27FC236}">
                <a16:creationId xmlns:a16="http://schemas.microsoft.com/office/drawing/2014/main" id="{BA47EAA5-B46A-468B-264A-FFC1D0F7343D}"/>
              </a:ext>
            </a:extLst>
          </p:cNvPr>
          <p:cNvPicPr>
            <a:picLocks noChangeAspect="1"/>
          </p:cNvPicPr>
          <p:nvPr/>
        </p:nvPicPr>
        <p:blipFill>
          <a:blip r:embed="rId2"/>
          <a:stretch>
            <a:fillRect/>
          </a:stretch>
        </p:blipFill>
        <p:spPr>
          <a:xfrm>
            <a:off x="449976" y="3150528"/>
            <a:ext cx="5476875" cy="2324100"/>
          </a:xfrm>
          <a:prstGeom prst="rect">
            <a:avLst/>
          </a:prstGeom>
        </p:spPr>
      </p:pic>
      <p:sp>
        <p:nvSpPr>
          <p:cNvPr id="13" name="TextBox 12">
            <a:extLst>
              <a:ext uri="{FF2B5EF4-FFF2-40B4-BE49-F238E27FC236}">
                <a16:creationId xmlns:a16="http://schemas.microsoft.com/office/drawing/2014/main" id="{8F365E57-3D42-34B0-299F-7DDA4DF657A3}"/>
              </a:ext>
            </a:extLst>
          </p:cNvPr>
          <p:cNvSpPr txBox="1"/>
          <p:nvPr/>
        </p:nvSpPr>
        <p:spPr>
          <a:xfrm>
            <a:off x="2044557" y="2393878"/>
            <a:ext cx="2301411"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Tóm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tắt</a:t>
            </a:r>
            <a:r>
              <a:rPr lang="en-US" sz="3600" b="1" dirty="0">
                <a:solidFill>
                  <a:srgbClr val="FF0000"/>
                </a:solidFill>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E1EC9395-99D8-5D25-5307-6ED45A4BA5C5}"/>
              </a:ext>
            </a:extLst>
          </p:cNvPr>
          <p:cNvSpPr txBox="1"/>
          <p:nvPr/>
        </p:nvSpPr>
        <p:spPr>
          <a:xfrm>
            <a:off x="8137132" y="2342507"/>
            <a:ext cx="2301411"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p:txBody>
      </p:sp>
      <p:sp>
        <p:nvSpPr>
          <p:cNvPr id="15" name="TextBox 14">
            <a:extLst>
              <a:ext uri="{FF2B5EF4-FFF2-40B4-BE49-F238E27FC236}">
                <a16:creationId xmlns:a16="http://schemas.microsoft.com/office/drawing/2014/main" id="{BAD018F3-77C8-8DB3-4896-D15BAC622DA2}"/>
              </a:ext>
            </a:extLst>
          </p:cNvPr>
          <p:cNvSpPr txBox="1"/>
          <p:nvPr/>
        </p:nvSpPr>
        <p:spPr>
          <a:xfrm>
            <a:off x="5661061" y="3030875"/>
            <a:ext cx="6530939" cy="2308324"/>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Số tiền Mai tiết kiệm được là</a:t>
            </a:r>
            <a:r>
              <a:rPr lang="en-US" sz="2400" b="1" dirty="0">
                <a:solidFill>
                  <a:srgbClr val="FF0000"/>
                </a:solidFill>
                <a:latin typeface="Cambria" panose="02040503050406030204" pitchFamily="18" charset="0"/>
                <a:ea typeface="Cambria" panose="02040503050406030204" pitchFamily="18" charset="0"/>
              </a:rPr>
              <a:t>:</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b="1" dirty="0">
                <a:solidFill>
                  <a:srgbClr val="FF0000"/>
                </a:solidFill>
                <a:latin typeface="Cambria" panose="02040503050406030204" pitchFamily="18" charset="0"/>
                <a:ea typeface="Cambria" panose="02040503050406030204" pitchFamily="18" charset="0"/>
              </a:rPr>
              <a:t>    (80 000 + 10 000 ) : 2 = 45 000 (đồng)</a:t>
            </a:r>
          </a:p>
          <a:p>
            <a:pPr algn="ctr"/>
            <a:r>
              <a:rPr lang="vi-VN" sz="2400" b="1" dirty="0">
                <a:solidFill>
                  <a:srgbClr val="FF0000"/>
                </a:solidFill>
                <a:latin typeface="Cambria" panose="02040503050406030204" pitchFamily="18" charset="0"/>
                <a:ea typeface="Cambria" panose="02040503050406030204" pitchFamily="18" charset="0"/>
              </a:rPr>
              <a:t>Số tiền Mi tiết kiệm được là </a:t>
            </a:r>
          </a:p>
          <a:p>
            <a:pPr algn="ctr"/>
            <a:r>
              <a:rPr lang="vi-VN" sz="2400" b="1" dirty="0">
                <a:solidFill>
                  <a:srgbClr val="FF0000"/>
                </a:solidFill>
                <a:latin typeface="Cambria" panose="02040503050406030204" pitchFamily="18" charset="0"/>
                <a:ea typeface="Cambria" panose="02040503050406030204" pitchFamily="18" charset="0"/>
              </a:rPr>
              <a:t>    80 000 – 45 000 = 35 000 (đồng)</a:t>
            </a:r>
          </a:p>
          <a:p>
            <a:pPr algn="ctr"/>
            <a:r>
              <a:rPr lang="vi-VN" sz="2400" b="1" dirty="0">
                <a:solidFill>
                  <a:srgbClr val="FF0000"/>
                </a:solidFill>
                <a:latin typeface="Cambria" panose="02040503050406030204" pitchFamily="18" charset="0"/>
                <a:ea typeface="Cambria" panose="02040503050406030204" pitchFamily="18" charset="0"/>
              </a:rPr>
              <a:t>            Đáp số: </a:t>
            </a:r>
            <a:r>
              <a:rPr lang="en-US" sz="2400" b="1" dirty="0">
                <a:solidFill>
                  <a:srgbClr val="FF0000"/>
                </a:solidFill>
                <a:latin typeface="Cambria" panose="02040503050406030204" pitchFamily="18" charset="0"/>
                <a:ea typeface="Cambria" panose="02040503050406030204" pitchFamily="18" charset="0"/>
              </a:rPr>
              <a:t>Mai: 4</a:t>
            </a:r>
            <a:r>
              <a:rPr lang="vi-VN" sz="2400" b="1" dirty="0">
                <a:solidFill>
                  <a:srgbClr val="FF0000"/>
                </a:solidFill>
                <a:latin typeface="Cambria" panose="02040503050406030204" pitchFamily="18" charset="0"/>
                <a:ea typeface="Cambria" panose="02040503050406030204" pitchFamily="18" charset="0"/>
              </a:rPr>
              <a:t>5 </a:t>
            </a:r>
            <a:r>
              <a:rPr lang="en-US" sz="2400" b="1" dirty="0">
                <a:solidFill>
                  <a:srgbClr val="FF0000"/>
                </a:solidFill>
                <a:latin typeface="Cambria" panose="02040503050406030204" pitchFamily="18" charset="0"/>
                <a:ea typeface="Cambria" panose="02040503050406030204" pitchFamily="18" charset="0"/>
              </a:rPr>
              <a:t>000 </a:t>
            </a:r>
            <a:r>
              <a:rPr lang="en-US" sz="2400" b="1" dirty="0" err="1">
                <a:solidFill>
                  <a:srgbClr val="FF0000"/>
                </a:solidFill>
                <a:latin typeface="Cambria" panose="02040503050406030204" pitchFamily="18" charset="0"/>
                <a:ea typeface="Cambria" panose="02040503050406030204" pitchFamily="18" charset="0"/>
              </a:rPr>
              <a:t>đồng</a:t>
            </a:r>
            <a:endParaRPr lang="en-US" sz="2400" b="1" dirty="0">
              <a:solidFill>
                <a:srgbClr val="FF0000"/>
              </a:solidFill>
              <a:latin typeface="Cambria" panose="02040503050406030204" pitchFamily="18" charset="0"/>
              <a:ea typeface="Cambria" panose="02040503050406030204" pitchFamily="18" charset="0"/>
            </a:endParaRPr>
          </a:p>
          <a:p>
            <a:pPr algn="ctr"/>
            <a:r>
              <a:rPr lang="en-US" sz="2400" b="1" dirty="0">
                <a:solidFill>
                  <a:srgbClr val="FF0000"/>
                </a:solidFill>
                <a:latin typeface="Cambria" panose="02040503050406030204" pitchFamily="18" charset="0"/>
                <a:ea typeface="Cambria" panose="02040503050406030204" pitchFamily="18" charset="0"/>
              </a:rPr>
              <a:t>                                Mi: 35 000 </a:t>
            </a:r>
            <a:r>
              <a:rPr lang="en-US" sz="2400" b="1" dirty="0" err="1">
                <a:solidFill>
                  <a:srgbClr val="FF0000"/>
                </a:solidFill>
                <a:latin typeface="Cambria" panose="02040503050406030204" pitchFamily="18" charset="0"/>
                <a:ea typeface="Cambria" panose="02040503050406030204" pitchFamily="18" charset="0"/>
              </a:rPr>
              <a:t>đồng</a:t>
            </a:r>
            <a:endParaRPr lang="vi-VN"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5450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down)">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5">
                                            <p:txEl>
                                              <p:pRg st="1" end="1"/>
                                            </p:txEl>
                                          </p:spTgt>
                                        </p:tgtEl>
                                        <p:attrNameLst>
                                          <p:attrName>style.visibility</p:attrName>
                                        </p:attrNameLst>
                                      </p:cBhvr>
                                      <p:to>
                                        <p:strVal val="visible"/>
                                      </p:to>
                                    </p:set>
                                    <p:animEffect transition="in" filter="wipe(down)">
                                      <p:cBhvr>
                                        <p:cTn id="36" dur="500"/>
                                        <p:tgtEl>
                                          <p:spTgt spid="15">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xEl>
                                              <p:pRg st="2" end="2"/>
                                            </p:txEl>
                                          </p:spTgt>
                                        </p:tgtEl>
                                        <p:attrNameLst>
                                          <p:attrName>style.visibility</p:attrName>
                                        </p:attrNameLst>
                                      </p:cBhvr>
                                      <p:to>
                                        <p:strVal val="visible"/>
                                      </p:to>
                                    </p:set>
                                    <p:animEffect transition="in" filter="wipe(down)">
                                      <p:cBhvr>
                                        <p:cTn id="41" dur="500"/>
                                        <p:tgtEl>
                                          <p:spTgt spid="15">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5">
                                            <p:txEl>
                                              <p:pRg st="3" end="3"/>
                                            </p:txEl>
                                          </p:spTgt>
                                        </p:tgtEl>
                                        <p:attrNameLst>
                                          <p:attrName>style.visibility</p:attrName>
                                        </p:attrNameLst>
                                      </p:cBhvr>
                                      <p:to>
                                        <p:strVal val="visible"/>
                                      </p:to>
                                    </p:set>
                                    <p:animEffect transition="in" filter="wipe(down)">
                                      <p:cBhvr>
                                        <p:cTn id="46" dur="500"/>
                                        <p:tgtEl>
                                          <p:spTgt spid="15">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5">
                                            <p:txEl>
                                              <p:pRg st="4" end="4"/>
                                            </p:txEl>
                                          </p:spTgt>
                                        </p:tgtEl>
                                        <p:attrNameLst>
                                          <p:attrName>style.visibility</p:attrName>
                                        </p:attrNameLst>
                                      </p:cBhvr>
                                      <p:to>
                                        <p:strVal val="visible"/>
                                      </p:to>
                                    </p:set>
                                    <p:animEffect transition="in" filter="wipe(down)">
                                      <p:cBhvr>
                                        <p:cTn id="51" dur="500"/>
                                        <p:tgtEl>
                                          <p:spTgt spid="15">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5">
                                            <p:txEl>
                                              <p:pRg st="5" end="5"/>
                                            </p:txEl>
                                          </p:spTgt>
                                        </p:tgtEl>
                                        <p:attrNameLst>
                                          <p:attrName>style.visibility</p:attrName>
                                        </p:attrNameLst>
                                      </p:cBhvr>
                                      <p:to>
                                        <p:strVal val="visible"/>
                                      </p:to>
                                    </p:set>
                                    <p:animEffect transition="in" filter="wipe(down)">
                                      <p:cBhvr>
                                        <p:cTn id="56"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7CD56-BF3D-6FD0-5F57-C8D0498377DE}"/>
            </a:ext>
          </a:extLst>
        </p:cNvPr>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538158DE-8905-0694-1E87-51A6B013F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519" y="364876"/>
            <a:ext cx="1474436" cy="1474436"/>
          </a:xfrm>
          <a:prstGeom prst="rect">
            <a:avLst/>
          </a:prstGeom>
        </p:spPr>
      </p:pic>
      <p:pic>
        <p:nvPicPr>
          <p:cNvPr id="5" name="Picture 4" descr="A green and red text on a black background&#10;&#10;AI-generated content may be incorrect.">
            <a:extLst>
              <a:ext uri="{FF2B5EF4-FFF2-40B4-BE49-F238E27FC236}">
                <a16:creationId xmlns:a16="http://schemas.microsoft.com/office/drawing/2014/main" id="{50068388-DE48-7336-D794-A72F9731E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2010" y="1783693"/>
            <a:ext cx="6023921" cy="4849767"/>
          </a:xfrm>
          <a:prstGeom prst="rect">
            <a:avLst/>
          </a:prstGeom>
        </p:spPr>
      </p:pic>
    </p:spTree>
    <p:extLst>
      <p:ext uri="{BB962C8B-B14F-4D97-AF65-F5344CB8AC3E}">
        <p14:creationId xmlns:p14="http://schemas.microsoft.com/office/powerpoint/2010/main" val="420124495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6200" y="1219200"/>
            <a:ext cx="7772400" cy="2685292"/>
          </a:xfrm>
          <a:prstGeom prst="rect">
            <a:avLst/>
          </a:prstGeom>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609600" y="2971800"/>
            <a:ext cx="4572000" cy="4572000"/>
          </a:xfrm>
          <a:prstGeom prst="rect">
            <a:avLst/>
          </a:prstGeom>
        </p:spPr>
      </p:pic>
      <p:grpSp>
        <p:nvGrpSpPr>
          <p:cNvPr id="10" name="Group 9"/>
          <p:cNvGrpSpPr/>
          <p:nvPr/>
        </p:nvGrpSpPr>
        <p:grpSpPr>
          <a:xfrm>
            <a:off x="-1821476" y="3490944"/>
            <a:ext cx="19585923" cy="2991979"/>
            <a:chOff x="962275" y="3559848"/>
            <a:chExt cx="13922721" cy="2991979"/>
          </a:xfrm>
        </p:grpSpPr>
        <p:sp>
          <p:nvSpPr>
            <p:cNvPr id="11" name="TextBox 10"/>
            <p:cNvSpPr txBox="1"/>
            <p:nvPr/>
          </p:nvSpPr>
          <p:spPr>
            <a:xfrm rot="21301319">
              <a:off x="4591466" y="3559848"/>
              <a:ext cx="1029353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rPr>
                <a:t>GIÚP MẸ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rPr>
                <a:t>              DỌN NHÀ</a:t>
              </a:r>
              <a:endParaRPr kumimoji="0" lang="en-US"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endParaRPr>
            </a:p>
          </p:txBody>
        </p:sp>
        <p:sp>
          <p:nvSpPr>
            <p:cNvPr id="12" name="TextBox 11"/>
            <p:cNvSpPr txBox="1"/>
            <p:nvPr/>
          </p:nvSpPr>
          <p:spPr>
            <a:xfrm rot="21301319">
              <a:off x="962275" y="3997282"/>
              <a:ext cx="1029353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rPr>
                <a:t>GIÚP MẸ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rPr>
                <a:t>                             DỌN NHÀ</a:t>
              </a:r>
              <a:endParaRPr kumimoji="0" lang="en-US"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endParaRPr>
            </a:p>
          </p:txBody>
        </p:sp>
      </p:grpSp>
    </p:spTree>
    <p:extLst>
      <p:ext uri="{BB962C8B-B14F-4D97-AF65-F5344CB8AC3E}">
        <p14:creationId xmlns:p14="http://schemas.microsoft.com/office/powerpoint/2010/main" val="1824767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3794687" y="2393224"/>
            <a:ext cx="4002411" cy="4002411"/>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18811" t="12551" r="17612" b="17685"/>
          <a:stretch/>
        </p:blipFill>
        <p:spPr>
          <a:xfrm>
            <a:off x="609600" y="4865911"/>
            <a:ext cx="1739726" cy="2059899"/>
          </a:xfrm>
          <a:prstGeom prst="rect">
            <a:avLst/>
          </a:prstGeom>
        </p:spPr>
      </p:pic>
      <p:pic>
        <p:nvPicPr>
          <p:cNvPr id="12" name="Nhac-nen-PowerPoint-vui-nh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40481" y="1934171"/>
            <a:ext cx="609600" cy="609600"/>
          </a:xfrm>
          <a:prstGeom prst="rect">
            <a:avLst/>
          </a:prstGeom>
        </p:spPr>
      </p:pic>
      <p:pic>
        <p:nvPicPr>
          <p:cNvPr id="13" name="Picture 12">
            <a:hlinkClick r:id="rId9" action="ppaction://hlinksldjump"/>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0" b="92466" l="0" r="100000">
                        <a14:backgroundMark x1="4800" y1="4795" x2="4800" y2="14726"/>
                        <a14:backgroundMark x1="20800" y1="3425" x2="51200" y2="5822"/>
                        <a14:backgroundMark x1="84400" y1="2055" x2="95600" y2="7192"/>
                        <a14:backgroundMark x1="90800" y1="46918" x2="92400" y2="55822"/>
                        <a14:backgroundMark x1="94800" y1="80822" x2="90000" y2="89384"/>
                        <a14:backgroundMark x1="82800" y1="49315" x2="98800" y2="63356"/>
                        <a14:backgroundMark x1="96000" y1="38014" x2="82000" y2="49658"/>
                        <a14:backgroundMark x1="76800" y1="52740" x2="90400" y2="61644"/>
                        <a14:backgroundMark x1="92400" y1="38014" x2="76400" y2="50000"/>
                        <a14:backgroundMark x1="74800" y1="53425" x2="99600" y2="68151"/>
                        <a14:backgroundMark x1="89200" y1="83219" x2="82800" y2="90411"/>
                        <a14:backgroundMark x1="37600" y1="87329" x2="55600" y2="86301"/>
                        <a14:backgroundMark x1="58800" y1="87671" x2="63200" y2="92123"/>
                        <a14:backgroundMark x1="91600" y1="39041" x2="99600" y2="29110"/>
                        <a14:backgroundMark x1="74800" y1="4795" x2="98800" y2="8219"/>
                        <a14:backgroundMark x1="60000" y1="1027" x2="53600" y2="4795"/>
                        <a14:backgroundMark x1="66400" y1="2055" x2="66400" y2="4110"/>
                        <a14:backgroundMark x1="76800" y1="8219" x2="69600" y2="11986"/>
                        <a14:backgroundMark x1="65600" y1="4795" x2="72000" y2="0"/>
                        <a14:backgroundMark x1="64000" y1="7877" x2="67200" y2="4452"/>
                        <a14:backgroundMark x1="6400" y1="34247" x2="18400" y2="45890"/>
                        <a14:backgroundMark x1="2800" y1="64726" x2="1200" y2="87671"/>
                        <a14:backgroundMark x1="3200" y1="61301" x2="26400" y2="64041"/>
                      </a14:backgroundRemoval>
                    </a14:imgEffect>
                  </a14:imgLayer>
                </a14:imgProps>
              </a:ext>
              <a:ext uri="{28A0092B-C50C-407E-A947-70E740481C1C}">
                <a14:useLocalDpi xmlns:a14="http://schemas.microsoft.com/office/drawing/2010/main" val="0"/>
              </a:ext>
            </a:extLst>
          </a:blip>
          <a:stretch>
            <a:fillRect/>
          </a:stretch>
        </p:blipFill>
        <p:spPr>
          <a:xfrm>
            <a:off x="6845334" y="5245863"/>
            <a:ext cx="1155666" cy="1343508"/>
          </a:xfrm>
          <a:prstGeom prst="rect">
            <a:avLst/>
          </a:prstGeom>
        </p:spPr>
      </p:pic>
      <p:pic>
        <p:nvPicPr>
          <p:cNvPr id="18" name="Picture 17">
            <a:hlinkClick r:id="rId12" action="ppaction://hlinksldjump"/>
          </p:cNvPr>
          <p:cNvPicPr>
            <a:picLocks noChangeAspect="1"/>
          </p:cNvPicPr>
          <p:nvPr/>
        </p:nvPicPr>
        <p:blipFill rotWithShape="1">
          <a:blip r:embed="rId13">
            <a:extLst>
              <a:ext uri="{28A0092B-C50C-407E-A947-70E740481C1C}">
                <a14:useLocalDpi xmlns:a14="http://schemas.microsoft.com/office/drawing/2010/main" val="0"/>
              </a:ext>
            </a:extLst>
          </a:blip>
          <a:srcRect l="75029" b="77102"/>
          <a:stretch/>
        </p:blipFill>
        <p:spPr>
          <a:xfrm>
            <a:off x="5168116" y="5678150"/>
            <a:ext cx="762610" cy="754530"/>
          </a:xfrm>
          <a:prstGeom prst="rect">
            <a:avLst/>
          </a:prstGeom>
        </p:spPr>
      </p:pic>
      <p:pic>
        <p:nvPicPr>
          <p:cNvPr id="19" name="Picture 18">
            <a:hlinkClick r:id="rId14" action="ppaction://hlinksldjump"/>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98444"/>
                    </a14:imgEffect>
                  </a14:imgLayer>
                </a14:imgProps>
              </a:ext>
              <a:ext uri="{28A0092B-C50C-407E-A947-70E740481C1C}">
                <a14:useLocalDpi xmlns:a14="http://schemas.microsoft.com/office/drawing/2010/main" val="0"/>
              </a:ext>
            </a:extLst>
          </a:blip>
          <a:stretch>
            <a:fillRect/>
          </a:stretch>
        </p:blipFill>
        <p:spPr>
          <a:xfrm>
            <a:off x="10896600" y="6017897"/>
            <a:ext cx="990600" cy="755477"/>
          </a:xfrm>
          <a:prstGeom prst="rect">
            <a:avLst/>
          </a:prstGeom>
        </p:spPr>
      </p:pic>
      <p:pic>
        <p:nvPicPr>
          <p:cNvPr id="20" name="Picture 19"/>
          <p:cNvPicPr>
            <a:picLocks noChangeAspect="1"/>
          </p:cNvPicPr>
          <p:nvPr/>
        </p:nvPicPr>
        <p:blipFill rotWithShape="1">
          <a:blip r:embed="rId17">
            <a:extLst>
              <a:ext uri="{BEBA8EAE-BF5A-486C-A8C5-ECC9F3942E4B}">
                <a14:imgProps xmlns:a14="http://schemas.microsoft.com/office/drawing/2010/main">
                  <a14:imgLayer r:embed="rId18">
                    <a14:imgEffect>
                      <a14:backgroundRemoval t="10983" b="86320" l="17672" r="86279">
                        <a14:foregroundMark x1="27651" y1="47206" x2="37422" y2="47206"/>
                        <a14:foregroundMark x1="37006" y1="47206" x2="55925" y2="48940"/>
                        <a14:backgroundMark x1="43451" y1="29287" x2="79210" y2="38343"/>
                        <a14:backgroundMark x1="31809" y1="33526" x2="72349" y2="39499"/>
                        <a14:backgroundMark x1="32432" y1="40077" x2="67568" y2="37380"/>
                        <a14:backgroundMark x1="67568" y1="42775" x2="72349" y2="42197"/>
                        <a14:backgroundMark x1="54054" y1="43931" x2="59875" y2="43931"/>
                        <a14:backgroundMark x1="52391" y1="46243" x2="67568" y2="43160"/>
                      </a14:backgroundRemoval>
                    </a14:imgEffect>
                  </a14:imgLayer>
                </a14:imgProps>
              </a:ext>
              <a:ext uri="{28A0092B-C50C-407E-A947-70E740481C1C}">
                <a14:useLocalDpi xmlns:a14="http://schemas.microsoft.com/office/drawing/2010/main" val="0"/>
              </a:ext>
            </a:extLst>
          </a:blip>
          <a:srcRect l="18811" t="12551" r="17612" b="17685"/>
          <a:stretch/>
        </p:blipFill>
        <p:spPr>
          <a:xfrm>
            <a:off x="609600" y="4865911"/>
            <a:ext cx="1739726" cy="2059899"/>
          </a:xfrm>
          <a:prstGeom prst="rect">
            <a:avLst/>
          </a:prstGeom>
        </p:spPr>
      </p:pic>
    </p:spTree>
    <p:extLst>
      <p:ext uri="{BB962C8B-B14F-4D97-AF65-F5344CB8AC3E}">
        <p14:creationId xmlns:p14="http://schemas.microsoft.com/office/powerpoint/2010/main" val="99559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2.59201E-6 2.89017E-7 L -0.07517 -0.11445 C -0.09436 -0.12763 -0.11733 -0.19168 -0.14761 -0.19168 C -0.1818 -0.19168 -0.22931 -0.1889 -0.2485 -0.17572 L -0.29744 -0.12717 L -0.34338 2.89017E-7 " pathEditMode="relative" rAng="0" ptsTypes="FffFAF">
                                      <p:cBhvr>
                                        <p:cTn id="11" dur="2000" fill="hold"/>
                                        <p:tgtEl>
                                          <p:spTgt spid="18"/>
                                        </p:tgtEl>
                                        <p:attrNameLst>
                                          <p:attrName>ppt_x</p:attrName>
                                          <p:attrName>ppt_y</p:attrName>
                                        </p:attrNameLst>
                                      </p:cBhvr>
                                      <p:rCtr x="-17176" y="-9595"/>
                                    </p:animMotion>
                                  </p:childTnLst>
                                </p:cTn>
                              </p:par>
                            </p:childTnLst>
                          </p:cTn>
                        </p:par>
                      </p:childTnLst>
                    </p:cTn>
                  </p:par>
                </p:childTnLst>
              </p:cTn>
              <p:nextCondLst>
                <p:cond evt="onClick" delay="0">
                  <p:tgtEl>
                    <p:spTgt spid="18"/>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4" presetClass="path" presetSubtype="0" accel="50000" decel="50000" fill="hold" nodeType="clickEffect">
                                  <p:stCondLst>
                                    <p:cond delay="0"/>
                                  </p:stCondLst>
                                  <p:childTnLst>
                                    <p:animMotion origin="layout" path="M -1.38084E-6 4.91329E-6 L -0.10193 -0.10105 C -0.12908 -0.11214 -0.20399 -0.20394 -0.24706 -0.20394 C -0.29561 -0.20394 -0.35069 -0.20394 -0.37771 -0.19284 L -0.43017 -0.15053 L -0.48669 4.91329E-6 " pathEditMode="relative" rAng="0" ptsTypes="FffFAF">
                                      <p:cBhvr>
                                        <p:cTn id="16" dur="2000" fill="hold"/>
                                        <p:tgtEl>
                                          <p:spTgt spid="13"/>
                                        </p:tgtEl>
                                        <p:attrNameLst>
                                          <p:attrName>ppt_x</p:attrName>
                                          <p:attrName>ppt_y</p:attrName>
                                        </p:attrNameLst>
                                      </p:cBhvr>
                                      <p:rCtr x="-24341" y="-10197"/>
                                    </p:animMotion>
                                  </p:childTnLst>
                                </p:cTn>
                              </p:par>
                            </p:childTnLst>
                          </p:cTn>
                        </p:par>
                      </p:childTnLst>
                    </p:cTn>
                  </p:par>
                </p:childTnLst>
              </p:cTn>
              <p:nextCondLst>
                <p:cond evt="onClick" delay="0">
                  <p:tgtEl>
                    <p:spTgt spid="13"/>
                  </p:tgtEl>
                </p:cond>
              </p:nextCondLst>
            </p:seq>
            <p:audio>
              <p:cMediaNode vol="26415" numSld="999">
                <p:cTn id="1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TotalTime>
  <Words>537</Words>
  <Application>Microsoft Office PowerPoint</Application>
  <PresentationFormat>Widescreen</PresentationFormat>
  <Paragraphs>116</Paragraphs>
  <Slides>13</Slides>
  <Notes>4</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13</vt:i4>
      </vt:variant>
    </vt:vector>
  </HeadingPairs>
  <TitlesOfParts>
    <vt:vector size="25" baseType="lpstr">
      <vt:lpstr>#9Slide05 SVNMonday</vt:lpstr>
      <vt:lpstr>Arial</vt:lpstr>
      <vt:lpstr>Arial-Rounded</vt:lpstr>
      <vt:lpstr>Baloo 2</vt:lpstr>
      <vt:lpstr>Calibri</vt:lpstr>
      <vt:lpstr>Calibri Light</vt:lpstr>
      <vt:lpstr>Cambria</vt:lpstr>
      <vt:lpstr>Times New Roman</vt:lpstr>
      <vt:lpstr>UTM Colossalis</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51</cp:revision>
  <dcterms:created xsi:type="dcterms:W3CDTF">2023-10-04T05:10:26Z</dcterms:created>
  <dcterms:modified xsi:type="dcterms:W3CDTF">2025-12-01T14:49:38Z</dcterms:modified>
</cp:coreProperties>
</file>