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85" r:id="rId2"/>
    <p:sldId id="287" r:id="rId3"/>
    <p:sldId id="359" r:id="rId4"/>
    <p:sldId id="362" r:id="rId5"/>
    <p:sldId id="361" r:id="rId6"/>
    <p:sldId id="348" r:id="rId7"/>
    <p:sldId id="350" r:id="rId8"/>
    <p:sldId id="274" r:id="rId9"/>
    <p:sldId id="360" r:id="rId10"/>
    <p:sldId id="270" r:id="rId11"/>
  </p:sldIdLst>
  <p:sldSz cx="18288000" cy="10287000"/>
  <p:notesSz cx="6858000" cy="9144000"/>
  <p:embeddedFontLst>
    <p:embeddedFont>
      <p:font typeface="等线" charset="-122"/>
      <p:regular r:id="rId13"/>
      <p:bold r:id="rId14"/>
    </p:embeddedFont>
    <p:embeddedFont>
      <p:font typeface="Open Sans Light" charset="0"/>
      <p:regular r:id="rId15"/>
    </p:embeddedFont>
    <p:embeddedFont>
      <p:font typeface="#9Slide03 AmpleSoft Bold" charset="0"/>
      <p:regular r:id="rId16"/>
    </p:embeddedFont>
    <p:embeddedFont>
      <p:font typeface="Nunito Black" charset="0"/>
      <p:bold r:id="rId17"/>
      <p:boldItalic r:id="rId18"/>
    </p:embeddedFont>
    <p:embeddedFont>
      <p:font typeface="Calibri" pitchFamily="34" charset="0"/>
      <p:regular r:id="rId19"/>
      <p:bold r:id="rId20"/>
      <p:italic r:id="rId21"/>
      <p:boldItalic r:id="rId22"/>
    </p:embeddedFont>
    <p:embeddedFont>
      <p:font typeface="宋体" pitchFamily="2" charset="-122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5A"/>
    <a:srgbClr val="FFFF66"/>
    <a:srgbClr val="008000"/>
    <a:srgbClr val="FDEADA"/>
    <a:srgbClr val="F77BA5"/>
    <a:srgbClr val="4B8070"/>
    <a:srgbClr val="6C80BA"/>
    <a:srgbClr val="D9C59C"/>
    <a:srgbClr val="FFFF00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Không có Kiểu, Không có Lướ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27F97BB-C833-4FB7-BDE5-3F7075034690}" styleName="Kiểu Có chủ đề 2 - Màu chủ đề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Kiểu Có chủ đề 1 - Màu chủ đề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Kiểu Có chủ đề 1 - Màu chủ đề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12C8C85-51F0-491E-9774-3900AFEF0FD7}" styleName="Kiểu Sáng 2 - Màu chủ đề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Kiểu Sáng 3 - Màu chủ đề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16DA210-FB5B-4158-B5E0-FEB733F419BA}" styleName="Kiểu Sáng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Kiểu Trung bình 2 - Màu chủ đề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3551" autoAdjust="0"/>
  </p:normalViewPr>
  <p:slideViewPr>
    <p:cSldViewPr>
      <p:cViewPr>
        <p:scale>
          <a:sx n="54" d="100"/>
          <a:sy n="54" d="100"/>
        </p:scale>
        <p:origin x="-288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649C0C-BB17-4AA0-8252-42264B2C3B1E}" type="datetimeFigureOut">
              <a:rPr lang="en-US" smtClean="0"/>
              <a:t>08/12/2025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29C060-03AA-4C03-B1A4-881930BE6E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652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367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08/12/2025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08/12/2025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08/12/2025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08/12/2025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4753" y="-682708"/>
            <a:ext cx="18512591" cy="9616910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02" y="8259056"/>
            <a:ext cx="18295302" cy="2035353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896" y="8611766"/>
            <a:ext cx="5296673" cy="1660302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163" y="8731070"/>
            <a:ext cx="5377736" cy="1421178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8816428"/>
            <a:ext cx="1066130" cy="1335821"/>
          </a:xfrm>
          <a:prstGeom prst="rect">
            <a:avLst/>
          </a:prstGeom>
        </p:spPr>
      </p:pic>
      <p:sp>
        <p:nvSpPr>
          <p:cNvPr id="30" name="文本框 12">
            <a:extLst>
              <a:ext uri="{FF2B5EF4-FFF2-40B4-BE49-F238E27FC236}">
                <a16:creationId xmlns:a16="http://schemas.microsoft.com/office/drawing/2014/main" xmlns="" id="{8021D7C7-9E83-4B49-9560-C697BD96E13D}"/>
              </a:ext>
            </a:extLst>
          </p:cNvPr>
          <p:cNvSpPr txBox="1"/>
          <p:nvPr/>
        </p:nvSpPr>
        <p:spPr>
          <a:xfrm>
            <a:off x="1812893" y="3305740"/>
            <a:ext cx="13257975" cy="236744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 defTabSz="1371600">
              <a:lnSpc>
                <a:spcPct val="120000"/>
              </a:lnSpc>
              <a:defRPr/>
            </a:pPr>
            <a:r>
              <a:rPr lang="en-US" altLang="zh-CN" sz="13200" dirty="0">
                <a:ln w="19050">
                  <a:solidFill>
                    <a:srgbClr val="1E5AA4"/>
                  </a:solidFill>
                </a:ln>
                <a:solidFill>
                  <a:srgbClr val="849BC8"/>
                </a:solidFill>
                <a:latin typeface="SVN-Cookies" panose="02040603050506020204" pitchFamily="18" charset="0"/>
                <a:ea typeface="字魂105号-简雅黑" panose="00000500000000000000" pitchFamily="2" charset="-122"/>
              </a:rPr>
              <a:t> </a:t>
            </a:r>
            <a:r>
              <a:rPr lang="en-US" altLang="zh-CN" sz="13200" dirty="0" err="1">
                <a:ln w="19050">
                  <a:solidFill>
                    <a:srgbClr val="1E5AA4"/>
                  </a:solidFill>
                </a:ln>
                <a:solidFill>
                  <a:srgbClr val="849BC8"/>
                </a:solidFill>
                <a:latin typeface="SVN-Cookies" panose="02040603050506020204" pitchFamily="18" charset="0"/>
                <a:ea typeface="字魂105号-简雅黑" panose="00000500000000000000" pitchFamily="2" charset="-122"/>
              </a:rPr>
              <a:t>Khám</a:t>
            </a:r>
            <a:r>
              <a:rPr lang="en-US" altLang="zh-CN" sz="13200" dirty="0">
                <a:ln w="19050">
                  <a:solidFill>
                    <a:srgbClr val="1E5AA4"/>
                  </a:solidFill>
                </a:ln>
                <a:solidFill>
                  <a:srgbClr val="849BC8"/>
                </a:solidFill>
                <a:latin typeface="SVN-Cookies" panose="02040603050506020204" pitchFamily="18" charset="0"/>
                <a:ea typeface="字魂105号-简雅黑" panose="00000500000000000000" pitchFamily="2" charset="-122"/>
              </a:rPr>
              <a:t> </a:t>
            </a:r>
            <a:r>
              <a:rPr lang="en-US" altLang="zh-CN" sz="13200" dirty="0" err="1">
                <a:ln w="19050">
                  <a:solidFill>
                    <a:srgbClr val="1E5AA4"/>
                  </a:solidFill>
                </a:ln>
                <a:solidFill>
                  <a:srgbClr val="849BC8"/>
                </a:solidFill>
                <a:latin typeface="SVN-Cookies" panose="02040603050506020204" pitchFamily="18" charset="0"/>
                <a:ea typeface="字魂105号-简雅黑" panose="00000500000000000000" pitchFamily="2" charset="-122"/>
              </a:rPr>
              <a:t>phá</a:t>
            </a:r>
            <a:endParaRPr lang="zh-CN" altLang="en-US" sz="13200" dirty="0">
              <a:ln w="19050">
                <a:solidFill>
                  <a:srgbClr val="1E5AA4"/>
                </a:solidFill>
              </a:ln>
              <a:solidFill>
                <a:srgbClr val="849BC8"/>
              </a:solidFill>
              <a:latin typeface="SVN-Cookies" panose="02040603050506020204" pitchFamily="18" charset="0"/>
              <a:ea typeface="字魂105号-简雅黑" panose="00000500000000000000" pitchFamily="2" charset="-122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2CC4DC1E-DFFD-48E8-A78F-9E7D22606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0276" y="5446745"/>
            <a:ext cx="4378817" cy="3336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9329" y="6806952"/>
            <a:ext cx="2373873" cy="3480048"/>
          </a:xfrm>
          <a:prstGeom prst="rect">
            <a:avLst/>
          </a:prstGeom>
        </p:spPr>
      </p:pic>
      <p:pic>
        <p:nvPicPr>
          <p:cNvPr id="36" name="Picture 35" descr="A picture containing vector graphics, lamp, gear&#10;&#10;Description automatically generated">
            <a:extLst>
              <a:ext uri="{FF2B5EF4-FFF2-40B4-BE49-F238E27FC236}">
                <a16:creationId xmlns:a16="http://schemas.microsoft.com/office/drawing/2014/main" xmlns="" id="{42620450-67D1-4158-BDDF-F1CBBC7BE73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483" y="-1018569"/>
            <a:ext cx="48006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4249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Rectangle 2056">
            <a:extLst>
              <a:ext uri="{FF2B5EF4-FFF2-40B4-BE49-F238E27FC236}">
                <a16:creationId xmlns:a16="http://schemas.microsoft.com/office/drawing/2014/main" xmlns="" id="{AA3CC463-F933-4AC4-86E1-5AC14B0C31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6" name="Rectangle 2058">
            <a:extLst>
              <a:ext uri="{FF2B5EF4-FFF2-40B4-BE49-F238E27FC236}">
                <a16:creationId xmlns:a16="http://schemas.microsoft.com/office/drawing/2014/main" xmlns="" id="{6025D2DB-A12A-44DB-B00E-F4D622329ED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91996" y="720090"/>
            <a:ext cx="6270498" cy="4182111"/>
          </a:xfrm>
          <a:prstGeom prst="rect">
            <a:avLst/>
          </a:prstGeom>
          <a:solidFill>
            <a:srgbClr val="FFFFFF"/>
          </a:solidFill>
          <a:ln w="19050">
            <a:solidFill>
              <a:srgbClr val="D77F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Thái Bình Có 11 hợp tác xã thuộc lĩnh vực công nghiệp - tiểu thủ công  nghiệp đang hoạt động">
            <a:extLst>
              <a:ext uri="{FF2B5EF4-FFF2-40B4-BE49-F238E27FC236}">
                <a16:creationId xmlns:a16="http://schemas.microsoft.com/office/drawing/2014/main" xmlns="" id="{C03D7146-0F52-261F-3805-B10440AB2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4532" y="699384"/>
            <a:ext cx="5851906" cy="39792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067" name="Rectangle 2060">
            <a:extLst>
              <a:ext uri="{FF2B5EF4-FFF2-40B4-BE49-F238E27FC236}">
                <a16:creationId xmlns:a16="http://schemas.microsoft.com/office/drawing/2014/main" xmlns="" id="{CE7E7877-F64E-4EEA-B778-138031EFF8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91996" y="5405505"/>
            <a:ext cx="6270498" cy="4182111"/>
          </a:xfrm>
          <a:prstGeom prst="rect">
            <a:avLst/>
          </a:prstGeom>
          <a:solidFill>
            <a:srgbClr val="FFFFFF"/>
          </a:solidFill>
          <a:ln w="19050">
            <a:solidFill>
              <a:srgbClr val="D77F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8" name="Rectangle 2062">
            <a:extLst>
              <a:ext uri="{FF2B5EF4-FFF2-40B4-BE49-F238E27FC236}">
                <a16:creationId xmlns:a16="http://schemas.microsoft.com/office/drawing/2014/main" xmlns="" id="{7DD6C4F3-70FD-4F13-919C-702EE488649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470894" y="730635"/>
            <a:ext cx="10112773" cy="8846820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Người phụ nữ Mường gìn giữ nghề dệt vải thổ cẩm truyền thống | baotintuc.vn">
            <a:extLst>
              <a:ext uri="{FF2B5EF4-FFF2-40B4-BE49-F238E27FC236}">
                <a16:creationId xmlns:a16="http://schemas.microsoft.com/office/drawing/2014/main" xmlns="" id="{ED34B47C-1757-D4D5-7907-C13B72AA2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4532" y="5378065"/>
            <a:ext cx="6042424" cy="38975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22A623F1-0818-DFE2-223E-44BF0F80A0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846"/>
          <a:stretch/>
        </p:blipFill>
        <p:spPr>
          <a:xfrm>
            <a:off x="7512505" y="746964"/>
            <a:ext cx="10071162" cy="607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DE80F60-378C-F4F3-C526-47BE47A849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4519439"/>
            <a:ext cx="5943600" cy="595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16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129E34CF-0DF5-255A-6A19-567ACEFAB0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2" name="AutoShape 4" descr="Vector trẻ em vui chơi trên bãi biển">
            <a:extLst>
              <a:ext uri="{FF2B5EF4-FFF2-40B4-BE49-F238E27FC236}">
                <a16:creationId xmlns:a16="http://schemas.microsoft.com/office/drawing/2014/main" xmlns="" id="{7A270B0A-9EF8-1E42-7415-590062E5C5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Vector trẻ em vui chơi trên bãi biển">
            <a:extLst>
              <a:ext uri="{FF2B5EF4-FFF2-40B4-BE49-F238E27FC236}">
                <a16:creationId xmlns:a16="http://schemas.microsoft.com/office/drawing/2014/main" xmlns="" id="{713F6AD2-F0AE-4599-6082-CE494A4CFBB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44000" y="51435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xmlns="" id="{436A9FF5-9780-84D3-07EA-37E4AE8E21F4}"/>
              </a:ext>
            </a:extLst>
          </p:cNvPr>
          <p:cNvSpPr/>
          <p:nvPr/>
        </p:nvSpPr>
        <p:spPr>
          <a:xfrm>
            <a:off x="2636693" y="-13908"/>
            <a:ext cx="13738339" cy="1898895"/>
          </a:xfrm>
          <a:prstGeom prst="roundRect">
            <a:avLst/>
          </a:prstGeom>
          <a:noFill/>
          <a:ln w="38100">
            <a:solidFill>
              <a:schemeClr val="bg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i="0" dirty="0">
                <a:solidFill>
                  <a:srgbClr val="00B0F0"/>
                </a:solidFill>
                <a:effectLst/>
                <a:latin typeface="#9Slide03 AmpleSoft Bold" panose="020B0604020202020204" charset="0"/>
              </a:rPr>
              <a:t>1.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Nói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tên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hoạt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động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sản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xuất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thủ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công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trong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các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hình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sau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.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Sản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phẩm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của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các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hoạt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động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đó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là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gì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?</a:t>
            </a:r>
            <a:endParaRPr lang="en-US" sz="4000" b="1" i="0" dirty="0">
              <a:solidFill>
                <a:srgbClr val="00B0F0"/>
              </a:solidFill>
              <a:effectLst/>
              <a:latin typeface="#9Slide03 AmpleSoft Bold" panose="020B0604020202020204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0D48E58A-0433-0472-4447-0C2C36A0F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0" y="57912"/>
            <a:ext cx="2615927" cy="1314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B64F2186-3993-363A-D11C-EF86999CCB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1850586"/>
            <a:ext cx="14035936" cy="8017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Cloud 5">
            <a:extLst>
              <a:ext uri="{FF2B5EF4-FFF2-40B4-BE49-F238E27FC236}">
                <a16:creationId xmlns:a16="http://schemas.microsoft.com/office/drawing/2014/main" xmlns="" id="{FC6F7531-F0CF-16E0-C401-6145A757B195}"/>
              </a:ext>
            </a:extLst>
          </p:cNvPr>
          <p:cNvSpPr/>
          <p:nvPr/>
        </p:nvSpPr>
        <p:spPr>
          <a:xfrm rot="21221114">
            <a:off x="462365" y="3622494"/>
            <a:ext cx="3208041" cy="3042010"/>
          </a:xfrm>
          <a:prstGeom prst="cloud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C00000"/>
                </a:solidFill>
                <a:latin typeface="#9Slide03 AmpleSoft Bold" panose="02000000000000000000" pitchFamily="2" charset="0"/>
              </a:rPr>
              <a:t>Làm</a:t>
            </a:r>
            <a:r>
              <a:rPr lang="en-US" sz="3200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mpleSoft Bold" panose="02000000000000000000" pitchFamily="2" charset="0"/>
              </a:rPr>
              <a:t>việc</a:t>
            </a:r>
            <a:r>
              <a:rPr lang="en-US" sz="3200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mpleSoft Bold" panose="02000000000000000000" pitchFamily="2" charset="0"/>
              </a:rPr>
              <a:t>cặp</a:t>
            </a:r>
            <a:r>
              <a:rPr lang="en-US" sz="3200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mpleSoft Bold" panose="02000000000000000000" pitchFamily="2" charset="0"/>
              </a:rPr>
              <a:t>đôi</a:t>
            </a:r>
            <a:endParaRPr lang="en-US" sz="3200" dirty="0">
              <a:solidFill>
                <a:srgbClr val="C00000"/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9074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xmlns="" id="{29B8AF1B-5724-049F-7ABD-C367381697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8" r="1209" b="22742"/>
          <a:stretch/>
        </p:blipFill>
        <p:spPr>
          <a:xfrm>
            <a:off x="1295400" y="860155"/>
            <a:ext cx="16992600" cy="9144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CCE7CF3-A808-0603-0AA4-274C13776494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noFill/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loud 5">
            <a:extLst>
              <a:ext uri="{FF2B5EF4-FFF2-40B4-BE49-F238E27FC236}">
                <a16:creationId xmlns:a16="http://schemas.microsoft.com/office/drawing/2014/main" xmlns="" id="{84CBA79B-ECCF-3680-C2D1-0BBB12A755A8}"/>
              </a:ext>
            </a:extLst>
          </p:cNvPr>
          <p:cNvSpPr/>
          <p:nvPr/>
        </p:nvSpPr>
        <p:spPr>
          <a:xfrm rot="21221114">
            <a:off x="13161668" y="5122229"/>
            <a:ext cx="3922826" cy="2771327"/>
          </a:xfrm>
          <a:prstGeom prst="cloud">
            <a:avLst/>
          </a:prstGeom>
          <a:pattFill prst="pct60">
            <a:fgClr>
              <a:srgbClr val="FFFF00"/>
            </a:fgClr>
            <a:bgClr>
              <a:schemeClr val="bg1"/>
            </a:bgClr>
          </a:patt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C00000"/>
                </a:solidFill>
                <a:latin typeface="#9Slide03 AmpleSoft Bold" panose="02000000000000000000" pitchFamily="2" charset="0"/>
              </a:rPr>
              <a:t>Thảo</a:t>
            </a:r>
            <a:r>
              <a:rPr lang="en-US" sz="3200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mpleSoft Bold" panose="02000000000000000000" pitchFamily="2" charset="0"/>
              </a:rPr>
              <a:t>luận</a:t>
            </a:r>
            <a:r>
              <a:rPr lang="en-US" sz="3200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mpleSoft Bold" panose="02000000000000000000" pitchFamily="2" charset="0"/>
              </a:rPr>
              <a:t>cặp</a:t>
            </a:r>
            <a:r>
              <a:rPr lang="en-US" sz="3200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mpleSoft Bold" panose="02000000000000000000" pitchFamily="2" charset="0"/>
              </a:rPr>
              <a:t>đôi</a:t>
            </a:r>
            <a:endParaRPr lang="en-US" sz="3200" dirty="0">
              <a:solidFill>
                <a:srgbClr val="C00000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8" name="Hình chữ nhật: Góc Tròn 9">
            <a:extLst>
              <a:ext uri="{FF2B5EF4-FFF2-40B4-BE49-F238E27FC236}">
                <a16:creationId xmlns:a16="http://schemas.microsoft.com/office/drawing/2014/main" xmlns="" id="{06C53544-DDE1-496C-9F5C-521F83895504}"/>
              </a:ext>
            </a:extLst>
          </p:cNvPr>
          <p:cNvSpPr/>
          <p:nvPr/>
        </p:nvSpPr>
        <p:spPr>
          <a:xfrm>
            <a:off x="1295400" y="0"/>
            <a:ext cx="13738339" cy="1898895"/>
          </a:xfrm>
          <a:prstGeom prst="roundRect">
            <a:avLst/>
          </a:prstGeom>
          <a:noFill/>
          <a:ln w="38100">
            <a:solidFill>
              <a:schemeClr val="bg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i="0" dirty="0">
                <a:solidFill>
                  <a:srgbClr val="00B0F0"/>
                </a:solidFill>
                <a:effectLst/>
                <a:latin typeface="#9Slide03 AmpleSoft Bold" panose="020B0604020202020204" charset="0"/>
              </a:rPr>
              <a:t>1.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Nói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tên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hoạt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động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sản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xuất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thủ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công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trong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các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hình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sau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.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Sản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phẩm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của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các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hoạt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động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đó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là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gì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?</a:t>
            </a:r>
            <a:endParaRPr lang="en-US" sz="4000" b="1" i="0" dirty="0">
              <a:solidFill>
                <a:srgbClr val="00B0F0"/>
              </a:solidFill>
              <a:effectLst/>
              <a:latin typeface="#9Slide03 AmpleSoft Bold" panose="020B0604020202020204" charset="0"/>
            </a:endParaRPr>
          </a:p>
        </p:txBody>
      </p:sp>
      <p:graphicFrame>
        <p:nvGraphicFramePr>
          <p:cNvPr id="21" name="Bảng 4">
            <a:extLst>
              <a:ext uri="{FF2B5EF4-FFF2-40B4-BE49-F238E27FC236}">
                <a16:creationId xmlns:a16="http://schemas.microsoft.com/office/drawing/2014/main" xmlns="" id="{FE1A32CD-78C8-4AE0-A2F1-A4CCF207D0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5451881"/>
              </p:ext>
            </p:extLst>
          </p:nvPr>
        </p:nvGraphicFramePr>
        <p:xfrm>
          <a:off x="1143000" y="2079356"/>
          <a:ext cx="11887200" cy="670559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xmlns="" val="930856181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xmlns="" val="149741875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xmlns="" val="1035853617"/>
                    </a:ext>
                  </a:extLst>
                </a:gridCol>
              </a:tblGrid>
              <a:tr h="1152151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Hình</a:t>
                      </a:r>
                      <a:endParaRPr lang="en-US" sz="3200" b="1" dirty="0">
                        <a:solidFill>
                          <a:schemeClr val="bg1"/>
                        </a:solidFill>
                        <a:effectLst/>
                        <a:latin typeface="Nunito Black" panose="00000A00000000000000" pitchFamily="2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kern="1200" dirty="0" err="1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Hoạt</a:t>
                      </a:r>
                      <a:r>
                        <a:rPr lang="en-US" sz="3200" b="1" kern="1200" dirty="0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động</a:t>
                      </a:r>
                      <a:r>
                        <a:rPr lang="en-US" sz="3200" b="1" kern="1200" dirty="0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của</a:t>
                      </a:r>
                      <a:r>
                        <a:rPr lang="en-US" sz="3200" b="1" kern="1200" dirty="0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những</a:t>
                      </a:r>
                      <a:r>
                        <a:rPr lang="en-US" sz="3200" b="1" kern="1200" dirty="0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người</a:t>
                      </a:r>
                      <a:r>
                        <a:rPr lang="en-US" sz="3200" b="1" kern="1200" dirty="0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trong</a:t>
                      </a:r>
                      <a:r>
                        <a:rPr lang="en-US" sz="3200" b="1" kern="1200" dirty="0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hình</a:t>
                      </a:r>
                      <a:endParaRPr lang="en-US" sz="3200" b="1" dirty="0">
                        <a:solidFill>
                          <a:schemeClr val="bg1"/>
                        </a:solidFill>
                        <a:effectLst/>
                        <a:latin typeface="Nunito Black" panose="00000A00000000000000" pitchFamily="2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Sản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phẩm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 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xmlns="" val="751005967"/>
                  </a:ext>
                </a:extLst>
              </a:tr>
              <a:tr h="1939386"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vi-VN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fontAlgn="t"/>
                      <a:endParaRPr lang="en-US" sz="2800" b="1" dirty="0">
                        <a:effectLst/>
                      </a:endParaRPr>
                    </a:p>
                    <a:p>
                      <a:pPr fontAlgn="t"/>
                      <a:endParaRPr lang="en-US" sz="2800" b="1" dirty="0">
                        <a:effectLst/>
                      </a:endParaRPr>
                    </a:p>
                    <a:p>
                      <a:pPr fontAlgn="t"/>
                      <a:endParaRPr lang="en-US" sz="2800" b="1" dirty="0">
                        <a:effectLst/>
                      </a:endParaRPr>
                    </a:p>
                    <a:p>
                      <a:pPr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xmlns="" val="230762641"/>
                  </a:ext>
                </a:extLst>
              </a:tr>
              <a:tr h="1144510"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xmlns="" val="3576147864"/>
                  </a:ext>
                </a:extLst>
              </a:tr>
              <a:tr h="1325041"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xmlns="" val="3004683676"/>
                  </a:ext>
                </a:extLst>
              </a:tr>
              <a:tr h="1144510"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xmlns="" val="19656638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900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129E34CF-0DF5-255A-6A19-567ACEFAB0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2" name="AutoShape 4" descr="Vector trẻ em vui chơi trên bãi biển">
            <a:extLst>
              <a:ext uri="{FF2B5EF4-FFF2-40B4-BE49-F238E27FC236}">
                <a16:creationId xmlns:a16="http://schemas.microsoft.com/office/drawing/2014/main" xmlns="" id="{7A270B0A-9EF8-1E42-7415-590062E5C5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Vector trẻ em vui chơi trên bãi biển">
            <a:extLst>
              <a:ext uri="{FF2B5EF4-FFF2-40B4-BE49-F238E27FC236}">
                <a16:creationId xmlns:a16="http://schemas.microsoft.com/office/drawing/2014/main" xmlns="" id="{713F6AD2-F0AE-4599-6082-CE494A4CFBB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44000" y="51435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xmlns="" id="{436A9FF5-9780-84D3-07EA-37E4AE8E21F4}"/>
              </a:ext>
            </a:extLst>
          </p:cNvPr>
          <p:cNvSpPr/>
          <p:nvPr/>
        </p:nvSpPr>
        <p:spPr>
          <a:xfrm>
            <a:off x="2636693" y="-13908"/>
            <a:ext cx="13738339" cy="1898895"/>
          </a:xfrm>
          <a:prstGeom prst="roundRect">
            <a:avLst/>
          </a:prstGeom>
          <a:noFill/>
          <a:ln w="38100">
            <a:solidFill>
              <a:schemeClr val="bg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i="0" dirty="0">
                <a:solidFill>
                  <a:srgbClr val="00B0F0"/>
                </a:solidFill>
                <a:effectLst/>
                <a:latin typeface="#9Slide03 AmpleSoft Bold" panose="020B0604020202020204" charset="0"/>
              </a:rPr>
              <a:t>1.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Nói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tên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hoạt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động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sản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xuất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thủ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công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trong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các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hình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sau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.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Sản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phẩm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của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các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hoạt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động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đó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là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gì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?</a:t>
            </a:r>
            <a:endParaRPr lang="en-US" sz="4000" b="1" i="0" dirty="0">
              <a:solidFill>
                <a:srgbClr val="00B0F0"/>
              </a:solidFill>
              <a:effectLst/>
              <a:latin typeface="#9Slide03 AmpleSoft Bold" panose="020B0604020202020204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0D48E58A-0433-0472-4447-0C2C36A0F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0" y="57912"/>
            <a:ext cx="2615927" cy="1314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B64F2186-3993-363A-D11C-EF86999CCB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1850586"/>
            <a:ext cx="14035936" cy="8017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Cloud 5">
            <a:extLst>
              <a:ext uri="{FF2B5EF4-FFF2-40B4-BE49-F238E27FC236}">
                <a16:creationId xmlns:a16="http://schemas.microsoft.com/office/drawing/2014/main" xmlns="" id="{FC6F7531-F0CF-16E0-C401-6145A757B195}"/>
              </a:ext>
            </a:extLst>
          </p:cNvPr>
          <p:cNvSpPr/>
          <p:nvPr/>
        </p:nvSpPr>
        <p:spPr>
          <a:xfrm rot="21221114">
            <a:off x="462365" y="3622494"/>
            <a:ext cx="3208041" cy="3042010"/>
          </a:xfrm>
          <a:prstGeom prst="cloud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C00000"/>
                </a:solidFill>
                <a:latin typeface="#9Slide03 AmpleSoft Bold" panose="02000000000000000000" pitchFamily="2" charset="0"/>
              </a:rPr>
              <a:t>Làm</a:t>
            </a:r>
            <a:r>
              <a:rPr lang="en-US" sz="3200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mpleSoft Bold" panose="02000000000000000000" pitchFamily="2" charset="0"/>
              </a:rPr>
              <a:t>việc</a:t>
            </a:r>
            <a:r>
              <a:rPr lang="en-US" sz="3200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mpleSoft Bold" panose="02000000000000000000" pitchFamily="2" charset="0"/>
              </a:rPr>
              <a:t>cặp</a:t>
            </a:r>
            <a:r>
              <a:rPr lang="en-US" sz="3200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mpleSoft Bold" panose="02000000000000000000" pitchFamily="2" charset="0"/>
              </a:rPr>
              <a:t>đôi</a:t>
            </a:r>
            <a:endParaRPr lang="en-US" sz="3200" dirty="0">
              <a:solidFill>
                <a:srgbClr val="C00000"/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1595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EA298B02-4793-D823-FB9E-4540673B62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"/>
          <a:stretch/>
        </p:blipFill>
        <p:spPr>
          <a:xfrm>
            <a:off x="0" y="116223"/>
            <a:ext cx="18287980" cy="10285077"/>
          </a:xfrm>
          <a:prstGeom prst="rect">
            <a:avLst/>
          </a:prstGeom>
        </p:spPr>
      </p:pic>
      <p:pic>
        <p:nvPicPr>
          <p:cNvPr id="4" name="Hình ảnh 1">
            <a:extLst>
              <a:ext uri="{FF2B5EF4-FFF2-40B4-BE49-F238E27FC236}">
                <a16:creationId xmlns:a16="http://schemas.microsoft.com/office/drawing/2014/main" xmlns="" id="{5CF9AA2F-E3FC-513A-1EF5-9C1967F137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199" y="347311"/>
            <a:ext cx="1152569" cy="1428811"/>
          </a:xfrm>
          <a:prstGeom prst="rect">
            <a:avLst/>
          </a:prstGeom>
        </p:spPr>
      </p:pic>
      <p:pic>
        <p:nvPicPr>
          <p:cNvPr id="7" name="Hình ảnh 8">
            <a:extLst>
              <a:ext uri="{FF2B5EF4-FFF2-40B4-BE49-F238E27FC236}">
                <a16:creationId xmlns:a16="http://schemas.microsoft.com/office/drawing/2014/main" xmlns="" id="{5EFCD617-D0B6-E64C-ED85-6B1C2AE1E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2123944"/>
            <a:ext cx="16611600" cy="75638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Hình chữ nhật: Góc Tròn 2">
            <a:extLst>
              <a:ext uri="{FF2B5EF4-FFF2-40B4-BE49-F238E27FC236}">
                <a16:creationId xmlns:a16="http://schemas.microsoft.com/office/drawing/2014/main" xmlns="" id="{8D48C4BB-BBE1-80A6-03AB-ED2AA6662CDE}"/>
              </a:ext>
            </a:extLst>
          </p:cNvPr>
          <p:cNvSpPr/>
          <p:nvPr/>
        </p:nvSpPr>
        <p:spPr>
          <a:xfrm>
            <a:off x="1677723" y="239301"/>
            <a:ext cx="14336770" cy="1851986"/>
          </a:xfrm>
          <a:prstGeom prst="roundRect">
            <a:avLst/>
          </a:prstGeom>
          <a:noFill/>
          <a:ln w="38100">
            <a:solidFill>
              <a:schemeClr val="bg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2</a:t>
            </a:r>
            <a:r>
              <a:rPr lang="en-US" sz="4000" i="0" dirty="0">
                <a:solidFill>
                  <a:srgbClr val="0070C0"/>
                </a:solidFill>
                <a:effectLst/>
                <a:latin typeface="#9Slide03 AmpleSoft Bold" panose="020B0604020202020204" charset="0"/>
              </a:rPr>
              <a:t>.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Quan </a:t>
            </a:r>
            <a:r>
              <a:rPr lang="en-US" sz="4000" dirty="0" err="1">
                <a:solidFill>
                  <a:srgbClr val="0070C0"/>
                </a:solidFill>
                <a:latin typeface="#9Slide03 AmpleSoft Bold" panose="020B0604020202020204" charset="0"/>
              </a:rPr>
              <a:t>sát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3 AmpleSoft Bold" panose="020B0604020202020204" charset="0"/>
              </a:rPr>
              <a:t>các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3 AmpleSoft Bold" panose="020B0604020202020204" charset="0"/>
              </a:rPr>
              <a:t>hình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3 AmpleSoft Bold" panose="020B0604020202020204" charset="0"/>
              </a:rPr>
              <a:t>sau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3 AmpleSoft Bold" panose="020B0604020202020204" charset="0"/>
              </a:rPr>
              <a:t>và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3 AmpleSoft Bold" panose="020B0604020202020204" charset="0"/>
              </a:rPr>
              <a:t>nêu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3 AmpleSoft Bold" panose="020B0604020202020204" charset="0"/>
              </a:rPr>
              <a:t>ích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3 AmpleSoft Bold" panose="020B0604020202020204" charset="0"/>
              </a:rPr>
              <a:t>lợi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3 AmpleSoft Bold" panose="020B0604020202020204" charset="0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3 AmpleSoft Bold" panose="020B0604020202020204" charset="0"/>
              </a:rPr>
              <a:t>hoạt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3 AmpleSoft Bold" panose="020B0604020202020204" charset="0"/>
              </a:rPr>
              <a:t>động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3 AmpleSoft Bold" panose="020B0604020202020204" charset="0"/>
              </a:rPr>
              <a:t>sản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3 AmpleSoft Bold" panose="020B0604020202020204" charset="0"/>
              </a:rPr>
              <a:t>xuất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3 AmpleSoft Bold" panose="020B0604020202020204" charset="0"/>
              </a:rPr>
              <a:t>thủ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3 AmpleSoft Bold" panose="020B0604020202020204" charset="0"/>
              </a:rPr>
              <a:t>công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.</a:t>
            </a:r>
            <a:endParaRPr lang="vi-VN" sz="4000" dirty="0">
              <a:solidFill>
                <a:srgbClr val="0070C0"/>
              </a:solidFill>
              <a:latin typeface="#9Slide03 AmpleSoft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61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EA298B02-4793-D823-FB9E-4540673B62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"/>
          <a:stretch/>
        </p:blipFill>
        <p:spPr>
          <a:xfrm>
            <a:off x="0" y="68425"/>
            <a:ext cx="18287980" cy="10285077"/>
          </a:xfrm>
          <a:prstGeom prst="rect">
            <a:avLst/>
          </a:prstGeom>
        </p:spPr>
      </p:pic>
      <p:pic>
        <p:nvPicPr>
          <p:cNvPr id="4" name="Hình ảnh 1">
            <a:extLst>
              <a:ext uri="{FF2B5EF4-FFF2-40B4-BE49-F238E27FC236}">
                <a16:creationId xmlns:a16="http://schemas.microsoft.com/office/drawing/2014/main" xmlns="" id="{5CF9AA2F-E3FC-513A-1EF5-9C1967F137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199" y="347311"/>
            <a:ext cx="1152569" cy="1428811"/>
          </a:xfrm>
          <a:prstGeom prst="rect">
            <a:avLst/>
          </a:prstGeom>
        </p:spPr>
      </p:pic>
      <p:pic>
        <p:nvPicPr>
          <p:cNvPr id="7" name="Hình ảnh 8">
            <a:extLst>
              <a:ext uri="{FF2B5EF4-FFF2-40B4-BE49-F238E27FC236}">
                <a16:creationId xmlns:a16="http://schemas.microsoft.com/office/drawing/2014/main" xmlns="" id="{5EFCD617-D0B6-E64C-ED85-6B1C2AE1E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82400" y="2240040"/>
            <a:ext cx="6172200" cy="75638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Hình chữ nhật: Góc Tròn 2">
            <a:extLst>
              <a:ext uri="{FF2B5EF4-FFF2-40B4-BE49-F238E27FC236}">
                <a16:creationId xmlns:a16="http://schemas.microsoft.com/office/drawing/2014/main" xmlns="" id="{8D48C4BB-BBE1-80A6-03AB-ED2AA6662CDE}"/>
              </a:ext>
            </a:extLst>
          </p:cNvPr>
          <p:cNvSpPr/>
          <p:nvPr/>
        </p:nvSpPr>
        <p:spPr>
          <a:xfrm>
            <a:off x="1677723" y="239301"/>
            <a:ext cx="14336770" cy="1851986"/>
          </a:xfrm>
          <a:prstGeom prst="roundRect">
            <a:avLst/>
          </a:prstGeom>
          <a:noFill/>
          <a:ln w="38100">
            <a:solidFill>
              <a:schemeClr val="bg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2</a:t>
            </a:r>
            <a:r>
              <a:rPr lang="en-US" sz="4000" i="0" dirty="0">
                <a:solidFill>
                  <a:srgbClr val="0070C0"/>
                </a:solidFill>
                <a:effectLst/>
                <a:latin typeface="#9Slide03 AmpleSoft Bold" panose="020B0604020202020204" charset="0"/>
              </a:rPr>
              <a:t>.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Quan </a:t>
            </a:r>
            <a:r>
              <a:rPr lang="en-US" sz="4000" dirty="0" err="1">
                <a:solidFill>
                  <a:srgbClr val="0070C0"/>
                </a:solidFill>
                <a:latin typeface="#9Slide03 AmpleSoft Bold" panose="020B0604020202020204" charset="0"/>
              </a:rPr>
              <a:t>sát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3 AmpleSoft Bold" panose="020B0604020202020204" charset="0"/>
              </a:rPr>
              <a:t>các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3 AmpleSoft Bold" panose="020B0604020202020204" charset="0"/>
              </a:rPr>
              <a:t>hình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3 AmpleSoft Bold" panose="020B0604020202020204" charset="0"/>
              </a:rPr>
              <a:t>sau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3 AmpleSoft Bold" panose="020B0604020202020204" charset="0"/>
              </a:rPr>
              <a:t>và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3 AmpleSoft Bold" panose="020B0604020202020204" charset="0"/>
              </a:rPr>
              <a:t>nêu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3 AmpleSoft Bold" panose="020B0604020202020204" charset="0"/>
              </a:rPr>
              <a:t>ích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3 AmpleSoft Bold" panose="020B0604020202020204" charset="0"/>
              </a:rPr>
              <a:t>lợi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3 AmpleSoft Bold" panose="020B0604020202020204" charset="0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3 AmpleSoft Bold" panose="020B0604020202020204" charset="0"/>
              </a:rPr>
              <a:t>hoạt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3 AmpleSoft Bold" panose="020B0604020202020204" charset="0"/>
              </a:rPr>
              <a:t>động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3 AmpleSoft Bold" panose="020B0604020202020204" charset="0"/>
              </a:rPr>
              <a:t>sản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3 AmpleSoft Bold" panose="020B0604020202020204" charset="0"/>
              </a:rPr>
              <a:t>xuất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3 AmpleSoft Bold" panose="020B0604020202020204" charset="0"/>
              </a:rPr>
              <a:t>thủ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3 AmpleSoft Bold" panose="020B0604020202020204" charset="0"/>
              </a:rPr>
              <a:t>công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.</a:t>
            </a:r>
            <a:endParaRPr lang="vi-VN" sz="4000" dirty="0">
              <a:solidFill>
                <a:srgbClr val="0070C0"/>
              </a:solidFill>
              <a:latin typeface="#9Slide03 AmpleSoft Bold" panose="020B0604020202020204" charset="0"/>
            </a:endParaRPr>
          </a:p>
        </p:txBody>
      </p:sp>
      <p:pic>
        <p:nvPicPr>
          <p:cNvPr id="8" name="Hình ảnh 4">
            <a:extLst>
              <a:ext uri="{FF2B5EF4-FFF2-40B4-BE49-F238E27FC236}">
                <a16:creationId xmlns:a16="http://schemas.microsoft.com/office/drawing/2014/main" xmlns="" id="{B05A03F6-3E74-4CE2-9265-AAE22F3FB3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76123"/>
            <a:ext cx="11277599" cy="8049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04522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àm gì để cửa hàng bán đồ thủ công làm ăn phát đạt?">
            <a:extLst>
              <a:ext uri="{FF2B5EF4-FFF2-40B4-BE49-F238E27FC236}">
                <a16:creationId xmlns:a16="http://schemas.microsoft.com/office/drawing/2014/main" xmlns="" id="{7AED49C4-18F9-AF7F-4DFF-57AEA2922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85714"/>
            <a:ext cx="5791199" cy="36511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iện đại hóa tranh truyền thống - Báo Người lao động">
            <a:extLst>
              <a:ext uri="{FF2B5EF4-FFF2-40B4-BE49-F238E27FC236}">
                <a16:creationId xmlns:a16="http://schemas.microsoft.com/office/drawing/2014/main" xmlns="" id="{B830199E-FEC1-394C-5927-31806387C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5266" y="104773"/>
            <a:ext cx="4063731" cy="38359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6" name="Rectangle 1045">
            <a:extLst>
              <a:ext uri="{FF2B5EF4-FFF2-40B4-BE49-F238E27FC236}">
                <a16:creationId xmlns:a16="http://schemas.microsoft.com/office/drawing/2014/main" xmlns="" id="{112839B5-6527-4FE1-B5CA-71D5FFC47C0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4129392"/>
            <a:ext cx="11349447" cy="11399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" name="Rectangle 1047">
            <a:extLst>
              <a:ext uri="{FF2B5EF4-FFF2-40B4-BE49-F238E27FC236}">
                <a16:creationId xmlns:a16="http://schemas.microsoft.com/office/drawing/2014/main" xmlns="" id="{089B37F3-721E-4809-A50E-9EE306404ED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669724" y="0"/>
            <a:ext cx="137160" cy="41833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0" name="Rectangle 1049">
            <a:extLst>
              <a:ext uri="{FF2B5EF4-FFF2-40B4-BE49-F238E27FC236}">
                <a16:creationId xmlns:a16="http://schemas.microsoft.com/office/drawing/2014/main" xmlns="" id="{BE12D8E2-6088-4997-A8C6-1794DA9E1D4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350219" y="0"/>
            <a:ext cx="137160" cy="10287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Đồ gốm phong thủy Bát Tràng giúp thu tài, thu lộc hiệu quả">
            <a:extLst>
              <a:ext uri="{FF2B5EF4-FFF2-40B4-BE49-F238E27FC236}">
                <a16:creationId xmlns:a16="http://schemas.microsoft.com/office/drawing/2014/main" xmlns="" id="{22EBA621-35AA-A8CF-B1E1-9E8D60E5D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58601" y="177360"/>
            <a:ext cx="6360570" cy="52744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2" name="Rectangle 1051">
            <a:extLst>
              <a:ext uri="{FF2B5EF4-FFF2-40B4-BE49-F238E27FC236}">
                <a16:creationId xmlns:a16="http://schemas.microsoft.com/office/drawing/2014/main" xmlns="" id="{FAF10F47-1605-47C5-AE58-9062909ADA4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349448" y="5794483"/>
            <a:ext cx="6938553" cy="12343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Thổ cẩm Tây Nguyên | Mytour.vn">
            <a:extLst>
              <a:ext uri="{FF2B5EF4-FFF2-40B4-BE49-F238E27FC236}">
                <a16:creationId xmlns:a16="http://schemas.microsoft.com/office/drawing/2014/main" xmlns="" id="{E5E02BD5-F6FE-AE7E-BF3A-1E82A63CE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58601" y="6134100"/>
            <a:ext cx="6360570" cy="38099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Hình Bầu dục 15">
            <a:extLst>
              <a:ext uri="{FF2B5EF4-FFF2-40B4-BE49-F238E27FC236}">
                <a16:creationId xmlns:a16="http://schemas.microsoft.com/office/drawing/2014/main" xmlns="" id="{4B535212-118C-4174-B87B-BE63D541CE89}"/>
              </a:ext>
            </a:extLst>
          </p:cNvPr>
          <p:cNvSpPr/>
          <p:nvPr/>
        </p:nvSpPr>
        <p:spPr>
          <a:xfrm>
            <a:off x="457200" y="4419353"/>
            <a:ext cx="10583866" cy="54864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00" dirty="0">
              <a:solidFill>
                <a:srgbClr val="002060"/>
              </a:solidFill>
              <a:latin typeface="#9Slide03 AmpleSoft Bold" panose="020B0604020202020204" charset="0"/>
            </a:endParaRPr>
          </a:p>
          <a:p>
            <a:pPr algn="just"/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Hoạt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động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sản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xuất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thủ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công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làm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ra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các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sản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phẩm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để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vi-VN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phục</a:t>
            </a:r>
            <a:r>
              <a:rPr lang="vi-VN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vi-VN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vụ</a:t>
            </a:r>
            <a:r>
              <a:rPr lang="vi-VN" sz="3400" dirty="0">
                <a:solidFill>
                  <a:srgbClr val="002060"/>
                </a:solidFill>
                <a:latin typeface="#9Slide03 AmpleSoft Bold" panose="020B0604020202020204" charset="0"/>
              </a:rPr>
              <a:t> cho </a:t>
            </a:r>
            <a:r>
              <a:rPr lang="vi-VN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đời</a:t>
            </a:r>
            <a:r>
              <a:rPr lang="vi-VN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vi-VN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sống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,</a:t>
            </a:r>
            <a:r>
              <a:rPr lang="vi-VN" sz="3400" dirty="0">
                <a:solidFill>
                  <a:srgbClr val="002060"/>
                </a:solidFill>
                <a:latin typeface="#9Slide03 AmpleSoft Bold" panose="020B0604020202020204" charset="0"/>
              </a:rPr>
              <a:t> sinh </a:t>
            </a:r>
            <a:r>
              <a:rPr lang="vi-VN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hoạt</a:t>
            </a:r>
            <a:r>
              <a:rPr lang="vi-VN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vi-VN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của</a:t>
            </a:r>
            <a:r>
              <a:rPr lang="vi-VN" sz="3400" dirty="0">
                <a:solidFill>
                  <a:srgbClr val="002060"/>
                </a:solidFill>
                <a:latin typeface="#9Slide03 AmpleSoft Bold" panose="020B0604020202020204" charset="0"/>
              </a:rPr>
              <a:t> con </a:t>
            </a:r>
            <a:r>
              <a:rPr lang="vi-VN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người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như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 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dùng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trong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sinh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hoạt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 (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nấu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nướng,mặc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,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trang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trí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,…,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ngoài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ra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còn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đem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bán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để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mang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lại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lợi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ích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kinh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tế</a:t>
            </a:r>
            <a:r>
              <a:rPr lang="vi-VN" sz="3400" dirty="0">
                <a:solidFill>
                  <a:srgbClr val="002060"/>
                </a:solidFill>
                <a:latin typeface="#9Slide03 AmpleSoft Bold" panose="020B0604020202020204" charset="0"/>
              </a:rPr>
              <a:t>.</a:t>
            </a:r>
            <a:endParaRPr lang="vi-VN" sz="3400" b="1" dirty="0">
              <a:solidFill>
                <a:srgbClr val="002060"/>
              </a:solidFill>
              <a:latin typeface="#9Slide03 AmpleSoft Bold" panose="020B060402020202020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074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Oval 1045">
            <a:extLst>
              <a:ext uri="{FF2B5EF4-FFF2-40B4-BE49-F238E27FC236}">
                <a16:creationId xmlns:a16="http://schemas.microsoft.com/office/drawing/2014/main" xmlns="" id="{07977D39-626F-40D7-B00F-16E02602DD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273242" y="295665"/>
            <a:ext cx="3031236" cy="3031236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xmlns="" id="{377D7019-AC73-BD55-AAF7-E7F0B697B4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35" r="20713" b="-3"/>
          <a:stretch/>
        </p:blipFill>
        <p:spPr>
          <a:xfrm>
            <a:off x="8520130" y="542553"/>
            <a:ext cx="2537460" cy="2537460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17ED3BF-C96E-FF6C-05EA-4F9AB0B4DDEE}"/>
              </a:ext>
            </a:extLst>
          </p:cNvPr>
          <p:cNvSpPr txBox="1"/>
          <p:nvPr/>
        </p:nvSpPr>
        <p:spPr>
          <a:xfrm>
            <a:off x="671326" y="3009900"/>
            <a:ext cx="7685675" cy="47725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Việt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 Nam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có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rất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nhiều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sản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phẩm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thủ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công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nổi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tiếng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,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được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ưa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chuộng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và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xuất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khẩu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như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gốm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sứ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Bát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Tràng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,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gốm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sứ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 Chu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Đậu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,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lụa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Vạn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Phúc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,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vải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thổ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cẩm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,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các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mặt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hàng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mây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,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tre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đan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,…</a:t>
            </a:r>
          </a:p>
        </p:txBody>
      </p:sp>
      <p:sp>
        <p:nvSpPr>
          <p:cNvPr id="1048" name="Freeform: Shape 1047">
            <a:extLst>
              <a:ext uri="{FF2B5EF4-FFF2-40B4-BE49-F238E27FC236}">
                <a16:creationId xmlns:a16="http://schemas.microsoft.com/office/drawing/2014/main" xmlns="" id="{B905CDE4-B751-4B3E-B625-6E59F890341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2172398" y="1"/>
            <a:ext cx="6115602" cy="5167892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" name="Oval 1049">
            <a:extLst>
              <a:ext uri="{FF2B5EF4-FFF2-40B4-BE49-F238E27FC236}">
                <a16:creationId xmlns:a16="http://schemas.microsoft.com/office/drawing/2014/main" xmlns="" id="{08108C16-F4C0-44AA-999D-17BD39219B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510490" y="3836353"/>
            <a:ext cx="4608576" cy="4608576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4D04EE22-19B7-6906-E886-66E242176B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752" b="3"/>
          <a:stretch/>
        </p:blipFill>
        <p:spPr>
          <a:xfrm>
            <a:off x="8757378" y="4083241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pic>
        <p:nvPicPr>
          <p:cNvPr id="1030" name="Picture 6" descr="Tìm Hiểu Về Làng Gốm Bát Tràng Trứ Danh Đất Việt - Klook Blog">
            <a:extLst>
              <a:ext uri="{FF2B5EF4-FFF2-40B4-BE49-F238E27FC236}">
                <a16:creationId xmlns:a16="http://schemas.microsoft.com/office/drawing/2014/main" xmlns="" id="{2887EA87-F56C-D777-34CA-E77428BE0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8" r="27114" b="1"/>
          <a:stretch/>
        </p:blipFill>
        <p:spPr bwMode="auto">
          <a:xfrm>
            <a:off x="12417936" y="3"/>
            <a:ext cx="5870064" cy="4922353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2" name="Freeform: Shape 1051">
            <a:extLst>
              <a:ext uri="{FF2B5EF4-FFF2-40B4-BE49-F238E27FC236}">
                <a16:creationId xmlns:a16="http://schemas.microsoft.com/office/drawing/2014/main" xmlns="" id="{C8F10CB3-3B5E-4C7A-98CF-B87454DDFA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3272555" y="5950242"/>
            <a:ext cx="5009937" cy="4336759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xmlns="" id="{115C5900-98D7-CD7F-0B7E-F0BCC6F842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6" r="15124" b="-2"/>
          <a:stretch/>
        </p:blipFill>
        <p:spPr>
          <a:xfrm>
            <a:off x="13514124" y="6197319"/>
            <a:ext cx="4768368" cy="4089681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  <p:sp>
        <p:nvSpPr>
          <p:cNvPr id="8" name="AutoShape 8" descr="Thổ Cẩm Là Gì? Đặc Trưng Màu Sắc &amp; Hoa Văn Thổ Cẩm Các Dân Tộc » Hải Triều">
            <a:extLst>
              <a:ext uri="{FF2B5EF4-FFF2-40B4-BE49-F238E27FC236}">
                <a16:creationId xmlns:a16="http://schemas.microsoft.com/office/drawing/2014/main" xmlns="" id="{0F71753B-8645-1DC6-83A8-05C770D5DC1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677400" y="335940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23" name="Hình ảnh 3">
            <a:extLst>
              <a:ext uri="{FF2B5EF4-FFF2-40B4-BE49-F238E27FC236}">
                <a16:creationId xmlns:a16="http://schemas.microsoft.com/office/drawing/2014/main" xmlns="" id="{2945EFA8-8258-BC16-893F-9B9ED7528D2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3666" b="65519"/>
          <a:stretch/>
        </p:blipFill>
        <p:spPr>
          <a:xfrm>
            <a:off x="20782" y="0"/>
            <a:ext cx="4815489" cy="2018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295255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5EA3085-DE77-45D2-9C91-05D330B52C46}"/>
              </a:ext>
            </a:extLst>
          </p:cNvPr>
          <p:cNvSpPr txBox="1"/>
          <p:nvPr/>
        </p:nvSpPr>
        <p:spPr>
          <a:xfrm>
            <a:off x="990600" y="8844288"/>
            <a:ext cx="685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vá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5AB06B8-3EC8-410E-B2B6-005C131464FA}"/>
              </a:ext>
            </a:extLst>
          </p:cNvPr>
          <p:cNvSpPr txBox="1"/>
          <p:nvPr/>
        </p:nvSpPr>
        <p:spPr>
          <a:xfrm>
            <a:off x="11430000" y="8782734"/>
            <a:ext cx="685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s://bbt.1cdn.vn/2023/12/14/20231214080559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47" y="2095776"/>
            <a:ext cx="8903653" cy="5921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1800" y="1979512"/>
            <a:ext cx="6248400" cy="603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11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5544</TotalTime>
  <Words>245</Words>
  <Application>Microsoft Office PowerPoint</Application>
  <PresentationFormat>Custom</PresentationFormat>
  <Paragraphs>20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Arial</vt:lpstr>
      <vt:lpstr>等线</vt:lpstr>
      <vt:lpstr>Open Sans Light</vt:lpstr>
      <vt:lpstr>字魂105号-简雅黑</vt:lpstr>
      <vt:lpstr>#9Slide03 AmpleSoft Bold</vt:lpstr>
      <vt:lpstr>Nunito Black</vt:lpstr>
      <vt:lpstr>Open Sans SemiBold</vt:lpstr>
      <vt:lpstr>Times New Roman</vt:lpstr>
      <vt:lpstr>Calibri</vt:lpstr>
      <vt:lpstr>宋体</vt:lpstr>
      <vt:lpstr>SVN-Cookies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71</cp:revision>
  <dcterms:created xsi:type="dcterms:W3CDTF">2006-08-16T00:00:00Z</dcterms:created>
  <dcterms:modified xsi:type="dcterms:W3CDTF">2025-12-08T14:05:46Z</dcterms:modified>
  <dc:identifier>DAE8oUmvRAc</dc:identifier>
</cp:coreProperties>
</file>