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6" r:id="rId3"/>
    <p:sldMasterId id="2147483694" r:id="rId4"/>
  </p:sldMasterIdLst>
  <p:notesMasterIdLst>
    <p:notesMasterId r:id="rId18"/>
  </p:notesMasterIdLst>
  <p:sldIdLst>
    <p:sldId id="304" r:id="rId5"/>
    <p:sldId id="271" r:id="rId6"/>
    <p:sldId id="272" r:id="rId7"/>
    <p:sldId id="257" r:id="rId8"/>
    <p:sldId id="273" r:id="rId9"/>
    <p:sldId id="274" r:id="rId10"/>
    <p:sldId id="275" r:id="rId11"/>
    <p:sldId id="280" r:id="rId12"/>
    <p:sldId id="268" r:id="rId13"/>
    <p:sldId id="276" r:id="rId14"/>
    <p:sldId id="277" r:id="rId15"/>
    <p:sldId id="278"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showGuides="1">
      <p:cViewPr>
        <p:scale>
          <a:sx n="81" d="100"/>
          <a:sy n="81" d="100"/>
        </p:scale>
        <p:origin x="-288" y="-24"/>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23CF-070D-4773-8E37-743B3C8F6ED0}" type="datetimeFigureOut">
              <a:rPr lang="en-US" smtClean="0"/>
              <a:t>08/12/2025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0EBC-207D-4B96-BE8A-21818C5C22A0}" type="slidenum">
              <a:rPr lang="en-US" smtClean="0"/>
              <a:t>‹#›</a:t>
            </a:fld>
            <a:endParaRPr lang="en-US"/>
          </a:p>
        </p:txBody>
      </p:sp>
    </p:spTree>
    <p:extLst>
      <p:ext uri="{BB962C8B-B14F-4D97-AF65-F5344CB8AC3E}">
        <p14:creationId xmlns:p14="http://schemas.microsoft.com/office/powerpoint/2010/main" val="388068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Bài</a:t>
            </a:r>
            <a:r>
              <a:rPr lang="en-US" altLang="zh-CN" dirty="0"/>
              <a:t> </a:t>
            </a:r>
            <a:r>
              <a:rPr lang="en-US" altLang="zh-CN" dirty="0" err="1"/>
              <a:t>giảng</a:t>
            </a:r>
            <a:r>
              <a:rPr lang="en-US" altLang="zh-CN" dirty="0"/>
              <a:t> </a:t>
            </a: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Ngoclan</a:t>
            </a:r>
            <a:r>
              <a:rPr lang="en-US" altLang="zh-CN"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7392B679-AE23-4750-8FB0-6513430B8953}"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08/12/2025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08/12/2025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08/12/2025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08/12/2025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08/12/2025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08/12/2025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08/12/2025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08/12/2025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08/12/2025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08/12/2025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400">
              <a:defRPr/>
            </a:pPr>
            <a:endParaRPr lang="zh-CN" altLang="en-US">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400">
              <a:defRPr/>
            </a:pPr>
            <a:endParaRPr lang="zh-CN" altLang="en-US">
              <a:solidFill>
                <a:srgbClr val="FFFFFF"/>
              </a:solidFill>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08/12/2025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899ED-773B-47FB-BBC2-F27AC306D689}" type="datetimeFigureOut">
              <a:rPr lang="en-US" smtClean="0"/>
              <a:t>08/12/2025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08/12/2025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08/12/2025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08/12/2025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08/12/2025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a:fillRect/>
          </a:stretch>
        </p:blipFill>
        <p:spPr>
          <a:xfrm>
            <a:off x="-48683" y="-27384"/>
            <a:ext cx="12285989" cy="6885384"/>
          </a:xfrm>
          <a:prstGeom prst="rect">
            <a:avLst/>
          </a:prstGeom>
        </p:spPr>
      </p:pic>
    </p:spTree>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t>2025/12/8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C899ED-773B-47FB-BBC2-F27AC306D689}" type="datetimeFigureOut">
              <a:rPr lang="en-US" smtClean="0"/>
              <a:t>08/12/2025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t>2025/12/8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899ED-773B-47FB-BBC2-F27AC306D689}" type="datetimeFigureOut">
              <a:rPr lang="en-US" smtClean="0"/>
              <a:t>08/12/2025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C899ED-773B-47FB-BBC2-F27AC306D689}" type="datetimeFigureOut">
              <a:rPr lang="en-US" smtClean="0"/>
              <a:t>08/12/2025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899ED-773B-47FB-BBC2-F27AC306D689}" type="datetimeFigureOut">
              <a:rPr lang="en-US" smtClean="0"/>
              <a:t>08/12/2025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899ED-773B-47FB-BBC2-F27AC306D689}" type="datetimeFigureOut">
              <a:rPr lang="en-US" smtClean="0"/>
              <a:t>08/12/2025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899ED-773B-47FB-BBC2-F27AC306D689}" type="datetimeFigureOut">
              <a:rPr lang="en-US" smtClean="0"/>
              <a:t>08/12/2025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8.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99ED-773B-47FB-BBC2-F27AC306D689}" type="datetimeFigureOut">
              <a:rPr lang="en-US" smtClean="0"/>
              <a:t>08/12/2025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E4B33-7AC0-4B4A-B563-30714C748F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9" name="Picture 8" descr="Shape&#10;&#10;Description automatically generated with medium confidence"/>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44073" y="417945"/>
            <a:ext cx="1152516" cy="1152516"/>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solidFill>
                  <a:srgbClr val="000000">
                    <a:tint val="75000"/>
                  </a:srgbClr>
                </a:solidFill>
              </a:rPr>
              <a:t>2025/12/8</a:t>
            </a:fld>
            <a:endParaRPr lang="zh-CN" altLang="en-US">
              <a:solidFill>
                <a:srgbClr val="000000">
                  <a:tint val="75000"/>
                </a:srgb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solidFill>
                  <a:srgbClr val="000000">
                    <a:tint val="75000"/>
                  </a:srgbClr>
                </a:solidFill>
              </a:r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6" cstate="print">
            <a:extLst>
              <a:ext uri="{28A0092B-C50C-407E-A947-70E740481C1C}">
                <a14:useLocalDpi xmlns:a14="http://schemas.microsoft.com/office/drawing/2010/main" val="0"/>
              </a:ext>
            </a:extLst>
          </a:blip>
          <a:srcRect r="22909" b="71307"/>
          <a:stretch>
            <a:fillRect/>
          </a:stretch>
        </p:blipFill>
        <p:spPr>
          <a:xfrm>
            <a:off x="7364122"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ransition spd="slow" advTm="0">
    <p:fade/>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89587" y="1710813"/>
            <a:ext cx="10545097" cy="2523768"/>
          </a:xfrm>
          <a:prstGeom prst="rect">
            <a:avLst/>
          </a:prstGeom>
          <a:noFill/>
        </p:spPr>
        <p:txBody>
          <a:bodyPr wrap="square" rtlCol="0">
            <a:spAutoFit/>
          </a:bodyPr>
          <a:lstStyle/>
          <a:p>
            <a:pPr algn="ctr"/>
            <a:r>
              <a:rPr lang="nl-NL" sz="3600" b="1" dirty="0">
                <a:solidFill>
                  <a:srgbClr val="0070C0"/>
                </a:solidFill>
                <a:latin typeface="Times New Roman" panose="02020603050405020304" pitchFamily="18" charset="0"/>
                <a:cs typeface="Times New Roman" panose="02020603050405020304" pitchFamily="18" charset="0"/>
              </a:rPr>
              <a:t>ĐẠO </a:t>
            </a:r>
            <a:r>
              <a:rPr lang="nl-NL" sz="3600" b="1" dirty="0" smtClean="0">
                <a:solidFill>
                  <a:srgbClr val="0070C0"/>
                </a:solidFill>
                <a:latin typeface="Times New Roman" panose="02020603050405020304" pitchFamily="18" charset="0"/>
                <a:cs typeface="Times New Roman" panose="02020603050405020304" pitchFamily="18" charset="0"/>
              </a:rPr>
              <a:t>ĐỨC</a:t>
            </a:r>
          </a:p>
          <a:p>
            <a:pPr algn="ctr"/>
            <a:endParaRPr lang="en-US" sz="3600" dirty="0">
              <a:latin typeface="Times New Roman" panose="02020603050405020304" pitchFamily="18" charset="0"/>
              <a:cs typeface="Times New Roman" panose="02020603050405020304" pitchFamily="18" charset="0"/>
            </a:endParaRPr>
          </a:p>
          <a:p>
            <a:r>
              <a:rPr lang="nl-NL" sz="3200" b="1" dirty="0">
                <a:solidFill>
                  <a:srgbClr val="FF0000"/>
                </a:solidFill>
                <a:latin typeface="Times New Roman" panose="02020603050405020304" pitchFamily="18" charset="0"/>
                <a:cs typeface="Times New Roman" panose="02020603050405020304" pitchFamily="18" charset="0"/>
              </a:rPr>
              <a:t>CHỦ ĐỀ 5: TÍCH CỰC HOÀN THÀNH NHIỆM VỤ</a:t>
            </a:r>
            <a:endParaRPr lang="en-US" sz="3200" dirty="0">
              <a:solidFill>
                <a:srgbClr val="FF0000"/>
              </a:solidFill>
              <a:latin typeface="Times New Roman" panose="02020603050405020304" pitchFamily="18" charset="0"/>
              <a:cs typeface="Times New Roman" panose="02020603050405020304" pitchFamily="18" charset="0"/>
            </a:endParaRPr>
          </a:p>
          <a:p>
            <a:r>
              <a:rPr lang="nl-NL" sz="3600" b="1" dirty="0" smtClean="0">
                <a:latin typeface="Times New Roman" panose="02020603050405020304" pitchFamily="18" charset="0"/>
                <a:cs typeface="Times New Roman" panose="02020603050405020304" pitchFamily="18" charset="0"/>
              </a:rPr>
              <a:t>    </a:t>
            </a:r>
            <a:r>
              <a:rPr lang="nl-NL" sz="3600" b="1" dirty="0" smtClean="0">
                <a:solidFill>
                  <a:schemeClr val="accent2"/>
                </a:solidFill>
                <a:latin typeface="Times New Roman" panose="02020603050405020304" pitchFamily="18" charset="0"/>
                <a:cs typeface="Times New Roman" panose="02020603050405020304" pitchFamily="18" charset="0"/>
              </a:rPr>
              <a:t>Bài </a:t>
            </a:r>
            <a:r>
              <a:rPr lang="nl-NL" sz="3600" b="1" dirty="0">
                <a:solidFill>
                  <a:schemeClr val="accent2"/>
                </a:solidFill>
                <a:latin typeface="Times New Roman" panose="02020603050405020304" pitchFamily="18" charset="0"/>
                <a:cs typeface="Times New Roman" panose="02020603050405020304" pitchFamily="18" charset="0"/>
              </a:rPr>
              <a:t>06: Tích cực hoàn thành nhiệm vụ (Tiết 1)</a:t>
            </a:r>
            <a:endParaRPr lang="en-US" sz="3600" dirty="0">
              <a:solidFill>
                <a:schemeClr val="accent2"/>
              </a:solidFill>
              <a:latin typeface="Times New Roman" panose="02020603050405020304" pitchFamily="18" charset="0"/>
              <a:cs typeface="Times New Roman" panose="02020603050405020304" pitchFamily="18" charset="0"/>
            </a:endParaRPr>
          </a:p>
          <a:p>
            <a:endParaRPr lang="en-US"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380774" y="932330"/>
            <a:ext cx="9445826" cy="3394364"/>
            <a:chOff x="469743" y="1030942"/>
            <a:chExt cx="9445826" cy="3394364"/>
          </a:xfrm>
        </p:grpSpPr>
        <p:sp>
          <p:nvSpPr>
            <p:cNvPr id="19" name="Rectangle: Rounded Corners 18"/>
            <p:cNvSpPr/>
            <p:nvPr/>
          </p:nvSpPr>
          <p:spPr>
            <a:xfrm>
              <a:off x="469743" y="1030942"/>
              <a:ext cx="9445826" cy="3394364"/>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prstClr val="black"/>
                </a:solidFill>
              </a:endParaRPr>
            </a:p>
          </p:txBody>
        </p:sp>
        <p:sp>
          <p:nvSpPr>
            <p:cNvPr id="3" name="TextBox 2"/>
            <p:cNvSpPr txBox="1"/>
            <p:nvPr/>
          </p:nvSpPr>
          <p:spPr>
            <a:xfrm>
              <a:off x="787521" y="1030942"/>
              <a:ext cx="8505471" cy="574901"/>
            </a:xfrm>
            <a:prstGeom prst="rect">
              <a:avLst/>
            </a:prstGeom>
            <a:noFill/>
          </p:spPr>
          <p:txBody>
            <a:bodyPr wrap="square" rtlCol="0">
              <a:spAutoFit/>
            </a:bodyPr>
            <a:lstStyle/>
            <a:p>
              <a:pPr indent="360045" algn="just">
                <a:lnSpc>
                  <a:spcPct val="120000"/>
                </a:lnSpc>
                <a:defRPr/>
              </a:pPr>
              <a:endParaRPr lang="en-US" sz="2800" b="1" dirty="0">
                <a:solidFill>
                  <a:srgbClr val="FF0000"/>
                </a:solidFill>
                <a:latin typeface="等线 Light" panose="020F0302020204030204"/>
                <a:ea typeface="Arial-Rounded" panose="020B0500000000000000" pitchFamily="34" charset="0"/>
                <a:cs typeface="Arial-Rounded" panose="020B0500000000000000" pitchFamily="34" charset="0"/>
              </a:endParaRPr>
            </a:p>
          </p:txBody>
        </p:sp>
      </p:grpSp>
      <p:sp>
        <p:nvSpPr>
          <p:cNvPr id="2" name="Rectangle 1"/>
          <p:cNvSpPr/>
          <p:nvPr/>
        </p:nvSpPr>
        <p:spPr>
          <a:xfrm>
            <a:off x="1990165" y="1362635"/>
            <a:ext cx="8059270" cy="2308324"/>
          </a:xfrm>
          <a:prstGeom prst="rect">
            <a:avLst/>
          </a:prstGeom>
        </p:spPr>
        <p:txBody>
          <a:bodyPr wrap="square">
            <a:spAutoFit/>
          </a:bodyPr>
          <a:lstStyle/>
          <a:p>
            <a:pPr algn="just"/>
            <a:r>
              <a:rPr lang="vi-VN" sz="3600" dirty="0">
                <a:latin typeface="+mj-lt"/>
              </a:rPr>
              <a:t>Tích cực hoàn thành nhiệm vụ sẽ giúp em tiến bộ trong học tập, trong công việc; mạnh dạn, tự tin trong các hoạt động tập thể; được mọi người tin yêu, quý </a:t>
            </a:r>
            <a:r>
              <a:rPr lang="vi-VN" sz="3600" dirty="0" smtClean="0">
                <a:latin typeface="+mj-lt"/>
              </a:rPr>
              <a:t>mến</a:t>
            </a:r>
            <a:r>
              <a:rPr lang="en-US" sz="3600" dirty="0" smtClean="0">
                <a:latin typeface="+mj-lt"/>
              </a:rPr>
              <a:t>.</a:t>
            </a:r>
            <a:endParaRPr lang="en-US" sz="3600" dirty="0">
              <a:latin typeface="+mj-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8. GIÁO ÁN 21-22\Giáo án các môn\Downloads\Desktop\dd6.png"/>
          <p:cNvPicPr/>
          <p:nvPr/>
        </p:nvPicPr>
        <p:blipFill>
          <a:blip r:embed="rId2">
            <a:extLst>
              <a:ext uri="{BEBA8EAE-BF5A-486C-A8C5-ECC9F3942E4B}">
                <a14:imgProps xmlns:a14="http://schemas.microsoft.com/office/drawing/2010/main">
                  <a14:imgLayer r:embed="rId3">
                    <a14:imgEffect>
                      <a14:backgroundRemoval t="1422" b="98104" l="2064" r="98687"/>
                    </a14:imgEffect>
                  </a14:imgLayer>
                </a14:imgProps>
              </a:ext>
              <a:ext uri="{28A0092B-C50C-407E-A947-70E740481C1C}">
                <a14:useLocalDpi xmlns:a14="http://schemas.microsoft.com/office/drawing/2010/main" val="0"/>
              </a:ext>
            </a:extLst>
          </a:blip>
          <a:srcRect/>
          <a:stretch>
            <a:fillRect/>
          </a:stretch>
        </p:blipFill>
        <p:spPr bwMode="auto">
          <a:xfrm>
            <a:off x="815790" y="1524001"/>
            <a:ext cx="10264588" cy="4094038"/>
          </a:xfrm>
          <a:prstGeom prst="rect">
            <a:avLst/>
          </a:prstGeom>
          <a:noFill/>
          <a:ln>
            <a:noFill/>
          </a:ln>
        </p:spPr>
      </p:pic>
      <p:sp>
        <p:nvSpPr>
          <p:cNvPr id="3" name="Rectangle 2"/>
          <p:cNvSpPr/>
          <p:nvPr/>
        </p:nvSpPr>
        <p:spPr>
          <a:xfrm>
            <a:off x="944077" y="600652"/>
            <a:ext cx="10136301"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Tìm hiểu những việc cần làm để hoàn thành tốt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647620" y="5801105"/>
            <a:ext cx="9432758" cy="646331"/>
          </a:xfrm>
          <a:prstGeom prst="rect">
            <a:avLst/>
          </a:prstGeom>
          <a:noFill/>
        </p:spPr>
        <p:txBody>
          <a:bodyPr wrap="square" rtlCol="0">
            <a:spAutoFit/>
          </a:bodyPr>
          <a:lstStyle/>
          <a:p>
            <a:r>
              <a:rPr lang="en-US" sz="3600" dirty="0" err="1">
                <a:solidFill>
                  <a:prstClr val="black"/>
                </a:solidFill>
                <a:latin typeface="Times New Roman" panose="02020603050405020304" pitchFamily="18" charset="0"/>
                <a:cs typeface="Times New Roman" panose="02020603050405020304" pitchFamily="18" charset="0"/>
              </a:rPr>
              <a:t>Để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hoàn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nhiệm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vụ</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cần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gì</a:t>
            </a:r>
            <a:r>
              <a:rPr lang="en-US" sz="36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dirty="0">
              <a:solidFill>
                <a:prstClr val="black">
                  <a:tint val="75000"/>
                </a:prstClr>
              </a:solidFill>
            </a:endParaRPr>
          </a:p>
        </p:txBody>
      </p:sp>
      <p:grpSp>
        <p:nvGrpSpPr>
          <p:cNvPr id="19" name="Group 18"/>
          <p:cNvGrpSpPr/>
          <p:nvPr/>
        </p:nvGrpSpPr>
        <p:grpSpPr>
          <a:xfrm>
            <a:off x="762001" y="365157"/>
            <a:ext cx="4437528" cy="2754561"/>
            <a:chOff x="762001" y="365157"/>
            <a:chExt cx="4437528" cy="2754561"/>
          </a:xfrm>
        </p:grpSpPr>
        <p:sp>
          <p:nvSpPr>
            <p:cNvPr id="7" name="Cloud 6"/>
            <p:cNvSpPr/>
            <p:nvPr/>
          </p:nvSpPr>
          <p:spPr>
            <a:xfrm>
              <a:off x="762001" y="365157"/>
              <a:ext cx="4437528" cy="2754561"/>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8704" y="1326794"/>
              <a:ext cx="4015844"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B1: Xác định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
        <p:nvSpPr>
          <p:cNvPr id="12" name="Rectangle 11"/>
          <p:cNvSpPr/>
          <p:nvPr/>
        </p:nvSpPr>
        <p:spPr>
          <a:xfrm>
            <a:off x="8215230" y="865129"/>
            <a:ext cx="184731" cy="584775"/>
          </a:xfrm>
          <a:prstGeom prst="rect">
            <a:avLst/>
          </a:prstGeom>
          <a:noFill/>
        </p:spPr>
        <p:txBody>
          <a:bodyPr wrap="none" lIns="91440" tIns="45720" rIns="91440" bIns="45720">
            <a:spAutoFit/>
          </a:bodyPr>
          <a:lstStyle/>
          <a:p>
            <a:pPr algn="ctr"/>
            <a:endParaRPr lang="en-US" sz="3200" b="0" cap="none" spc="0" dirty="0">
              <a:ln w="0"/>
              <a:solidFill>
                <a:schemeClr val="accent1"/>
              </a:solidFill>
              <a:effectLst>
                <a:outerShdw blurRad="38100" dist="25400" dir="5400000" algn="ctr" rotWithShape="0">
                  <a:srgbClr val="6E747A">
                    <a:alpha val="43000"/>
                  </a:srgbClr>
                </a:outerShdw>
              </a:effectLst>
            </a:endParaRPr>
          </a:p>
        </p:txBody>
      </p:sp>
      <p:grpSp>
        <p:nvGrpSpPr>
          <p:cNvPr id="20" name="Group 19"/>
          <p:cNvGrpSpPr/>
          <p:nvPr/>
        </p:nvGrpSpPr>
        <p:grpSpPr>
          <a:xfrm>
            <a:off x="5432612" y="196791"/>
            <a:ext cx="5607250" cy="3591579"/>
            <a:chOff x="5432612" y="196791"/>
            <a:chExt cx="5607250" cy="3591579"/>
          </a:xfrm>
        </p:grpSpPr>
        <p:sp>
          <p:nvSpPr>
            <p:cNvPr id="8" name="Cloud 7"/>
            <p:cNvSpPr/>
            <p:nvPr/>
          </p:nvSpPr>
          <p:spPr>
            <a:xfrm>
              <a:off x="5432612" y="196791"/>
              <a:ext cx="5607250" cy="3591579"/>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7389" y="665219"/>
              <a:ext cx="4885764" cy="1077218"/>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B2: Xây dựng kế hoạch thực hiện</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4" name="Oval 13"/>
          <p:cNvSpPr/>
          <p:nvPr/>
        </p:nvSpPr>
        <p:spPr>
          <a:xfrm>
            <a:off x="5827059" y="1326794"/>
            <a:ext cx="1775011" cy="1211793"/>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Liệt kê các công việc cần thực 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7445015" y="2319693"/>
            <a:ext cx="1724783" cy="118450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Xác định cách thức thực 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8974354" y="1375721"/>
            <a:ext cx="1617207" cy="1162866"/>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Xác định thời gian thực hiện</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600635" y="3835589"/>
            <a:ext cx="4831977" cy="2843118"/>
            <a:chOff x="600635" y="3835589"/>
            <a:chExt cx="4831977" cy="2843118"/>
          </a:xfrm>
        </p:grpSpPr>
        <p:sp>
          <p:nvSpPr>
            <p:cNvPr id="9" name="Cloud 8"/>
            <p:cNvSpPr/>
            <p:nvPr/>
          </p:nvSpPr>
          <p:spPr>
            <a:xfrm>
              <a:off x="600635" y="3835589"/>
              <a:ext cx="4831977" cy="2843118"/>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5369" y="4718539"/>
              <a:ext cx="4490792" cy="1077218"/>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B3: Thực hiện công việc theo kế hoạch</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grpSp>
        <p:nvGrpSpPr>
          <p:cNvPr id="22" name="Group 21"/>
          <p:cNvGrpSpPr/>
          <p:nvPr/>
        </p:nvGrpSpPr>
        <p:grpSpPr>
          <a:xfrm>
            <a:off x="6239436" y="3781413"/>
            <a:ext cx="4814046" cy="2843118"/>
            <a:chOff x="6239436" y="3781413"/>
            <a:chExt cx="4814046" cy="2843118"/>
          </a:xfrm>
        </p:grpSpPr>
        <p:sp>
          <p:nvSpPr>
            <p:cNvPr id="10" name="Cloud 9"/>
            <p:cNvSpPr/>
            <p:nvPr/>
          </p:nvSpPr>
          <p:spPr>
            <a:xfrm>
              <a:off x="6239436" y="3781413"/>
              <a:ext cx="4814046" cy="2843118"/>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09257" y="4845281"/>
              <a:ext cx="3674404"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B4: Đánh giá kết quả</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3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1513840" y="2458720"/>
            <a:ext cx="7915275" cy="1568450"/>
          </a:xfrm>
          <a:prstGeom prst="rect">
            <a:avLst/>
          </a:prstGeom>
          <a:noFill/>
        </p:spPr>
        <p:txBody>
          <a:bodyPr wrap="square" rtlCol="0">
            <a:spAutoFit/>
          </a:bodyPr>
          <a:lstStyle/>
          <a:p>
            <a:pPr algn="ctr">
              <a:defRPr/>
            </a:pPr>
            <a:r>
              <a:rPr lang="en-US" sz="3200" dirty="0" smtClean="0">
                <a:solidFill>
                  <a:srgbClr val="FF0000"/>
                </a:solidFill>
                <a:latin typeface="Times New Roman" panose="02020603050405020304" pitchFamily="18" charset="0"/>
                <a:cs typeface="Times New Roman" panose="02020603050405020304" pitchFamily="18" charset="0"/>
              </a:rPr>
              <a:t>Hãy kể về một nhiệm vụ mà bạn đã hoàn thành. Bạn đã thực hiện nhiệm vụ đó theo các bước nào ở sơ đồ trên? </a:t>
            </a:r>
          </a:p>
        </p:txBody>
      </p:sp>
      <p:sp>
        <p:nvSpPr>
          <p:cNvPr id="5" name="TextBox 4"/>
          <p:cNvSpPr txBox="1"/>
          <p:nvPr/>
        </p:nvSpPr>
        <p:spPr>
          <a:xfrm>
            <a:off x="1739153" y="769555"/>
            <a:ext cx="4788858"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defRPr/>
            </a:pPr>
            <a:r>
              <a:rPr lang="en-US" sz="32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Trò chơi “Phóng viên nhí”</a:t>
            </a:r>
            <a:endPar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sp>
        <p:nvSpPr>
          <p:cNvPr id="4" name="Rectangle 3"/>
          <p:cNvSpPr/>
          <p:nvPr/>
        </p:nvSpPr>
        <p:spPr>
          <a:xfrm>
            <a:off x="1984350" y="2145299"/>
            <a:ext cx="7924800" cy="1938992"/>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 Kể các nhiệm vụ của em ở lớp</a:t>
            </a:r>
          </a:p>
          <a:p>
            <a:pPr algn="ctr"/>
            <a:r>
              <a:rPr lang="en-US" sz="4000" b="1" dirty="0" smtClean="0">
                <a:ln w="22225">
                  <a:solidFill>
                    <a:schemeClr val="accent2"/>
                  </a:solidFill>
                  <a:prstDash val="solid"/>
                </a:ln>
                <a:solidFill>
                  <a:schemeClr val="accent2">
                    <a:lumMod val="40000"/>
                    <a:lumOff val="60000"/>
                  </a:schemeClr>
                </a:solidFill>
              </a:rPr>
              <a:t>- Em đã thực hiện những nhiệm vụ đó như thế nào?</a:t>
            </a:r>
            <a:endParaRPr lang="en-US" sz="40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76804" t="66677"/>
          <a:stretch>
            <a:fillRect/>
          </a:stretch>
        </p:blipFill>
        <p:spPr>
          <a:xfrm rot="16378271">
            <a:off x="4181846" y="-1829158"/>
            <a:ext cx="4352631" cy="7894476"/>
          </a:xfrm>
          <a:prstGeom prst="rect">
            <a:avLst/>
          </a:prstGeom>
        </p:spPr>
      </p:pic>
      <p:sp>
        <p:nvSpPr>
          <p:cNvPr id="7" name="TextBox 48"/>
          <p:cNvSpPr txBox="1"/>
          <p:nvPr/>
        </p:nvSpPr>
        <p:spPr>
          <a:xfrm>
            <a:off x="3789625" y="1738520"/>
            <a:ext cx="3744416" cy="759119"/>
          </a:xfrm>
          <a:prstGeom prst="rect">
            <a:avLst/>
          </a:prstGeom>
          <a:noFill/>
        </p:spPr>
        <p:txBody>
          <a:bodyPr wrap="square" lIns="0" tIns="0" rIns="0" bIns="0" rtlCol="0">
            <a:spAutoFit/>
          </a:bodyPr>
          <a:lstStyle/>
          <a:p>
            <a:pPr defTabSz="1219200">
              <a:defRPr/>
            </a:pPr>
            <a:r>
              <a:rPr lang="en-US" altLang="zh-CN" sz="4935" b="1" dirty="0">
                <a:solidFill>
                  <a:srgbClr val="0000FF"/>
                </a:solidFill>
                <a:latin typeface="Times New Roman" panose="02020603050405020304" pitchFamily="18" charset="0"/>
                <a:ea typeface="华康雅宋体W9" panose="02020909000000000000" pitchFamily="49" charset="-122"/>
                <a:cs typeface="Times New Roman" panose="02020603050405020304" pitchFamily="18" charset="0"/>
                <a:sym typeface="+mn-lt"/>
              </a:rPr>
              <a:t>KHÁM PHÁ</a:t>
            </a: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81" y="4581129"/>
            <a:ext cx="4032448" cy="1992999"/>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20220526025606_wm_shs-dao-duc-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75" t="16757" r="-445" b="-15132"/>
          <a:stretch>
            <a:fillRect/>
          </a:stretch>
        </p:blipFill>
        <p:spPr bwMode="auto">
          <a:xfrm>
            <a:off x="0" y="243141"/>
            <a:ext cx="6988939" cy="784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220526025606_wm_shs-dao-duc-3"/>
          <p:cNvPicPr>
            <a:picLocks noChangeAspect="1" noChangeArrowheads="1"/>
          </p:cNvPicPr>
          <p:nvPr/>
        </p:nvPicPr>
        <p:blipFill rotWithShape="1">
          <a:blip r:embed="rId3">
            <a:extLst>
              <a:ext uri="{28A0092B-C50C-407E-A947-70E740481C1C}">
                <a14:useLocalDpi xmlns:a14="http://schemas.microsoft.com/office/drawing/2010/main" val="0"/>
              </a:ext>
            </a:extLst>
          </a:blip>
          <a:srcRect t="-21812" b="67145"/>
          <a:stretch>
            <a:fillRect/>
          </a:stretch>
        </p:blipFill>
        <p:spPr bwMode="auto">
          <a:xfrm>
            <a:off x="6373875" y="-578853"/>
            <a:ext cx="5949063" cy="6051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5034" y="365125"/>
            <a:ext cx="7046497" cy="1077218"/>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Tìm hiểu biểu hiện của việc tích cực hoàn thành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53870" y="181635"/>
            <a:ext cx="5641340" cy="704850"/>
            <a:chOff x="2961765" y="267285"/>
            <a:chExt cx="5641340" cy="704850"/>
          </a:xfrm>
        </p:grpSpPr>
        <p:sp>
          <p:nvSpPr>
            <p:cNvPr id="3" name="任意多边形: 形状 40"/>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2961765" y="326975"/>
              <a:ext cx="5641340" cy="645160"/>
            </a:xfrm>
            <a:prstGeom prst="rect">
              <a:avLst/>
            </a:prstGeom>
            <a:noFill/>
          </p:spPr>
          <p:txBody>
            <a:bodyPr wrap="square" rtlCol="0">
              <a:spAutoFit/>
            </a:bodyPr>
            <a:lstStyle/>
            <a:p>
              <a:pPr algn="ctr">
                <a:defRPr/>
              </a:pPr>
              <a:r>
                <a:rPr lang="en-US" sz="3600" b="1" dirty="0" smtClean="0">
                  <a:solidFill>
                    <a:srgbClr val="E14F48"/>
                  </a:solidFill>
                  <a:latin typeface="Times New Roman" panose="02020603050405020304" pitchFamily="18" charset="0"/>
                  <a:ea typeface="Arial-Rounded" panose="020B0500000000000000" pitchFamily="34" charset="0"/>
                  <a:cs typeface="Times New Roman" panose="02020603050405020304" pitchFamily="18" charset="0"/>
                </a:rPr>
                <a:t>Truyện: Tham gia việc lớp</a:t>
              </a:r>
              <a:endParaRPr lang="en-US" sz="3600" b="1"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9" name="Group 8"/>
          <p:cNvGrpSpPr/>
          <p:nvPr/>
        </p:nvGrpSpPr>
        <p:grpSpPr>
          <a:xfrm>
            <a:off x="133350" y="2089070"/>
            <a:ext cx="5501442" cy="1945048"/>
            <a:chOff x="3764755" y="267285"/>
            <a:chExt cx="4662490" cy="1173410"/>
          </a:xfrm>
          <a:solidFill>
            <a:schemeClr val="accent4">
              <a:lumMod val="60000"/>
              <a:lumOff val="40000"/>
            </a:schemeClr>
          </a:solidFill>
        </p:grpSpPr>
        <p:sp>
          <p:nvSpPr>
            <p:cNvPr id="10" name="任意多边形: 形状 40"/>
            <p:cNvSpPr/>
            <p:nvPr/>
          </p:nvSpPr>
          <p:spPr>
            <a:xfrm>
              <a:off x="3764755" y="267285"/>
              <a:ext cx="4662490" cy="117341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3879669" y="326855"/>
              <a:ext cx="4547576" cy="9462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defRPr/>
              </a:pPr>
              <a:r>
                <a:rPr lang="en-US" sz="32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Những chi tiết nào trong câu chuyện thể hiện việc tích cực hoàn thành nhiệm vụ?</a:t>
              </a:r>
            </a:p>
          </p:txBody>
        </p:sp>
      </p:grpSp>
      <p:grpSp>
        <p:nvGrpSpPr>
          <p:cNvPr id="12" name="Group 11"/>
          <p:cNvGrpSpPr/>
          <p:nvPr/>
        </p:nvGrpSpPr>
        <p:grpSpPr>
          <a:xfrm>
            <a:off x="5886286" y="2078232"/>
            <a:ext cx="6112007" cy="1955885"/>
            <a:chOff x="3032587" y="281481"/>
            <a:chExt cx="5132320" cy="1755209"/>
          </a:xfrm>
          <a:solidFill>
            <a:srgbClr val="CCFFCC"/>
          </a:solidFill>
        </p:grpSpPr>
        <p:sp>
          <p:nvSpPr>
            <p:cNvPr id="13" name="任意多边形: 形状 40"/>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3134975" y="432437"/>
              <a:ext cx="5029932" cy="1407525"/>
            </a:xfrm>
            <a:prstGeom prst="rect">
              <a:avLst/>
            </a:prstGeom>
            <a:grpFill/>
          </p:spPr>
          <p:txBody>
            <a:bodyPr wrap="square" rtlCol="0">
              <a:spAutoFit/>
            </a:bodyPr>
            <a:lstStyle/>
            <a:p>
              <a:pPr algn="just">
                <a:defRPr/>
              </a:pPr>
              <a:r>
                <a:rPr lang="en-US" sz="32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 còn biết những biểu hiện nào khác của việc tích cực hoàn thành nhiệm vụ?</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par>
                                <p:cTn id="21" presetID="1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84016" y="409422"/>
            <a:ext cx="7898025" cy="1948115"/>
            <a:chOff x="3527130" y="557940"/>
            <a:chExt cx="4682400" cy="1526457"/>
          </a:xfrm>
          <a:solidFill>
            <a:schemeClr val="accent4">
              <a:lumMod val="60000"/>
              <a:lumOff val="40000"/>
            </a:schemeClr>
          </a:solidFill>
        </p:grpSpPr>
        <p:sp>
          <p:nvSpPr>
            <p:cNvPr id="15" name="任意多边形: 形状 40"/>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p:cNvSpPr txBox="1"/>
            <p:nvPr/>
          </p:nvSpPr>
          <p:spPr>
            <a:xfrm>
              <a:off x="3953406" y="659448"/>
              <a:ext cx="3829847" cy="1373758"/>
            </a:xfrm>
            <a:prstGeom prst="rect">
              <a:avLst/>
            </a:prstGeom>
            <a:noFill/>
            <a:ln>
              <a:noFill/>
            </a:ln>
          </p:spPr>
          <p:txBody>
            <a:bodyPr wrap="square" rtlCol="0">
              <a:spAutoFit/>
            </a:bodyPr>
            <a:lstStyle/>
            <a:p>
              <a:pPr algn="ctr">
                <a:defRPr/>
              </a:pPr>
              <a:r>
                <a:rPr lang="en-US" sz="3600" dirty="0" smtClean="0">
                  <a:solidFill>
                    <a:srgbClr val="E14F48"/>
                  </a:solidFill>
                  <a:latin typeface="Times New Roman" panose="02020603050405020304" pitchFamily="18" charset="0"/>
                  <a:ea typeface="Arial-Rounded" panose="020B0500000000000000" pitchFamily="34" charset="0"/>
                  <a:cs typeface="Times New Roman" panose="02020603050405020304" pitchFamily="18" charset="0"/>
                </a:rPr>
                <a:t>Những chi tiết nào trong câu chuyện thể hiện việc tích cực hoàn thành nhiệm vụ?</a:t>
              </a:r>
              <a:endParaRPr lang="vi-VN" sz="3600"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8" name="Group 17"/>
          <p:cNvGrpSpPr/>
          <p:nvPr/>
        </p:nvGrpSpPr>
        <p:grpSpPr>
          <a:xfrm>
            <a:off x="1102273" y="806158"/>
            <a:ext cx="940049" cy="923330"/>
            <a:chOff x="138280" y="2630986"/>
            <a:chExt cx="640080" cy="695043"/>
          </a:xfrm>
        </p:grpSpPr>
        <p:sp>
          <p:nvSpPr>
            <p:cNvPr id="20" name="Oval 19"/>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271410" y="2630986"/>
              <a:ext cx="506950" cy="695043"/>
            </a:xfrm>
            <a:prstGeom prst="rect">
              <a:avLst/>
            </a:prstGeom>
            <a:noFill/>
          </p:spPr>
          <p:txBody>
            <a:bodyPr wrap="square" rtlCol="0">
              <a:spAutoFit/>
            </a:bodyPr>
            <a:lstStyle/>
            <a:p>
              <a:pPr>
                <a:defRPr/>
              </a:pPr>
              <a:r>
                <a:rPr lang="en-US" sz="5400" b="1" dirty="0">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p:txBody>
        </p:sp>
      </p:grpSp>
      <p:pic>
        <p:nvPicPr>
          <p:cNvPr id="16" name="Picture 15" descr="A picture containing text, toy,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grpSp>
        <p:nvGrpSpPr>
          <p:cNvPr id="2" name="Group 1"/>
          <p:cNvGrpSpPr/>
          <p:nvPr/>
        </p:nvGrpSpPr>
        <p:grpSpPr>
          <a:xfrm>
            <a:off x="4824422" y="2777899"/>
            <a:ext cx="5757618" cy="3517824"/>
            <a:chOff x="4824422" y="2777899"/>
            <a:chExt cx="5757618" cy="3517824"/>
          </a:xfrm>
        </p:grpSpPr>
        <p:grpSp>
          <p:nvGrpSpPr>
            <p:cNvPr id="10" name="Group 9"/>
            <p:cNvGrpSpPr/>
            <p:nvPr/>
          </p:nvGrpSpPr>
          <p:grpSpPr>
            <a:xfrm flipH="1">
              <a:off x="4824422" y="2777899"/>
              <a:ext cx="5757618" cy="3517824"/>
              <a:chOff x="2556286" y="1772165"/>
              <a:chExt cx="4191353" cy="1092157"/>
            </a:xfrm>
          </p:grpSpPr>
          <p:sp>
            <p:nvSpPr>
              <p:cNvPr id="11" name="任意多边形: 形状 40"/>
              <p:cNvSpPr/>
              <p:nvPr/>
            </p:nvSpPr>
            <p:spPr>
              <a:xfrm>
                <a:off x="2556286" y="1772165"/>
                <a:ext cx="4191353" cy="10921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p:cNvSpPr txBox="1"/>
              <p:nvPr/>
            </p:nvSpPr>
            <p:spPr>
              <a:xfrm>
                <a:off x="2771514" y="1907079"/>
                <a:ext cx="3831517" cy="200662"/>
              </a:xfrm>
              <a:prstGeom prst="rect">
                <a:avLst/>
              </a:prstGeom>
              <a:noFill/>
            </p:spPr>
            <p:txBody>
              <a:bodyPr wrap="square" rtlCol="0">
                <a:spAutoFit/>
              </a:bodyPr>
              <a:lstStyle/>
              <a:p>
                <a:pPr algn="just"/>
                <a:endPar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4933137" y="3004083"/>
              <a:ext cx="5540188" cy="3065455"/>
            </a:xfrm>
            <a:prstGeom prst="rect">
              <a:avLst/>
            </a:prstGeom>
          </p:spPr>
          <p:txBody>
            <a:bodyPr wrap="square">
              <a:spAutoFit/>
            </a:bodyPr>
            <a:lstStyle/>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Xung phong tham gia làm nhiệm vụ.</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Chủ động xây dựng kế hoạch và phân công thực hiện nhiệm vụ.</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Nhiệt tình, chủ động thực hiện công việc.</a:t>
              </a:r>
              <a:endParaRPr lang="en-US" sz="2800" dirty="0">
                <a:effectLst/>
                <a:latin typeface="Times New Roman" panose="02020603050405020304" pitchFamily="18" charset="0"/>
                <a:ea typeface="Times New Roman" panose="02020603050405020304"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02273" y="806158"/>
            <a:ext cx="940049" cy="923330"/>
            <a:chOff x="138280" y="2630986"/>
            <a:chExt cx="640080" cy="695043"/>
          </a:xfrm>
        </p:grpSpPr>
        <p:sp>
          <p:nvSpPr>
            <p:cNvPr id="20" name="Oval 19"/>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271410" y="2630986"/>
              <a:ext cx="506950" cy="695043"/>
            </a:xfrm>
            <a:prstGeom prst="rect">
              <a:avLst/>
            </a:prstGeom>
            <a:noFill/>
          </p:spPr>
          <p:txBody>
            <a:bodyPr wrap="square" rtlCol="0">
              <a:spAutoFit/>
            </a:bodyPr>
            <a:lstStyle/>
            <a:p>
              <a:pPr>
                <a:defRPr/>
              </a:pPr>
              <a:r>
                <a:rPr lang="en-US" sz="5400" b="1">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en-US" sz="5400" b="1" dirty="0">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pic>
        <p:nvPicPr>
          <p:cNvPr id="16" name="Picture 15" descr="A picture containing text, toy,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grpSp>
        <p:nvGrpSpPr>
          <p:cNvPr id="4" name="Group 3"/>
          <p:cNvGrpSpPr/>
          <p:nvPr/>
        </p:nvGrpSpPr>
        <p:grpSpPr>
          <a:xfrm>
            <a:off x="2684016" y="409423"/>
            <a:ext cx="7898025" cy="2066842"/>
            <a:chOff x="2684016" y="409423"/>
            <a:chExt cx="7898025" cy="2066842"/>
          </a:xfrm>
        </p:grpSpPr>
        <p:grpSp>
          <p:nvGrpSpPr>
            <p:cNvPr id="14" name="Group 13"/>
            <p:cNvGrpSpPr/>
            <p:nvPr/>
          </p:nvGrpSpPr>
          <p:grpSpPr>
            <a:xfrm>
              <a:off x="2684016" y="409423"/>
              <a:ext cx="7898025" cy="2066842"/>
              <a:chOff x="3527130" y="557940"/>
              <a:chExt cx="4682400" cy="1526457"/>
            </a:xfrm>
            <a:solidFill>
              <a:schemeClr val="accent4">
                <a:lumMod val="60000"/>
                <a:lumOff val="40000"/>
              </a:schemeClr>
            </a:solidFill>
          </p:grpSpPr>
          <p:sp>
            <p:nvSpPr>
              <p:cNvPr id="15" name="任意多边形: 形状 40"/>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p:cNvSpPr txBox="1"/>
              <p:nvPr/>
            </p:nvSpPr>
            <p:spPr>
              <a:xfrm>
                <a:off x="3695088" y="635188"/>
                <a:ext cx="4358126" cy="522806"/>
              </a:xfrm>
              <a:prstGeom prst="rect">
                <a:avLst/>
              </a:prstGeom>
              <a:noFill/>
              <a:ln>
                <a:noFill/>
              </a:ln>
            </p:spPr>
            <p:txBody>
              <a:bodyPr wrap="square" rtlCol="0">
                <a:spAutoFit/>
              </a:bodyPr>
              <a:lstStyle/>
              <a:p>
                <a:pPr algn="just">
                  <a:defRPr/>
                </a:pP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Rectangle 1"/>
            <p:cNvSpPr/>
            <p:nvPr/>
          </p:nvSpPr>
          <p:spPr>
            <a:xfrm>
              <a:off x="2967319" y="619056"/>
              <a:ext cx="7351057" cy="1198880"/>
            </a:xfrm>
            <a:prstGeom prst="rect">
              <a:avLst/>
            </a:prstGeom>
          </p:spPr>
          <p:txBody>
            <a:bodyPr wrap="square">
              <a:spAutoFit/>
            </a:bodyPr>
            <a:lstStyle/>
            <a:p>
              <a:pPr lvl="0" algn="just">
                <a:defRPr/>
              </a:pP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 còn biết những biểu hiện nào khác của việc tích cực hoàn thành nhiệm vụ?</a:t>
              </a:r>
            </a:p>
          </p:txBody>
        </p:sp>
      </p:grpSp>
      <p:grpSp>
        <p:nvGrpSpPr>
          <p:cNvPr id="5" name="Group 4"/>
          <p:cNvGrpSpPr/>
          <p:nvPr/>
        </p:nvGrpSpPr>
        <p:grpSpPr>
          <a:xfrm>
            <a:off x="4811716" y="2580860"/>
            <a:ext cx="5641848" cy="4148750"/>
            <a:chOff x="4811716" y="2580860"/>
            <a:chExt cx="5641848" cy="4148750"/>
          </a:xfrm>
        </p:grpSpPr>
        <p:grpSp>
          <p:nvGrpSpPr>
            <p:cNvPr id="10" name="Group 9"/>
            <p:cNvGrpSpPr/>
            <p:nvPr/>
          </p:nvGrpSpPr>
          <p:grpSpPr>
            <a:xfrm flipH="1">
              <a:off x="4811716" y="2580860"/>
              <a:ext cx="5641848" cy="4148750"/>
              <a:chOff x="2389820" y="1960395"/>
              <a:chExt cx="4191353" cy="833645"/>
            </a:xfrm>
          </p:grpSpPr>
          <p:sp>
            <p:nvSpPr>
              <p:cNvPr id="11" name="任意多边形: 形状 40"/>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p:cNvSpPr txBox="1"/>
              <p:nvPr/>
            </p:nvSpPr>
            <p:spPr>
              <a:xfrm>
                <a:off x="2784712" y="1998250"/>
                <a:ext cx="3356770" cy="92766"/>
              </a:xfrm>
              <a:prstGeom prst="rect">
                <a:avLst/>
              </a:prstGeom>
              <a:noFill/>
            </p:spPr>
            <p:txBody>
              <a:bodyPr wrap="square" rtlCol="0">
                <a:spAutoFit/>
              </a:bodyPr>
              <a:lstStyle/>
              <a:p>
                <a:endPar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5082181" y="2777900"/>
              <a:ext cx="5100917" cy="3914918"/>
            </a:xfrm>
            <a:prstGeom prst="rect">
              <a:avLst/>
            </a:prstGeom>
          </p:spPr>
          <p:txBody>
            <a:bodyPr wrap="square">
              <a:spAutoFit/>
            </a:bodyPr>
            <a:lstStyle/>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Tích cực tham gia vào các hoạt động do lớp, trường tổ chức: phong trào kế hoạch nhỏ, quyên góp ủng hộ đồng bào vùng lũ lụt,...</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Luôn hoàn thành tốt và đúng hạn những công việc được thầy cô giáo giao cho.</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Trong lớp hăng hái phát biểu xây dựng bài.</a:t>
              </a:r>
              <a:endParaRPr lang="en-US" sz="2400" dirty="0">
                <a:effectLst/>
                <a:latin typeface="Times New Roman" panose="02020603050405020304" pitchFamily="18" charset="0"/>
                <a:ea typeface="Times New Roman" panose="02020603050405020304"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6522" y="491585"/>
            <a:ext cx="9199661" cy="908383"/>
          </a:xfrm>
          <a:prstGeom prst="rect">
            <a:avLst/>
          </a:prstGeom>
        </p:spPr>
      </p:pic>
      <p:sp>
        <p:nvSpPr>
          <p:cNvPr id="5" name="TextBox 4"/>
          <p:cNvSpPr txBox="1"/>
          <p:nvPr/>
        </p:nvSpPr>
        <p:spPr>
          <a:xfrm>
            <a:off x="1192306" y="1819835"/>
            <a:ext cx="9744635" cy="353943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Ngày đầu năm học, Hân rất nhút nhát, ngại nói trước đông người và kết quả học tập của bạn chưa tốt. Để khắc phục hạn chế, Hân đã tích cực phát biểu ý kiến xây dựng bài và hoàn thành tốt các nhiệm vụ học tập. Bên cạnh đó, bạn còn xung phong tham gia nhiều hoạt động của lớp, của trường. Nhờ đó, kết quả học tập của Hân đã có tiến bộ rõ rệt. Bạn cũng mạnh dạn hơn, tự tin hơn khi nói trước đông người. Ở nhà Hân luôn hoàn thành tốt những việc bố mẹ giao. Hân được bố mẹ, thầy cô và bạn bè yêu quý.</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732" y="5706559"/>
            <a:ext cx="12152268" cy="1151441"/>
            <a:chOff x="-2055784" y="5706558"/>
            <a:chExt cx="12152268" cy="1151441"/>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p:cNvSpPr/>
          <p:nvPr/>
        </p:nvSpPr>
        <p:spPr>
          <a:xfrm>
            <a:off x="267172" y="173199"/>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ln w="0"/>
              <a:solidFill>
                <a:schemeClr val="accent1"/>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endParaRPr>
          </a:p>
        </p:txBody>
      </p:sp>
      <p:grpSp>
        <p:nvGrpSpPr>
          <p:cNvPr id="42" name="组合 41"/>
          <p:cNvGrpSpPr/>
          <p:nvPr/>
        </p:nvGrpSpPr>
        <p:grpSpPr>
          <a:xfrm>
            <a:off x="5832888" y="1942176"/>
            <a:ext cx="4751717" cy="66046"/>
            <a:chOff x="558029" y="1578576"/>
            <a:chExt cx="4751717" cy="66046"/>
          </a:xfrm>
        </p:grpSpPr>
        <p:sp>
          <p:nvSpPr>
            <p:cNvPr id="43" name="任意多边形: 形状 42"/>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ndParaRPr>
            </a:p>
          </p:txBody>
        </p:sp>
        <p:sp>
          <p:nvSpPr>
            <p:cNvPr id="44" name="任意多边形: 形状 43"/>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ndParaRPr>
            </a:p>
          </p:txBody>
        </p:sp>
      </p:grpSp>
      <p:sp>
        <p:nvSpPr>
          <p:cNvPr id="15" name="任意多边形: 形状 59"/>
          <p:cNvSpPr/>
          <p:nvPr/>
        </p:nvSpPr>
        <p:spPr>
          <a:xfrm>
            <a:off x="2597966" y="2416466"/>
            <a:ext cx="64698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16" name="任意多边形: 形状 59"/>
          <p:cNvSpPr/>
          <p:nvPr/>
        </p:nvSpPr>
        <p:spPr>
          <a:xfrm>
            <a:off x="5405718" y="4629733"/>
            <a:ext cx="648980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 name="Rectangle 1"/>
          <p:cNvSpPr/>
          <p:nvPr/>
        </p:nvSpPr>
        <p:spPr>
          <a:xfrm>
            <a:off x="3206127" y="315302"/>
            <a:ext cx="184731" cy="461665"/>
          </a:xfrm>
          <a:prstGeom prst="rect">
            <a:avLst/>
          </a:prstGeom>
          <a:noFill/>
        </p:spPr>
        <p:txBody>
          <a:bodyPr wrap="none" lIns="91440" tIns="45720" rIns="91440" bIns="45720">
            <a:spAutoFit/>
          </a:bodyPr>
          <a:lstStyle/>
          <a:p>
            <a:pPr algn="ct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0" y="152400"/>
            <a:ext cx="6068695" cy="829945"/>
          </a:xfrm>
          <a:prstGeom prst="rect">
            <a:avLst/>
          </a:prstGeom>
          <a:noFill/>
        </p:spPr>
        <p:txBody>
          <a:bodyPr wrap="square" lIns="91440" tIns="45720" rIns="91440" bIns="4572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   </a:t>
            </a: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Vì sao Hân trở nên mạnh dạn, tự tin và tiến bộ trong học tập?</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22729" y="884937"/>
            <a:ext cx="6185647" cy="1154162"/>
          </a:xfrm>
          <a:prstGeom prst="rect">
            <a:avLst/>
          </a:prstGeom>
        </p:spPr>
        <p:txBody>
          <a:bodyPr wrap="square">
            <a:spAutoFit/>
          </a:bodyPr>
          <a:lstStyle/>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Hân đã tích cực phát biểu ý kiến xây dựng bài và hoàn thành tốt các nhiệm vụ học tập</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a:t>
            </a:r>
            <a:r>
              <a:rPr lang="en-GB" sz="2000" dirty="0" smtClean="0">
                <a:solidFill>
                  <a:srgbClr val="FF0000"/>
                </a:solidFill>
                <a:latin typeface="Times New Roman" panose="02020603050405020304" pitchFamily="18" charset="0"/>
                <a:ea typeface="Times New Roman" panose="02020603050405020304" pitchFamily="18" charset="0"/>
              </a:rPr>
              <a:t>Xung </a:t>
            </a:r>
            <a:r>
              <a:rPr lang="en-GB" sz="2000" dirty="0">
                <a:solidFill>
                  <a:srgbClr val="FF0000"/>
                </a:solidFill>
                <a:latin typeface="Times New Roman" panose="02020603050405020304" pitchFamily="18" charset="0"/>
                <a:ea typeface="Times New Roman" panose="02020603050405020304" pitchFamily="18" charset="0"/>
              </a:rPr>
              <a:t>phong tham gia nhiều hoạt động của lớp.</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3565662" y="2302509"/>
            <a:ext cx="4112115" cy="923330"/>
          </a:xfrm>
          <a:prstGeom prst="rect">
            <a:avLst/>
          </a:prstGeom>
          <a:noFill/>
        </p:spPr>
        <p:txBody>
          <a:bodyPr wrap="squar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p:cNvSpPr/>
          <p:nvPr/>
        </p:nvSpPr>
        <p:spPr>
          <a:xfrm>
            <a:off x="2620373" y="2468953"/>
            <a:ext cx="5832081" cy="829945"/>
          </a:xfrm>
          <a:prstGeom prst="rect">
            <a:avLst/>
          </a:prstGeom>
          <a:noFill/>
        </p:spPr>
        <p:txBody>
          <a:bodyPr wrap="square" lIns="91440" tIns="45720" rIns="91440" bIns="4572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Theo em, tích cực hoàn thành nhiệm vụ sẽ mang lại hiệu quả gì?</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405719" y="4541777"/>
            <a:ext cx="6489808" cy="829945"/>
          </a:xfrm>
          <a:prstGeom prst="rect">
            <a:avLst/>
          </a:prstGeom>
          <a:noFill/>
        </p:spPr>
        <p:txBody>
          <a:bodyPr wrap="squar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Nếu không tích cực hoàn thành nhiệm vụ điều gì sẽ xảy ra?</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2761130" y="3263205"/>
            <a:ext cx="8283660" cy="1154162"/>
          </a:xfrm>
          <a:prstGeom prst="rect">
            <a:avLst/>
          </a:prstGeom>
        </p:spPr>
        <p:txBody>
          <a:bodyPr wrap="square">
            <a:spAutoFit/>
          </a:bodyPr>
          <a:lstStyle/>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Tiến bộ trong học tập, trong công việc</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Mạnh dạn và tự tin trong các hoạt động tập thể.</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Được mọi người tin yêu, quý mến</a:t>
            </a:r>
            <a:r>
              <a:rPr lang="en-GB" sz="2000" dirty="0" smtClean="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5566835" y="5244354"/>
            <a:ext cx="6405836" cy="1479700"/>
          </a:xfrm>
          <a:prstGeom prst="rect">
            <a:avLst/>
          </a:prstGeom>
        </p:spPr>
        <p:txBody>
          <a:bodyPr wrap="square">
            <a:spAutoFit/>
          </a:bodyPr>
          <a:lstStyle/>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Trở nên nhút nhát, rụt rè, không biết cầu tiến.</a:t>
            </a:r>
          </a:p>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Không nhận được sự đánh giá tích cực từ những người xung quanh.</a:t>
            </a:r>
          </a:p>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Bỏ lỡ nhiêu cơ hội để phát triển, rèn luyện bản thân.</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Custom</PresentationFormat>
  <Paragraphs>47</Paragraphs>
  <Slides>13</Slides>
  <Notes>1</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Office 主题​​</vt:lpstr>
      <vt:lpstr>2_Office Theme</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58</cp:revision>
  <dcterms:created xsi:type="dcterms:W3CDTF">2022-06-09T15:25:00Z</dcterms:created>
  <dcterms:modified xsi:type="dcterms:W3CDTF">2025-12-08T13:58:30Z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ACAC2ED686A647BF8944ECF952E81841_13</vt:lpwstr>
  </property>
  <property fmtid="{D5CDD505-2E9C-101B-9397-08002B2CF9AE}" pid="3" name="KSOProductBuildVer">
    <vt:lpwstr>1033-12.2.0.19307</vt:lpwstr>
  </property>
</Properties>
</file>