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41" r:id="rId3"/>
    <p:sldMasterId id="2147483966" r:id="rId4"/>
    <p:sldMasterId id="2147483986" r:id="rId5"/>
    <p:sldMasterId id="2147484012" r:id="rId6"/>
    <p:sldMasterId id="2147484026" r:id="rId7"/>
    <p:sldMasterId id="2147484038" r:id="rId8"/>
  </p:sldMasterIdLst>
  <p:notesMasterIdLst>
    <p:notesMasterId r:id="rId27"/>
  </p:notesMasterIdLst>
  <p:sldIdLst>
    <p:sldId id="386" r:id="rId9"/>
    <p:sldId id="268" r:id="rId10"/>
    <p:sldId id="270" r:id="rId11"/>
    <p:sldId id="271" r:id="rId12"/>
    <p:sldId id="272" r:id="rId13"/>
    <p:sldId id="273" r:id="rId14"/>
    <p:sldId id="274" r:id="rId15"/>
    <p:sldId id="275" r:id="rId16"/>
    <p:sldId id="257" r:id="rId17"/>
    <p:sldId id="654" r:id="rId18"/>
    <p:sldId id="652" r:id="rId19"/>
    <p:sldId id="283" r:id="rId20"/>
    <p:sldId id="284" r:id="rId21"/>
    <p:sldId id="285" r:id="rId22"/>
    <p:sldId id="305" r:id="rId23"/>
    <p:sldId id="266" r:id="rId24"/>
    <p:sldId id="655" r:id="rId25"/>
    <p:sldId id="36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4" autoAdjust="0"/>
    <p:restoredTop sz="94660"/>
  </p:normalViewPr>
  <p:slideViewPr>
    <p:cSldViewPr snapToGrid="0">
      <p:cViewPr varScale="1">
        <p:scale>
          <a:sx n="56" d="100"/>
          <a:sy n="56" d="100"/>
        </p:scale>
        <p:origin x="9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1393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Gv LINH ĐỘNG ĐƯA RA TÌNH HUỐNG THỰC TẾ hoặc HS chơi game hết thời gian rồi thì linh động bỏ qua phần này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 SGK mới: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3496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767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yêu cầu HS nói tên các hình rồi GV nối chứ đừng bắt HS dựa vào chữ để tl vì HS chưa biết đọc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5301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Ngôi</a:t>
            </a:r>
            <a:r>
              <a:rPr lang="en-US" baseline="0"/>
              <a:t> sao may mắn, HS được tặng quà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432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Chỉ</a:t>
            </a:r>
            <a:r>
              <a:rPr lang="en-US" baseline="0"/>
              <a:t> vào bộ phận lồng quạt để HS thấy nó có dạng hình tròn. Tuy nhiên GV có thể linh động thay đổi nội dung cho phù hợp.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0665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Tác</a:t>
            </a:r>
            <a:r>
              <a:rPr lang="en-US" baseline="0"/>
              <a:t> giả SGK đã l</a:t>
            </a:r>
            <a:r>
              <a:rPr lang="en-US"/>
              <a:t>ồng</a:t>
            </a:r>
            <a:r>
              <a:rPr lang="en-US" baseline="0"/>
              <a:t> ghép thống kê vào hình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2025/9/12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2025/9/12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2025/9/12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2025/9/12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2025/9/12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2025/9/12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2025/9/12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2025/9/12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2025/9/12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2025/9/12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2025/9/12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542085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596153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260514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347791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546843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00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159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014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511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810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2065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852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696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516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521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18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913026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7506735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4196095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2708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5901754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2118805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3167584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0929261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2198164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966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9220119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265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682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485EE-E275-618E-6D60-1AA4739C8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3416A0-E052-340B-308B-6BD5D8BC0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49F2C-A9EF-52CC-D1A6-19132E6925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9211D-02F4-A96E-3C10-C3E8417FF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93861-75A7-528C-D9EE-6BF7DBE83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226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2510D-9066-9427-C324-6DF015FE6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9C074-4DE0-2113-5F4A-3E73D2773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03BF1-E5C3-0298-DC59-A60A003A4D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91AF6-946F-6F1B-5493-5B1C3951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90878-83FC-DC15-0B69-01DC21044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6699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EFC97-5739-0942-86F5-7F4A685D7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23B47-0C51-E49F-533D-3AA2DB02B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B0960-95F4-5D1E-1376-8BA23950FF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3534E-C9A1-734B-8DB6-88D797C0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1E47F-7440-7CFD-49F4-E8379E427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0104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D949D-20BC-E46A-177F-B24E987DD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C87D5-741F-E1DF-609E-FB84F2FDB6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4D8A83-09F0-45E8-33EA-6847634A0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B166BE-F1DF-E923-76A0-62BC5034D8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1A53D1-75E0-FD26-6231-C53CFD477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F35618-4A42-8756-730D-AD10ED68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011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E99BB-14E0-3E4C-865E-5D03EB4DE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10E51-4B11-14B2-2537-BE9DF6654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11BAB-E096-7F30-7BFF-8A89F2F24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9C4A35-F01B-B34E-F71C-1EFFDED9B9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83AFD2-A3FF-26A1-9298-673D805E0F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86F9DB-5ABC-1428-D54A-34214144E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F22746-3D3D-361C-FEF6-EA234EE2E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9545A6-A73C-81F8-5440-236B987B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934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CD374-E9E8-B585-8DC6-D8B2FE60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32D7CC-FDAD-4324-55A2-CA090340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98970B-5987-5054-BAC8-92D2F0B85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7B59B5-94F3-A8AC-8F4D-FF61D51FA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606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26133-1ECB-0B86-306C-688D5C73ED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E0DEAE-6FDF-667B-FF68-834273C5A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BE11A-7EAF-939C-46D2-75A9137E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6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8B0AE-DB1F-1D5A-63F1-474F36FC9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62C4D-FA51-09BA-D6E9-B928E2109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0CF8F1-A88E-D685-14CC-127EAE150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6F6DF5-92FC-43AF-56C0-35D6283082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00282-28F2-5626-059F-114747DC4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F8DF6-62DC-8DD3-A4E9-084E38F3C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162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91EA4-3A0E-02B6-80D6-35995E69B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7AB1E9-130C-09C7-4A5F-AD9D973A74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83C5B7-CDD7-A3C8-463A-054B1095A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5627A-C481-E099-9FED-38E899D84E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9AC899-0D85-2C94-BB4F-77D7C4BB9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EC2A1-DA5A-57C7-D4DB-4A2636A7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298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E568F-E84D-A8D9-3F4A-36812DBDE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5A95F9-F743-538A-D5CA-C4AE188934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9B3F4-366F-5736-7DD0-375CC377C8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1A74C-729C-72C3-E809-329DA966A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3025B-CEAE-6158-7198-4FEC536E9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79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17EA88-B610-C844-599D-DE982A53F4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C2E26D-B7AD-3842-3B94-B4295EB99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D41D1-A22D-77A2-C9F8-B1FDE0E4FC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7EBBE-E0C4-6EB1-DE0F-A8800940C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E8967-AC4C-C758-62BD-FAB007918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051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485EE-E275-618E-6D60-1AA4739C8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3416A0-E052-340B-308B-6BD5D8BC0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49F2C-A9EF-52CC-D1A6-19132E6925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9211D-02F4-A96E-3C10-C3E8417FF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93861-75A7-528C-D9EE-6BF7DBE83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878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2510D-9066-9427-C324-6DF015FE6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9C074-4DE0-2113-5F4A-3E73D2773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03BF1-E5C3-0298-DC59-A60A003A4D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91AF6-946F-6F1B-5493-5B1C3951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90878-83FC-DC15-0B69-01DC21044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47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EFC97-5739-0942-86F5-7F4A685D7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23B47-0C51-E49F-533D-3AA2DB02B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B0960-95F4-5D1E-1376-8BA23950FF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3534E-C9A1-734B-8DB6-88D797C0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1E47F-7440-7CFD-49F4-E8379E427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075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D949D-20BC-E46A-177F-B24E987DD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C87D5-741F-E1DF-609E-FB84F2FDB6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4D8A83-09F0-45E8-33EA-6847634A0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B166BE-F1DF-E923-76A0-62BC5034D8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1A53D1-75E0-FD26-6231-C53CFD477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F35618-4A42-8756-730D-AD10ED68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057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E99BB-14E0-3E4C-865E-5D03EB4DE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10E51-4B11-14B2-2537-BE9DF6654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11BAB-E096-7F30-7BFF-8A89F2F24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9C4A35-F01B-B34E-F71C-1EFFDED9B9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83AFD2-A3FF-26A1-9298-673D805E0F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86F9DB-5ABC-1428-D54A-34214144E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F22746-3D3D-361C-FEF6-EA234EE2E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9545A6-A73C-81F8-5440-236B987B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614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CD374-E9E8-B585-8DC6-D8B2FE60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32D7CC-FDAD-4324-55A2-CA090340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98970B-5987-5054-BAC8-92D2F0B85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7B59B5-94F3-A8AC-8F4D-FF61D51FA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70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26133-1ECB-0B86-306C-688D5C73ED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E0DEAE-6FDF-667B-FF68-834273C5A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BE11A-7EAF-939C-46D2-75A9137E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590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8B0AE-DB1F-1D5A-63F1-474F36FC9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62C4D-FA51-09BA-D6E9-B928E2109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0CF8F1-A88E-D685-14CC-127EAE150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6F6DF5-92FC-43AF-56C0-35D6283082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00282-28F2-5626-059F-114747DC4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F8DF6-62DC-8DD3-A4E9-084E38F3C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948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91EA4-3A0E-02B6-80D6-35995E69B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7AB1E9-130C-09C7-4A5F-AD9D973A74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83C5B7-CDD7-A3C8-463A-054B1095A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5627A-C481-E099-9FED-38E899D84E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9AC899-0D85-2C94-BB4F-77D7C4BB9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EC2A1-DA5A-57C7-D4DB-4A2636A7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579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E568F-E84D-A8D9-3F4A-36812DBDE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5A95F9-F743-538A-D5CA-C4AE188934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9B3F4-366F-5736-7DD0-375CC377C8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1A74C-729C-72C3-E809-329DA966A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3025B-CEAE-6158-7198-4FEC536E9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551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17EA88-B610-C844-599D-DE982A53F4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C2E26D-B7AD-3842-3B94-B4295EB99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D41D1-A22D-77A2-C9F8-B1FDE0E4FC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7EBBE-E0C4-6EB1-DE0F-A8800940C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E8967-AC4C-C758-62BD-FAB007918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11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53B974B-1B24-9FC2-11A7-E54F3FF541E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90" y="0"/>
            <a:ext cx="1676759" cy="167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2025/9/12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B8C5C6D-7B2B-D203-64AF-12993111979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90" y="0"/>
            <a:ext cx="1676759" cy="167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1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91E5F-9BD5-49A2-BB11-37556073DA3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43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31B0A7-E7C5-8B1B-BBA4-25D1B33DB7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t="4463" b="1371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4F06EC3-F8E0-4FB8-F18F-B9A7A341F540}"/>
              </a:ext>
            </a:extLst>
          </p:cNvPr>
          <p:cNvSpPr/>
          <p:nvPr userDrawn="1"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solidFill>
            <a:srgbClr val="FFFFFF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286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90F717A-39D7-0D10-D2B8-FF7D06A03AB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7" y="0"/>
            <a:ext cx="1371959" cy="13719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F6DA92-B6B8-775B-E664-0FCD27F6C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4463" b="1371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84C80E7-36AC-806E-821F-2EC79D7D7246}"/>
              </a:ext>
            </a:extLst>
          </p:cNvPr>
          <p:cNvSpPr/>
          <p:nvPr userDrawn="1"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4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08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0.jp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4.sv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openxmlformats.org/officeDocument/2006/relationships/image" Target="../media/image20.jpg"/><Relationship Id="rId7" Type="http://schemas.openxmlformats.org/officeDocument/2006/relationships/image" Target="../media/image22.png"/><Relationship Id="rId12" Type="http://schemas.openxmlformats.org/officeDocument/2006/relationships/image" Target="../media/image23.png"/><Relationship Id="rId17" Type="http://schemas.openxmlformats.org/officeDocument/2006/relationships/slide" Target="slide9.xml"/><Relationship Id="rId2" Type="http://schemas.openxmlformats.org/officeDocument/2006/relationships/notesSlide" Target="../notesSlides/notesSlide2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45.xml"/><Relationship Id="rId6" Type="http://schemas.openxmlformats.org/officeDocument/2006/relationships/slide" Target="slide8.xml"/><Relationship Id="rId11" Type="http://schemas.openxmlformats.org/officeDocument/2006/relationships/slide" Target="slide5.xml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slide" Target="slide6.xml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microsoft.com/office/2007/relationships/media" Target="../media/media4.mp3"/><Relationship Id="rId7" Type="http://schemas.openxmlformats.org/officeDocument/2006/relationships/image" Target="../media/image28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30.png"/><Relationship Id="rId4" Type="http://schemas.openxmlformats.org/officeDocument/2006/relationships/audio" Target="../media/media4.mp3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jp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10" Type="http://schemas.openxmlformats.org/officeDocument/2006/relationships/image" Target="../media/image34.png"/><Relationship Id="rId4" Type="http://schemas.openxmlformats.org/officeDocument/2006/relationships/slide" Target="slide3.xml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slide" Target="slide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jp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30.png"/><Relationship Id="rId4" Type="http://schemas.openxmlformats.org/officeDocument/2006/relationships/audio" Target="../media/media4.mp3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3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6.wdp"/><Relationship Id="rId7" Type="http://schemas.openxmlformats.org/officeDocument/2006/relationships/image" Target="../media/image43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700" y="0"/>
            <a:ext cx="12255500" cy="2226310"/>
            <a:chOff x="-20" y="0"/>
            <a:chExt cx="19300" cy="3506"/>
          </a:xfrm>
        </p:grpSpPr>
        <p:sp>
          <p:nvSpPr>
            <p:cNvPr id="3" name="Rectangles 2"/>
            <p:cNvSpPr/>
            <p:nvPr/>
          </p:nvSpPr>
          <p:spPr>
            <a:xfrm>
              <a:off x="-20" y="0"/>
              <a:ext cx="19300" cy="3507"/>
            </a:xfrm>
            <a:prstGeom prst="rect">
              <a:avLst/>
            </a:prstGeom>
            <a:solidFill>
              <a:srgbClr val="A7EC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200" cy="3047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624205" y="177800"/>
            <a:ext cx="10709910" cy="48907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98684" l="9951" r="89885">
                        <a14:foregroundMark x1="27138" y1="67982" x2="35280" y2="80117"/>
                        <a14:foregroundMark x1="37747" y1="66228" x2="33635" y2="76608"/>
                        <a14:foregroundMark x1="36678" y1="66082" x2="35197" y2="71053"/>
                        <a14:foregroundMark x1="28043" y1="66520" x2="30839" y2="70760"/>
                        <a14:foregroundMark x1="32237" y1="79678" x2="32895" y2="89912"/>
                        <a14:foregroundMark x1="32237" y1="91813" x2="33635" y2="98246"/>
                        <a14:foregroundMark x1="34704" y1="91667" x2="36513" y2="97515"/>
                        <a14:foregroundMark x1="35938" y1="95468" x2="37253" y2="97076"/>
                        <a14:foregroundMark x1="47780" y1="80556" x2="47451" y2="89912"/>
                        <a14:foregroundMark x1="52961" y1="78216" x2="47039" y2="82895"/>
                        <a14:foregroundMark x1="45477" y1="89766" x2="43997" y2="92544"/>
                        <a14:foregroundMark x1="57401" y1="68567" x2="58059" y2="89035"/>
                        <a14:foregroundMark x1="68832" y1="90351" x2="69216" y2="95121"/>
                        <a14:foregroundMark x1="70313" y1="68860" x2="69490" y2="77778"/>
                        <a14:foregroundMark x1="74589" y1="77485" x2="75000" y2="81140"/>
                        <a14:foregroundMark x1="45148" y1="70029" x2="47039" y2="82895"/>
                        <a14:foregroundMark x1="69655" y1="81140" x2="70313" y2="84795"/>
                        <a14:foregroundMark x1="71957" y1="79678" x2="72286" y2="81579"/>
                        <a14:foregroundMark x1="67845" y1="79678" x2="68010" y2="80994"/>
                        <a14:foregroundMark x1="68503" y1="91667" x2="68832" y2="95468"/>
                        <a14:foregroundMark x1="70806" y1="92105" x2="71546" y2="95029"/>
                        <a14:foregroundMark x1="70888" y1="94444" x2="71299" y2="97661"/>
                        <a14:backgroundMark x1="21628" y1="83626" x2="26234" y2="91374"/>
                        <a14:backgroundMark x1="40461" y1="84649" x2="41612" y2="88158"/>
                        <a14:backgroundMark x1="35773" y1="81140" x2="36020" y2="81140"/>
                        <a14:backgroundMark x1="67599" y1="98099" x2="67928" y2="98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59029" r="23822"/>
          <a:stretch>
            <a:fillRect/>
          </a:stretch>
        </p:blipFill>
        <p:spPr>
          <a:xfrm>
            <a:off x="2582545" y="4086225"/>
            <a:ext cx="6793865" cy="2887345"/>
          </a:xfrm>
          <a:prstGeom prst="rect">
            <a:avLst/>
          </a:prstGeom>
        </p:spPr>
      </p:pic>
      <p:pic>
        <p:nvPicPr>
          <p:cNvPr id="4" name="Picture 3" descr="A close up of a text&#10;&#10;AI-generated content may be incorrect.">
            <a:extLst>
              <a:ext uri="{FF2B5EF4-FFF2-40B4-BE49-F238E27FC236}">
                <a16:creationId xmlns:a16="http://schemas.microsoft.com/office/drawing/2014/main" id="{ACAA6F83-759D-58D9-E236-5476E25C9A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910" y="1643602"/>
            <a:ext cx="7552608" cy="262984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700" y="0"/>
            <a:ext cx="12255500" cy="2226310"/>
            <a:chOff x="-20" y="0"/>
            <a:chExt cx="19300" cy="3506"/>
          </a:xfrm>
        </p:grpSpPr>
        <p:sp>
          <p:nvSpPr>
            <p:cNvPr id="3" name="Rectangles 2"/>
            <p:cNvSpPr/>
            <p:nvPr/>
          </p:nvSpPr>
          <p:spPr>
            <a:xfrm>
              <a:off x="-20" y="0"/>
              <a:ext cx="19300" cy="3507"/>
            </a:xfrm>
            <a:prstGeom prst="rect">
              <a:avLst/>
            </a:prstGeom>
            <a:solidFill>
              <a:srgbClr val="A7EC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200" cy="3047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624205" y="177800"/>
            <a:ext cx="10709910" cy="48907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98684" l="9951" r="89885">
                        <a14:foregroundMark x1="27138" y1="67982" x2="35280" y2="80117"/>
                        <a14:foregroundMark x1="37747" y1="66228" x2="33635" y2="76608"/>
                        <a14:foregroundMark x1="36678" y1="66082" x2="35197" y2="71053"/>
                        <a14:foregroundMark x1="28043" y1="66520" x2="30839" y2="70760"/>
                        <a14:foregroundMark x1="32237" y1="79678" x2="32895" y2="89912"/>
                        <a14:foregroundMark x1="32237" y1="91813" x2="33635" y2="98246"/>
                        <a14:foregroundMark x1="34704" y1="91667" x2="36513" y2="97515"/>
                        <a14:foregroundMark x1="35938" y1="95468" x2="37253" y2="97076"/>
                        <a14:foregroundMark x1="47780" y1="80556" x2="47451" y2="89912"/>
                        <a14:foregroundMark x1="52961" y1="78216" x2="47039" y2="82895"/>
                        <a14:foregroundMark x1="45477" y1="89766" x2="43997" y2="92544"/>
                        <a14:foregroundMark x1="57401" y1="68567" x2="58059" y2="89035"/>
                        <a14:foregroundMark x1="68832" y1="90351" x2="69216" y2="95121"/>
                        <a14:foregroundMark x1="70313" y1="68860" x2="69490" y2="77778"/>
                        <a14:foregroundMark x1="74589" y1="77485" x2="75000" y2="81140"/>
                        <a14:foregroundMark x1="45148" y1="70029" x2="47039" y2="82895"/>
                        <a14:foregroundMark x1="69655" y1="81140" x2="70313" y2="84795"/>
                        <a14:foregroundMark x1="71957" y1="79678" x2="72286" y2="81579"/>
                        <a14:foregroundMark x1="67845" y1="79678" x2="68010" y2="80994"/>
                        <a14:foregroundMark x1="68503" y1="91667" x2="68832" y2="95468"/>
                        <a14:foregroundMark x1="70806" y1="92105" x2="71546" y2="95029"/>
                        <a14:foregroundMark x1="70888" y1="94444" x2="71299" y2="97661"/>
                        <a14:backgroundMark x1="21628" y1="83626" x2="26234" y2="91374"/>
                        <a14:backgroundMark x1="40461" y1="84649" x2="41612" y2="88158"/>
                        <a14:backgroundMark x1="35773" y1="81140" x2="36020" y2="81140"/>
                        <a14:backgroundMark x1="67599" y1="98099" x2="67928" y2="98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59029" r="23822"/>
          <a:stretch>
            <a:fillRect/>
          </a:stretch>
        </p:blipFill>
        <p:spPr>
          <a:xfrm>
            <a:off x="2582545" y="4086225"/>
            <a:ext cx="6793865" cy="2887345"/>
          </a:xfrm>
          <a:prstGeom prst="rect">
            <a:avLst/>
          </a:prstGeom>
        </p:spPr>
      </p:pic>
      <p:pic>
        <p:nvPicPr>
          <p:cNvPr id="8" name="Picture 7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66B7F824-6603-63BF-3838-CBDF4A86A9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134" y="1819091"/>
            <a:ext cx="9326971" cy="22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9032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52996" y="228600"/>
            <a:ext cx="11229405" cy="1077218"/>
            <a:chOff x="559883" y="309265"/>
            <a:chExt cx="10706646" cy="1077218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697466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4800" kern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32393" y="309265"/>
              <a:ext cx="99341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</a:pPr>
              <a:r>
                <a:rPr lang="en-US" sz="3200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Có bao nhiêu hình tròn? Bao nhiêu hình vuông? </a:t>
              </a:r>
            </a:p>
            <a:p>
              <a:pPr algn="just">
                <a:buClr>
                  <a:srgbClr val="000000"/>
                </a:buClr>
              </a:pPr>
              <a:r>
                <a:rPr lang="en-US" sz="3200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Bao nhiêu hình tam giác? Bao nhiêu hình chữ nhật?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1" y="1524000"/>
            <a:ext cx="6887537" cy="490606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751743" y="1905000"/>
            <a:ext cx="822960" cy="82296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84857" y="3124200"/>
            <a:ext cx="731520" cy="7315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693417" y="4343400"/>
            <a:ext cx="914400" cy="73152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73655" y="5502910"/>
            <a:ext cx="579137" cy="10070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941754" y="2015840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941754" y="3197633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941754" y="4379426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941754" y="5679062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941754" y="2015840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941754" y="3197633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941754" y="4379426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941754" y="5679062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5794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28600" y="289639"/>
            <a:ext cx="11498580" cy="1077218"/>
            <a:chOff x="597668" y="443152"/>
            <a:chExt cx="11658600" cy="107721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4400" kern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443152"/>
              <a:ext cx="109204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</a:pP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Các que </a:t>
              </a:r>
              <a:r>
                <a:rPr lang="en-US" sz="3200" kern="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tính</a:t>
              </a: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được</a:t>
              </a: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xếp</a:t>
              </a: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thành</a:t>
              </a: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hình</a:t>
              </a: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dưới</a:t>
              </a: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đây</a:t>
              </a: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. Trong </a:t>
              </a:r>
              <a:r>
                <a:rPr lang="en-US" sz="3200" kern="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hình</a:t>
              </a: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đó</a:t>
              </a: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có</a:t>
              </a: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 bao </a:t>
              </a:r>
              <a:r>
                <a:rPr lang="en-US" sz="3200" kern="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nhiêu</a:t>
              </a: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hình</a:t>
              </a: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vuông</a:t>
              </a: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? Bao </a:t>
              </a:r>
              <a:r>
                <a:rPr lang="en-US" sz="3200" kern="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nhiêu</a:t>
              </a: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hình</a:t>
              </a: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 tam </a:t>
              </a:r>
              <a:r>
                <a:rPr lang="en-US" sz="3200" kern="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giác</a:t>
              </a: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?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317823" y="3124200"/>
            <a:ext cx="731520" cy="7315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2226383" y="4343400"/>
            <a:ext cx="914400" cy="731520"/>
          </a:xfrm>
          <a:prstGeom prst="triangl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74720" y="3197633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474720" y="4379426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474720" y="3197633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474720" y="4379426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600201"/>
            <a:ext cx="3834279" cy="490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28600" y="234220"/>
            <a:ext cx="11658600" cy="1200329"/>
            <a:chOff x="597668" y="415442"/>
            <a:chExt cx="11658600" cy="1200329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4400" kern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415442"/>
              <a:ext cx="109204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</a:pPr>
              <a:r>
                <a:rPr lang="en-US" sz="3600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Có bao nhiêu hình vuông, hình tròn, hình tam giác, hình chữ nhật trong mỗi hình sau?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544710" y="1754000"/>
            <a:ext cx="964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6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a)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326475" y="1754000"/>
            <a:ext cx="964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6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b)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305800" y="1754000"/>
            <a:ext cx="964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6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c)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607862"/>
            <a:ext cx="2381583" cy="192431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501" y="1434549"/>
            <a:ext cx="1800476" cy="222916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1" y="1426862"/>
            <a:ext cx="2619741" cy="2105319"/>
          </a:xfrm>
          <a:prstGeom prst="rect">
            <a:avLst/>
          </a:prstGeom>
        </p:spPr>
      </p:pic>
      <p:graphicFrame>
        <p:nvGraphicFramePr>
          <p:cNvPr id="41" name="Table 40"/>
          <p:cNvGraphicFramePr>
            <a:graphicFrameLocks noGrp="1"/>
          </p:cNvGraphicFramePr>
          <p:nvPr/>
        </p:nvGraphicFramePr>
        <p:xfrm>
          <a:off x="701040" y="4038600"/>
          <a:ext cx="1088136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Câu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Hình</a:t>
                      </a:r>
                      <a:r>
                        <a:rPr lang="en-US" sz="2400" b="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tròn</a:t>
                      </a:r>
                      <a:endParaRPr lang="en-US" sz="2400" b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Hình</a:t>
                      </a:r>
                      <a:r>
                        <a:rPr lang="en-US" sz="2400" b="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chữ nhật</a:t>
                      </a:r>
                      <a:endParaRPr lang="en-US" sz="2400" b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Hìn</a:t>
                      </a:r>
                      <a:r>
                        <a:rPr lang="en-US" sz="2400" b="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 tam giác</a:t>
                      </a:r>
                      <a:endParaRPr lang="en-US" sz="2400" b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Hình</a:t>
                      </a:r>
                      <a:r>
                        <a:rPr lang="en-US" sz="2400" b="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vuông</a:t>
                      </a:r>
                      <a:endParaRPr lang="en-US" sz="2400" b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a)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b)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c)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2684821" y="4812087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149050" y="4812087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613279" y="4772025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077508" y="4812087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687163" y="5444904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151392" y="5444904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615621" y="5404842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0079850" y="5444904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700337" y="6045575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2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164566" y="6045575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628795" y="6005513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0093024" y="6045575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1519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28600" y="296247"/>
            <a:ext cx="11658600" cy="708999"/>
            <a:chOff x="597668" y="449759"/>
            <a:chExt cx="11658600" cy="708999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4400" kern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12427"/>
              <a:ext cx="10920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</a:pPr>
              <a:r>
                <a:rPr lang="en-US" sz="3600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Những hình nào không phải là hình vuông?</a:t>
              </a: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1219200" y="1524000"/>
            <a:ext cx="10058400" cy="480060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133600" y="2286000"/>
            <a:ext cx="1280160" cy="12801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5257800" y="2314575"/>
            <a:ext cx="1371600" cy="1371600"/>
          </a:xfrm>
          <a:prstGeom prst="ellipse">
            <a:avLst/>
          </a:prstGeom>
          <a:solidFill>
            <a:srgbClr val="FCF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39" name="Isosceles Triangle 38"/>
          <p:cNvSpPr/>
          <p:nvPr/>
        </p:nvSpPr>
        <p:spPr>
          <a:xfrm rot="2024450">
            <a:off x="8624889" y="1933393"/>
            <a:ext cx="1147763" cy="1565910"/>
          </a:xfrm>
          <a:custGeom>
            <a:avLst/>
            <a:gdLst>
              <a:gd name="connsiteX0" fmla="*/ 0 w 1295400"/>
              <a:gd name="connsiteY0" fmla="*/ 1080135 h 1080135"/>
              <a:gd name="connsiteX1" fmla="*/ 647700 w 1295400"/>
              <a:gd name="connsiteY1" fmla="*/ 0 h 1080135"/>
              <a:gd name="connsiteX2" fmla="*/ 1295400 w 1295400"/>
              <a:gd name="connsiteY2" fmla="*/ 1080135 h 1080135"/>
              <a:gd name="connsiteX3" fmla="*/ 0 w 1295400"/>
              <a:gd name="connsiteY3" fmla="*/ 1080135 h 1080135"/>
              <a:gd name="connsiteX0" fmla="*/ 0 w 1295400"/>
              <a:gd name="connsiteY0" fmla="*/ 1580198 h 1580198"/>
              <a:gd name="connsiteX1" fmla="*/ 1162050 w 1295400"/>
              <a:gd name="connsiteY1" fmla="*/ 0 h 1580198"/>
              <a:gd name="connsiteX2" fmla="*/ 1295400 w 1295400"/>
              <a:gd name="connsiteY2" fmla="*/ 1580198 h 1580198"/>
              <a:gd name="connsiteX3" fmla="*/ 0 w 1295400"/>
              <a:gd name="connsiteY3" fmla="*/ 1580198 h 1580198"/>
              <a:gd name="connsiteX0" fmla="*/ 0 w 1162050"/>
              <a:gd name="connsiteY0" fmla="*/ 1580198 h 1580198"/>
              <a:gd name="connsiteX1" fmla="*/ 1162050 w 1162050"/>
              <a:gd name="connsiteY1" fmla="*/ 0 h 1580198"/>
              <a:gd name="connsiteX2" fmla="*/ 1066800 w 1162050"/>
              <a:gd name="connsiteY2" fmla="*/ 1565910 h 1580198"/>
              <a:gd name="connsiteX3" fmla="*/ 0 w 1162050"/>
              <a:gd name="connsiteY3" fmla="*/ 1580198 h 1580198"/>
              <a:gd name="connsiteX0" fmla="*/ 0 w 1147763"/>
              <a:gd name="connsiteY0" fmla="*/ 1508761 h 1565910"/>
              <a:gd name="connsiteX1" fmla="*/ 1147763 w 1147763"/>
              <a:gd name="connsiteY1" fmla="*/ 0 h 1565910"/>
              <a:gd name="connsiteX2" fmla="*/ 1052513 w 1147763"/>
              <a:gd name="connsiteY2" fmla="*/ 1565910 h 1565910"/>
              <a:gd name="connsiteX3" fmla="*/ 0 w 1147763"/>
              <a:gd name="connsiteY3" fmla="*/ 1508761 h 156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7763" h="1565910">
                <a:moveTo>
                  <a:pt x="0" y="1508761"/>
                </a:moveTo>
                <a:lnTo>
                  <a:pt x="1147763" y="0"/>
                </a:lnTo>
                <a:lnTo>
                  <a:pt x="1052513" y="1565910"/>
                </a:lnTo>
                <a:lnTo>
                  <a:pt x="0" y="1508761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191000" y="4648200"/>
            <a:ext cx="914400" cy="9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705600" y="4648200"/>
            <a:ext cx="2034460" cy="9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705601" y="2620098"/>
            <a:ext cx="637717" cy="60228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553282" y="2624936"/>
            <a:ext cx="637718" cy="60228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792010" y="2880209"/>
            <a:ext cx="637717" cy="60228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452476" y="4804256"/>
            <a:ext cx="637718" cy="60228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8839201" y="4804256"/>
            <a:ext cx="637717" cy="60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5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1384" y="2852937"/>
            <a:ext cx="1998286" cy="3705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 descr="A green and red letters&#10;&#10;AI-generated content may be incorrect.">
            <a:extLst>
              <a:ext uri="{FF2B5EF4-FFF2-40B4-BE49-F238E27FC236}">
                <a16:creationId xmlns:a16="http://schemas.microsoft.com/office/drawing/2014/main" id="{36DAAE8F-9C67-0276-764D-72C3A3C92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603" y="1398168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E9C4D5-4F2D-D9EE-07F1-337C61C95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63" b="1371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9D0BC9-CAAE-5ED0-A5F3-A19BCF4EDE97}"/>
              </a:ext>
            </a:extLst>
          </p:cNvPr>
          <p:cNvSpPr/>
          <p:nvPr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A7D9C6D-0DE8-D0E9-E75E-BF095F2F3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29" y="2223654"/>
            <a:ext cx="3588669" cy="424549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9D18A3D-5361-2183-7BE8-4040A202BB55}"/>
              </a:ext>
            </a:extLst>
          </p:cNvPr>
          <p:cNvSpPr/>
          <p:nvPr/>
        </p:nvSpPr>
        <p:spPr>
          <a:xfrm>
            <a:off x="4673043" y="467591"/>
            <a:ext cx="6473536" cy="2915689"/>
          </a:xfrm>
          <a:custGeom>
            <a:avLst/>
            <a:gdLst>
              <a:gd name="connsiteX0" fmla="*/ 0 w 6473536"/>
              <a:gd name="connsiteY0" fmla="*/ 485958 h 2915689"/>
              <a:gd name="connsiteX1" fmla="*/ 485958 w 6473536"/>
              <a:gd name="connsiteY1" fmla="*/ 0 h 2915689"/>
              <a:gd name="connsiteX2" fmla="*/ 1078923 w 6473536"/>
              <a:gd name="connsiteY2" fmla="*/ 0 h 2915689"/>
              <a:gd name="connsiteX3" fmla="*/ 1078923 w 6473536"/>
              <a:gd name="connsiteY3" fmla="*/ 0 h 2915689"/>
              <a:gd name="connsiteX4" fmla="*/ 1618384 w 6473536"/>
              <a:gd name="connsiteY4" fmla="*/ 0 h 2915689"/>
              <a:gd name="connsiteX5" fmla="*/ 2174030 w 6473536"/>
              <a:gd name="connsiteY5" fmla="*/ 0 h 2915689"/>
              <a:gd name="connsiteX6" fmla="*/ 2697307 w 6473536"/>
              <a:gd name="connsiteY6" fmla="*/ 0 h 2915689"/>
              <a:gd name="connsiteX7" fmla="*/ 3146977 w 6473536"/>
              <a:gd name="connsiteY7" fmla="*/ 0 h 2915689"/>
              <a:gd name="connsiteX8" fmla="*/ 3728259 w 6473536"/>
              <a:gd name="connsiteY8" fmla="*/ 0 h 2915689"/>
              <a:gd name="connsiteX9" fmla="*/ 4177929 w 6473536"/>
              <a:gd name="connsiteY9" fmla="*/ 0 h 2915689"/>
              <a:gd name="connsiteX10" fmla="*/ 4792113 w 6473536"/>
              <a:gd name="connsiteY10" fmla="*/ 0 h 2915689"/>
              <a:gd name="connsiteX11" fmla="*/ 5274686 w 6473536"/>
              <a:gd name="connsiteY11" fmla="*/ 0 h 2915689"/>
              <a:gd name="connsiteX12" fmla="*/ 5987578 w 6473536"/>
              <a:gd name="connsiteY12" fmla="*/ 0 h 2915689"/>
              <a:gd name="connsiteX13" fmla="*/ 6473536 w 6473536"/>
              <a:gd name="connsiteY13" fmla="*/ 485958 h 2915689"/>
              <a:gd name="connsiteX14" fmla="*/ 6473536 w 6473536"/>
              <a:gd name="connsiteY14" fmla="*/ 878763 h 2915689"/>
              <a:gd name="connsiteX15" fmla="*/ 6473536 w 6473536"/>
              <a:gd name="connsiteY15" fmla="*/ 1271568 h 2915689"/>
              <a:gd name="connsiteX16" fmla="*/ 6473536 w 6473536"/>
              <a:gd name="connsiteY16" fmla="*/ 1700819 h 2915689"/>
              <a:gd name="connsiteX17" fmla="*/ 6473536 w 6473536"/>
              <a:gd name="connsiteY17" fmla="*/ 1700819 h 2915689"/>
              <a:gd name="connsiteX18" fmla="*/ 6473536 w 6473536"/>
              <a:gd name="connsiteY18" fmla="*/ 2065280 h 2915689"/>
              <a:gd name="connsiteX19" fmla="*/ 6473536 w 6473536"/>
              <a:gd name="connsiteY19" fmla="*/ 2429741 h 2915689"/>
              <a:gd name="connsiteX20" fmla="*/ 6473536 w 6473536"/>
              <a:gd name="connsiteY20" fmla="*/ 2429731 h 2915689"/>
              <a:gd name="connsiteX21" fmla="*/ 5987578 w 6473536"/>
              <a:gd name="connsiteY21" fmla="*/ 2915689 h 2915689"/>
              <a:gd name="connsiteX22" fmla="*/ 5439200 w 6473536"/>
              <a:gd name="connsiteY22" fmla="*/ 2915689 h 2915689"/>
              <a:gd name="connsiteX23" fmla="*/ 4825016 w 6473536"/>
              <a:gd name="connsiteY23" fmla="*/ 2915689 h 2915689"/>
              <a:gd name="connsiteX24" fmla="*/ 4276637 w 6473536"/>
              <a:gd name="connsiteY24" fmla="*/ 2915689 h 2915689"/>
              <a:gd name="connsiteX25" fmla="*/ 3794064 w 6473536"/>
              <a:gd name="connsiteY25" fmla="*/ 2915689 h 2915689"/>
              <a:gd name="connsiteX26" fmla="*/ 3245686 w 6473536"/>
              <a:gd name="connsiteY26" fmla="*/ 2915689 h 2915689"/>
              <a:gd name="connsiteX27" fmla="*/ 2697307 w 6473536"/>
              <a:gd name="connsiteY27" fmla="*/ 2915689 h 2915689"/>
              <a:gd name="connsiteX28" fmla="*/ 2141662 w 6473536"/>
              <a:gd name="connsiteY28" fmla="*/ 2915689 h 2915689"/>
              <a:gd name="connsiteX29" fmla="*/ 1586017 w 6473536"/>
              <a:gd name="connsiteY29" fmla="*/ 2915689 h 2915689"/>
              <a:gd name="connsiteX30" fmla="*/ 1078923 w 6473536"/>
              <a:gd name="connsiteY30" fmla="*/ 2915689 h 2915689"/>
              <a:gd name="connsiteX31" fmla="*/ 1078923 w 6473536"/>
              <a:gd name="connsiteY31" fmla="*/ 2915689 h 2915689"/>
              <a:gd name="connsiteX32" fmla="*/ 485958 w 6473536"/>
              <a:gd name="connsiteY32" fmla="*/ 2915689 h 2915689"/>
              <a:gd name="connsiteX33" fmla="*/ 0 w 6473536"/>
              <a:gd name="connsiteY33" fmla="*/ 2429731 h 2915689"/>
              <a:gd name="connsiteX34" fmla="*/ 0 w 6473536"/>
              <a:gd name="connsiteY34" fmla="*/ 2429741 h 2915689"/>
              <a:gd name="connsiteX35" fmla="*/ -313222 w 6473536"/>
              <a:gd name="connsiteY35" fmla="*/ 2574588 h 2915689"/>
              <a:gd name="connsiteX36" fmla="*/ -626444 w 6473536"/>
              <a:gd name="connsiteY36" fmla="*/ 2719434 h 2915689"/>
              <a:gd name="connsiteX37" fmla="*/ -313222 w 6473536"/>
              <a:gd name="connsiteY37" fmla="*/ 2210127 h 2915689"/>
              <a:gd name="connsiteX38" fmla="*/ 0 w 6473536"/>
              <a:gd name="connsiteY38" fmla="*/ 1700819 h 2915689"/>
              <a:gd name="connsiteX39" fmla="*/ 0 w 6473536"/>
              <a:gd name="connsiteY39" fmla="*/ 1271568 h 2915689"/>
              <a:gd name="connsiteX40" fmla="*/ 0 w 6473536"/>
              <a:gd name="connsiteY40" fmla="*/ 866614 h 2915689"/>
              <a:gd name="connsiteX41" fmla="*/ 0 w 6473536"/>
              <a:gd name="connsiteY41" fmla="*/ 485958 h 291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473536" h="2915689" fill="none" extrusionOk="0">
                <a:moveTo>
                  <a:pt x="0" y="485958"/>
                </a:moveTo>
                <a:cubicBezTo>
                  <a:pt x="-8529" y="185387"/>
                  <a:pt x="161714" y="440"/>
                  <a:pt x="485958" y="0"/>
                </a:cubicBezTo>
                <a:cubicBezTo>
                  <a:pt x="605330" y="-53771"/>
                  <a:pt x="940776" y="14297"/>
                  <a:pt x="1078923" y="0"/>
                </a:cubicBezTo>
                <a:lnTo>
                  <a:pt x="1078923" y="0"/>
                </a:lnTo>
                <a:cubicBezTo>
                  <a:pt x="1204777" y="-4776"/>
                  <a:pt x="1382642" y="60072"/>
                  <a:pt x="1618384" y="0"/>
                </a:cubicBezTo>
                <a:cubicBezTo>
                  <a:pt x="1854126" y="-60072"/>
                  <a:pt x="1955807" y="47932"/>
                  <a:pt x="2174030" y="0"/>
                </a:cubicBezTo>
                <a:cubicBezTo>
                  <a:pt x="2392253" y="-47932"/>
                  <a:pt x="2577334" y="43054"/>
                  <a:pt x="2697307" y="0"/>
                </a:cubicBezTo>
                <a:cubicBezTo>
                  <a:pt x="2921583" y="-26032"/>
                  <a:pt x="2995374" y="36079"/>
                  <a:pt x="3146977" y="0"/>
                </a:cubicBezTo>
                <a:cubicBezTo>
                  <a:pt x="3298580" y="-36079"/>
                  <a:pt x="3589395" y="62798"/>
                  <a:pt x="3728259" y="0"/>
                </a:cubicBezTo>
                <a:cubicBezTo>
                  <a:pt x="3867123" y="-62798"/>
                  <a:pt x="4012056" y="44192"/>
                  <a:pt x="4177929" y="0"/>
                </a:cubicBezTo>
                <a:cubicBezTo>
                  <a:pt x="4343802" y="-44192"/>
                  <a:pt x="4500398" y="67978"/>
                  <a:pt x="4792113" y="0"/>
                </a:cubicBezTo>
                <a:cubicBezTo>
                  <a:pt x="5083828" y="-67978"/>
                  <a:pt x="5171981" y="37921"/>
                  <a:pt x="5274686" y="0"/>
                </a:cubicBezTo>
                <a:cubicBezTo>
                  <a:pt x="5377391" y="-37921"/>
                  <a:pt x="5666527" y="10874"/>
                  <a:pt x="5987578" y="0"/>
                </a:cubicBezTo>
                <a:cubicBezTo>
                  <a:pt x="6187368" y="762"/>
                  <a:pt x="6523576" y="255612"/>
                  <a:pt x="6473536" y="485958"/>
                </a:cubicBezTo>
                <a:cubicBezTo>
                  <a:pt x="6499211" y="654134"/>
                  <a:pt x="6452116" y="725178"/>
                  <a:pt x="6473536" y="878763"/>
                </a:cubicBezTo>
                <a:cubicBezTo>
                  <a:pt x="6494956" y="1032348"/>
                  <a:pt x="6459682" y="1165628"/>
                  <a:pt x="6473536" y="1271568"/>
                </a:cubicBezTo>
                <a:cubicBezTo>
                  <a:pt x="6487390" y="1377509"/>
                  <a:pt x="6444143" y="1520814"/>
                  <a:pt x="6473536" y="1700819"/>
                </a:cubicBezTo>
                <a:lnTo>
                  <a:pt x="6473536" y="1700819"/>
                </a:lnTo>
                <a:cubicBezTo>
                  <a:pt x="6503893" y="1814282"/>
                  <a:pt x="6450942" y="1912138"/>
                  <a:pt x="6473536" y="2065280"/>
                </a:cubicBezTo>
                <a:cubicBezTo>
                  <a:pt x="6496130" y="2218422"/>
                  <a:pt x="6442750" y="2275311"/>
                  <a:pt x="6473536" y="2429741"/>
                </a:cubicBezTo>
                <a:cubicBezTo>
                  <a:pt x="6473535" y="2429736"/>
                  <a:pt x="6473536" y="2429736"/>
                  <a:pt x="6473536" y="2429731"/>
                </a:cubicBezTo>
                <a:cubicBezTo>
                  <a:pt x="6476543" y="2689159"/>
                  <a:pt x="6307475" y="2888723"/>
                  <a:pt x="5987578" y="2915689"/>
                </a:cubicBezTo>
                <a:cubicBezTo>
                  <a:pt x="5762650" y="2918981"/>
                  <a:pt x="5653397" y="2872555"/>
                  <a:pt x="5439200" y="2915689"/>
                </a:cubicBezTo>
                <a:cubicBezTo>
                  <a:pt x="5225003" y="2958823"/>
                  <a:pt x="4970598" y="2850391"/>
                  <a:pt x="4825016" y="2915689"/>
                </a:cubicBezTo>
                <a:cubicBezTo>
                  <a:pt x="4679434" y="2980987"/>
                  <a:pt x="4423500" y="2868290"/>
                  <a:pt x="4276637" y="2915689"/>
                </a:cubicBezTo>
                <a:cubicBezTo>
                  <a:pt x="4129774" y="2963088"/>
                  <a:pt x="3916272" y="2915261"/>
                  <a:pt x="3794064" y="2915689"/>
                </a:cubicBezTo>
                <a:cubicBezTo>
                  <a:pt x="3671856" y="2916117"/>
                  <a:pt x="3470173" y="2902477"/>
                  <a:pt x="3245686" y="2915689"/>
                </a:cubicBezTo>
                <a:cubicBezTo>
                  <a:pt x="3021199" y="2928901"/>
                  <a:pt x="2821561" y="2877639"/>
                  <a:pt x="2697307" y="2915689"/>
                </a:cubicBezTo>
                <a:cubicBezTo>
                  <a:pt x="2453035" y="2944357"/>
                  <a:pt x="2388520" y="2905397"/>
                  <a:pt x="2141662" y="2915689"/>
                </a:cubicBezTo>
                <a:cubicBezTo>
                  <a:pt x="1894804" y="2925981"/>
                  <a:pt x="1756869" y="2880072"/>
                  <a:pt x="1586017" y="2915689"/>
                </a:cubicBezTo>
                <a:cubicBezTo>
                  <a:pt x="1415165" y="2951306"/>
                  <a:pt x="1303719" y="2895269"/>
                  <a:pt x="1078923" y="2915689"/>
                </a:cubicBezTo>
                <a:lnTo>
                  <a:pt x="1078923" y="2915689"/>
                </a:lnTo>
                <a:cubicBezTo>
                  <a:pt x="839620" y="2922246"/>
                  <a:pt x="674226" y="2861096"/>
                  <a:pt x="485958" y="2915689"/>
                </a:cubicBezTo>
                <a:cubicBezTo>
                  <a:pt x="244148" y="2877435"/>
                  <a:pt x="-29679" y="2683433"/>
                  <a:pt x="0" y="2429731"/>
                </a:cubicBezTo>
                <a:cubicBezTo>
                  <a:pt x="1" y="2429733"/>
                  <a:pt x="-1" y="2429739"/>
                  <a:pt x="0" y="2429741"/>
                </a:cubicBezTo>
                <a:cubicBezTo>
                  <a:pt x="-81503" y="2483017"/>
                  <a:pt x="-258628" y="2503866"/>
                  <a:pt x="-313222" y="2574588"/>
                </a:cubicBezTo>
                <a:cubicBezTo>
                  <a:pt x="-367816" y="2645310"/>
                  <a:pt x="-532494" y="2632459"/>
                  <a:pt x="-626444" y="2719434"/>
                </a:cubicBezTo>
                <a:cubicBezTo>
                  <a:pt x="-576883" y="2502647"/>
                  <a:pt x="-382994" y="2440086"/>
                  <a:pt x="-313222" y="2210127"/>
                </a:cubicBezTo>
                <a:cubicBezTo>
                  <a:pt x="-243451" y="1980168"/>
                  <a:pt x="-29054" y="1880884"/>
                  <a:pt x="0" y="1700819"/>
                </a:cubicBezTo>
                <a:cubicBezTo>
                  <a:pt x="-48414" y="1487404"/>
                  <a:pt x="35133" y="1382081"/>
                  <a:pt x="0" y="1271568"/>
                </a:cubicBezTo>
                <a:cubicBezTo>
                  <a:pt x="-35133" y="1161055"/>
                  <a:pt x="40743" y="1001858"/>
                  <a:pt x="0" y="866614"/>
                </a:cubicBezTo>
                <a:cubicBezTo>
                  <a:pt x="-40743" y="731370"/>
                  <a:pt x="32387" y="565706"/>
                  <a:pt x="0" y="485958"/>
                </a:cubicBezTo>
                <a:close/>
              </a:path>
              <a:path w="6473536" h="2915689" stroke="0" extrusionOk="0">
                <a:moveTo>
                  <a:pt x="0" y="485958"/>
                </a:moveTo>
                <a:cubicBezTo>
                  <a:pt x="-26811" y="203223"/>
                  <a:pt x="228055" y="-43796"/>
                  <a:pt x="485958" y="0"/>
                </a:cubicBezTo>
                <a:cubicBezTo>
                  <a:pt x="732195" y="-8543"/>
                  <a:pt x="955234" y="30535"/>
                  <a:pt x="1078923" y="0"/>
                </a:cubicBezTo>
                <a:lnTo>
                  <a:pt x="1078923" y="0"/>
                </a:lnTo>
                <a:cubicBezTo>
                  <a:pt x="1320380" y="-58869"/>
                  <a:pt x="1422689" y="48445"/>
                  <a:pt x="1569833" y="0"/>
                </a:cubicBezTo>
                <a:cubicBezTo>
                  <a:pt x="1716977" y="-48445"/>
                  <a:pt x="1992980" y="41511"/>
                  <a:pt x="2125478" y="0"/>
                </a:cubicBezTo>
                <a:cubicBezTo>
                  <a:pt x="2257977" y="-41511"/>
                  <a:pt x="2523098" y="32330"/>
                  <a:pt x="2697307" y="0"/>
                </a:cubicBezTo>
                <a:cubicBezTo>
                  <a:pt x="2908304" y="-9487"/>
                  <a:pt x="2942780" y="7006"/>
                  <a:pt x="3179880" y="0"/>
                </a:cubicBezTo>
                <a:cubicBezTo>
                  <a:pt x="3416980" y="-7006"/>
                  <a:pt x="3458536" y="30390"/>
                  <a:pt x="3728259" y="0"/>
                </a:cubicBezTo>
                <a:cubicBezTo>
                  <a:pt x="3997982" y="-30390"/>
                  <a:pt x="4089261" y="64895"/>
                  <a:pt x="4309540" y="0"/>
                </a:cubicBezTo>
                <a:cubicBezTo>
                  <a:pt x="4529819" y="-64895"/>
                  <a:pt x="4635299" y="51228"/>
                  <a:pt x="4825016" y="0"/>
                </a:cubicBezTo>
                <a:cubicBezTo>
                  <a:pt x="5014733" y="-51228"/>
                  <a:pt x="5208627" y="50214"/>
                  <a:pt x="5340491" y="0"/>
                </a:cubicBezTo>
                <a:cubicBezTo>
                  <a:pt x="5472356" y="-50214"/>
                  <a:pt x="5804643" y="13843"/>
                  <a:pt x="5987578" y="0"/>
                </a:cubicBezTo>
                <a:cubicBezTo>
                  <a:pt x="6245088" y="34481"/>
                  <a:pt x="6465509" y="283610"/>
                  <a:pt x="6473536" y="485958"/>
                </a:cubicBezTo>
                <a:cubicBezTo>
                  <a:pt x="6515486" y="649045"/>
                  <a:pt x="6460400" y="789357"/>
                  <a:pt x="6473536" y="866614"/>
                </a:cubicBezTo>
                <a:cubicBezTo>
                  <a:pt x="6486672" y="943871"/>
                  <a:pt x="6471300" y="1094338"/>
                  <a:pt x="6473536" y="1235122"/>
                </a:cubicBezTo>
                <a:cubicBezTo>
                  <a:pt x="6475772" y="1375906"/>
                  <a:pt x="6436702" y="1527276"/>
                  <a:pt x="6473536" y="1700819"/>
                </a:cubicBezTo>
                <a:lnTo>
                  <a:pt x="6473536" y="1700819"/>
                </a:lnTo>
                <a:cubicBezTo>
                  <a:pt x="6505629" y="1793871"/>
                  <a:pt x="6451954" y="1956346"/>
                  <a:pt x="6473536" y="2050702"/>
                </a:cubicBezTo>
                <a:cubicBezTo>
                  <a:pt x="6495118" y="2145058"/>
                  <a:pt x="6453388" y="2311644"/>
                  <a:pt x="6473536" y="2429741"/>
                </a:cubicBezTo>
                <a:cubicBezTo>
                  <a:pt x="6473536" y="2429738"/>
                  <a:pt x="6473536" y="2429734"/>
                  <a:pt x="6473536" y="2429731"/>
                </a:cubicBezTo>
                <a:cubicBezTo>
                  <a:pt x="6533217" y="2670014"/>
                  <a:pt x="6243250" y="2919401"/>
                  <a:pt x="5987578" y="2915689"/>
                </a:cubicBezTo>
                <a:cubicBezTo>
                  <a:pt x="5733421" y="2915877"/>
                  <a:pt x="5592688" y="2895986"/>
                  <a:pt x="5373394" y="2915689"/>
                </a:cubicBezTo>
                <a:cubicBezTo>
                  <a:pt x="5154100" y="2935392"/>
                  <a:pt x="4931126" y="2913814"/>
                  <a:pt x="4792113" y="2915689"/>
                </a:cubicBezTo>
                <a:cubicBezTo>
                  <a:pt x="4653100" y="2917564"/>
                  <a:pt x="4444942" y="2892935"/>
                  <a:pt x="4309540" y="2915689"/>
                </a:cubicBezTo>
                <a:cubicBezTo>
                  <a:pt x="4174138" y="2938443"/>
                  <a:pt x="3848738" y="2846655"/>
                  <a:pt x="3728259" y="2915689"/>
                </a:cubicBezTo>
                <a:cubicBezTo>
                  <a:pt x="3607780" y="2984723"/>
                  <a:pt x="3392838" y="2909127"/>
                  <a:pt x="3278588" y="2915689"/>
                </a:cubicBezTo>
                <a:cubicBezTo>
                  <a:pt x="3164338" y="2922251"/>
                  <a:pt x="2882771" y="2874980"/>
                  <a:pt x="2697307" y="2915689"/>
                </a:cubicBezTo>
                <a:cubicBezTo>
                  <a:pt x="2571943" y="2945796"/>
                  <a:pt x="2302811" y="2912794"/>
                  <a:pt x="2190213" y="2915689"/>
                </a:cubicBezTo>
                <a:cubicBezTo>
                  <a:pt x="2077615" y="2918584"/>
                  <a:pt x="1762222" y="2851089"/>
                  <a:pt x="1618384" y="2915689"/>
                </a:cubicBezTo>
                <a:cubicBezTo>
                  <a:pt x="1474546" y="2980289"/>
                  <a:pt x="1237591" y="2860600"/>
                  <a:pt x="1078923" y="2915689"/>
                </a:cubicBezTo>
                <a:lnTo>
                  <a:pt x="1078923" y="2915689"/>
                </a:lnTo>
                <a:cubicBezTo>
                  <a:pt x="870295" y="2973157"/>
                  <a:pt x="737075" y="2849431"/>
                  <a:pt x="485958" y="2915689"/>
                </a:cubicBezTo>
                <a:cubicBezTo>
                  <a:pt x="177120" y="2934498"/>
                  <a:pt x="33050" y="2736868"/>
                  <a:pt x="0" y="2429731"/>
                </a:cubicBezTo>
                <a:cubicBezTo>
                  <a:pt x="1" y="2429736"/>
                  <a:pt x="0" y="2429736"/>
                  <a:pt x="0" y="2429741"/>
                </a:cubicBezTo>
                <a:cubicBezTo>
                  <a:pt x="-127554" y="2489389"/>
                  <a:pt x="-190072" y="2514716"/>
                  <a:pt x="-300693" y="2568794"/>
                </a:cubicBezTo>
                <a:cubicBezTo>
                  <a:pt x="-411314" y="2622872"/>
                  <a:pt x="-486049" y="2637234"/>
                  <a:pt x="-626444" y="2719434"/>
                </a:cubicBezTo>
                <a:cubicBezTo>
                  <a:pt x="-548747" y="2483766"/>
                  <a:pt x="-381648" y="2402133"/>
                  <a:pt x="-325751" y="2230499"/>
                </a:cubicBezTo>
                <a:cubicBezTo>
                  <a:pt x="-269854" y="2058865"/>
                  <a:pt x="-115777" y="1933982"/>
                  <a:pt x="0" y="1700819"/>
                </a:cubicBezTo>
                <a:cubicBezTo>
                  <a:pt x="-14634" y="1608947"/>
                  <a:pt x="43434" y="1442032"/>
                  <a:pt x="0" y="1283717"/>
                </a:cubicBezTo>
                <a:cubicBezTo>
                  <a:pt x="-43434" y="1125402"/>
                  <a:pt x="48" y="1041940"/>
                  <a:pt x="0" y="903060"/>
                </a:cubicBezTo>
                <a:cubicBezTo>
                  <a:pt x="-48" y="764180"/>
                  <a:pt x="26297" y="647184"/>
                  <a:pt x="0" y="485958"/>
                </a:cubicBezTo>
                <a:close/>
              </a:path>
            </a:pathLst>
          </a:custGeom>
          <a:ln w="57150">
            <a:solidFill>
              <a:srgbClr val="CC99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258905303">
                  <a:prstGeom prst="wedgeRoundRectCallout">
                    <a:avLst>
                      <a:gd name="adj1" fmla="val -59677"/>
                      <a:gd name="adj2" fmla="val 43269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</a:rPr>
              <a:t>Kể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tên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các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đồ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vật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trong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thực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tế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có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dạng</a:t>
            </a:r>
            <a:r>
              <a:rPr lang="en-US" sz="4400" b="1" dirty="0">
                <a:solidFill>
                  <a:prstClr val="black"/>
                </a:solidFill>
              </a:rPr>
              <a:t>: </a:t>
            </a:r>
            <a:r>
              <a:rPr lang="en-US" sz="4400" b="1" dirty="0" err="1">
                <a:solidFill>
                  <a:prstClr val="black"/>
                </a:solidFill>
              </a:rPr>
              <a:t>hình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vuông</a:t>
            </a:r>
            <a:r>
              <a:rPr lang="en-US" sz="4400" b="1" dirty="0">
                <a:solidFill>
                  <a:prstClr val="black"/>
                </a:solidFill>
              </a:rPr>
              <a:t>, </a:t>
            </a:r>
            <a:r>
              <a:rPr lang="en-US" sz="4400" b="1" dirty="0" err="1">
                <a:solidFill>
                  <a:prstClr val="black"/>
                </a:solidFill>
              </a:rPr>
              <a:t>hình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tròn</a:t>
            </a:r>
            <a:r>
              <a:rPr lang="en-US" sz="4400" b="1" dirty="0">
                <a:solidFill>
                  <a:prstClr val="black"/>
                </a:solidFill>
              </a:rPr>
              <a:t>, </a:t>
            </a:r>
            <a:r>
              <a:rPr lang="en-US" sz="4400" b="1" dirty="0" err="1">
                <a:solidFill>
                  <a:prstClr val="black"/>
                </a:solidFill>
              </a:rPr>
              <a:t>hình</a:t>
            </a:r>
            <a:r>
              <a:rPr lang="en-US" sz="4400" b="1" dirty="0">
                <a:solidFill>
                  <a:prstClr val="black"/>
                </a:solidFill>
              </a:rPr>
              <a:t> tam </a:t>
            </a:r>
            <a:r>
              <a:rPr lang="en-US" sz="4400" b="1" dirty="0" err="1">
                <a:solidFill>
                  <a:prstClr val="black"/>
                </a:solidFill>
              </a:rPr>
              <a:t>giác</a:t>
            </a:r>
            <a:r>
              <a:rPr lang="en-US" sz="4400" b="1" dirty="0">
                <a:solidFill>
                  <a:prstClr val="black"/>
                </a:solidFill>
              </a:rPr>
              <a:t>, </a:t>
            </a:r>
            <a:r>
              <a:rPr lang="en-US" sz="4400" b="1" dirty="0" err="1">
                <a:solidFill>
                  <a:prstClr val="black"/>
                </a:solidFill>
              </a:rPr>
              <a:t>hình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chữ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nhật</a:t>
            </a:r>
            <a:r>
              <a:rPr lang="en-US" sz="4400" b="1" dirty="0">
                <a:solidFill>
                  <a:prstClr val="black"/>
                </a:solidFill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092128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0F3E8D-CE6D-CE1B-37ED-92C0F451B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663608"/>
            <a:ext cx="11269980" cy="558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3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855" y="1380490"/>
            <a:ext cx="7400290" cy="409638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1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ky with many small stars&#10;&#10;Description automatically generated">
            <a:extLst>
              <a:ext uri="{FF2B5EF4-FFF2-40B4-BE49-F238E27FC236}">
                <a16:creationId xmlns:a16="http://schemas.microsoft.com/office/drawing/2014/main" id="{DFFDA464-62EF-D58A-6D5D-4A7FEA5991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9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6" name="Picture 5" descr="A yellow moon in space&#10;&#10;Description automatically generated">
            <a:extLst>
              <a:ext uri="{FF2B5EF4-FFF2-40B4-BE49-F238E27FC236}">
                <a16:creationId xmlns:a16="http://schemas.microsoft.com/office/drawing/2014/main" id="{2F2B41D1-BBAF-074A-2F26-9C47CEAFA7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9" t="6815" r="16848" b="71068"/>
          <a:stretch/>
        </p:blipFill>
        <p:spPr>
          <a:xfrm>
            <a:off x="-96521" y="2605024"/>
            <a:ext cx="12385040" cy="4252976"/>
          </a:xfrm>
          <a:prstGeom prst="rect">
            <a:avLst/>
          </a:prstGeom>
        </p:spPr>
      </p:pic>
      <p:sp>
        <p:nvSpPr>
          <p:cNvPr id="7" name="Freeform 19">
            <a:extLst>
              <a:ext uri="{FF2B5EF4-FFF2-40B4-BE49-F238E27FC236}">
                <a16:creationId xmlns:a16="http://schemas.microsoft.com/office/drawing/2014/main" id="{D98FBB67-FD44-1367-B9B4-FBD0A30B114B}"/>
              </a:ext>
            </a:extLst>
          </p:cNvPr>
          <p:cNvSpPr/>
          <p:nvPr/>
        </p:nvSpPr>
        <p:spPr>
          <a:xfrm>
            <a:off x="5448578" y="3825560"/>
            <a:ext cx="1294843" cy="1785990"/>
          </a:xfrm>
          <a:custGeom>
            <a:avLst/>
            <a:gdLst/>
            <a:ahLst/>
            <a:cxnLst/>
            <a:rect l="l" t="t" r="r" b="b"/>
            <a:pathLst>
              <a:path w="4036671" h="5567822">
                <a:moveTo>
                  <a:pt x="0" y="0"/>
                </a:moveTo>
                <a:lnTo>
                  <a:pt x="4036672" y="0"/>
                </a:lnTo>
                <a:lnTo>
                  <a:pt x="4036672" y="5567822"/>
                </a:lnTo>
                <a:lnTo>
                  <a:pt x="0" y="55678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EC30B16-FB65-8B7E-450C-F6852B5C2907}"/>
              </a:ext>
            </a:extLst>
          </p:cNvPr>
          <p:cNvSpPr/>
          <p:nvPr/>
        </p:nvSpPr>
        <p:spPr>
          <a:xfrm>
            <a:off x="5148456" y="314960"/>
            <a:ext cx="6370320" cy="2509271"/>
          </a:xfrm>
          <a:prstGeom prst="wedgeRoundRectCallout">
            <a:avLst>
              <a:gd name="adj1" fmla="val -58154"/>
              <a:gd name="adj2" fmla="val 5035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 Xin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Star.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group of colorful planets&#10;&#10;Description automatically generated">
            <a:extLst>
              <a:ext uri="{FF2B5EF4-FFF2-40B4-BE49-F238E27FC236}">
                <a16:creationId xmlns:a16="http://schemas.microsoft.com/office/drawing/2014/main" id="{76940E77-BE2C-018E-976A-BC9E533F8A3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3" b="52676"/>
          <a:stretch/>
        </p:blipFill>
        <p:spPr>
          <a:xfrm>
            <a:off x="493638" y="314960"/>
            <a:ext cx="1942027" cy="2142888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53E8828-B640-09D4-F3A5-BD7401273BB5}"/>
              </a:ext>
            </a:extLst>
          </p:cNvPr>
          <p:cNvSpPr/>
          <p:nvPr/>
        </p:nvSpPr>
        <p:spPr>
          <a:xfrm>
            <a:off x="5113964" y="307339"/>
            <a:ext cx="6370320" cy="2509271"/>
          </a:xfrm>
          <a:prstGeom prst="wedgeRoundRectCallout">
            <a:avLst>
              <a:gd name="adj1" fmla="val -58154"/>
              <a:gd name="adj2" fmla="val 5035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D1482BA6-444E-4E0C-EF49-D0848E4395B0}"/>
              </a:ext>
            </a:extLst>
          </p:cNvPr>
          <p:cNvSpPr/>
          <p:nvPr/>
        </p:nvSpPr>
        <p:spPr>
          <a:xfrm>
            <a:off x="2483925" y="1804915"/>
            <a:ext cx="2118442" cy="2998342"/>
          </a:xfrm>
          <a:custGeom>
            <a:avLst/>
            <a:gdLst/>
            <a:ahLst/>
            <a:cxnLst/>
            <a:rect l="l" t="t" r="r" b="b"/>
            <a:pathLst>
              <a:path w="1819221" h="2509271">
                <a:moveTo>
                  <a:pt x="0" y="0"/>
                </a:moveTo>
                <a:lnTo>
                  <a:pt x="1819222" y="0"/>
                </a:lnTo>
                <a:lnTo>
                  <a:pt x="1819222" y="2509270"/>
                </a:lnTo>
                <a:lnTo>
                  <a:pt x="0" y="25092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8B8C781D-EE35-84FE-2178-5990782CA255}"/>
              </a:ext>
            </a:extLst>
          </p:cNvPr>
          <p:cNvSpPr/>
          <p:nvPr/>
        </p:nvSpPr>
        <p:spPr>
          <a:xfrm>
            <a:off x="493638" y="3089333"/>
            <a:ext cx="2875222" cy="3427847"/>
          </a:xfrm>
          <a:custGeom>
            <a:avLst/>
            <a:gdLst/>
            <a:ahLst/>
            <a:cxnLst/>
            <a:rect l="l" t="t" r="r" b="b"/>
            <a:pathLst>
              <a:path w="3251083" h="5160450">
                <a:moveTo>
                  <a:pt x="0" y="0"/>
                </a:moveTo>
                <a:lnTo>
                  <a:pt x="3251083" y="0"/>
                </a:lnTo>
                <a:lnTo>
                  <a:pt x="3251083" y="5160450"/>
                </a:lnTo>
                <a:lnTo>
                  <a:pt x="0" y="516045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1" b="-3379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1_1">
            <a:hlinkClick r:id="" action="ppaction://media"/>
            <a:extLst>
              <a:ext uri="{FF2B5EF4-FFF2-40B4-BE49-F238E27FC236}">
                <a16:creationId xmlns:a16="http://schemas.microsoft.com/office/drawing/2014/main" id="{85E6EFA4-201D-FE4C-398F-080A3B0BF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90650" y="1362075"/>
            <a:ext cx="457200" cy="457200"/>
          </a:xfrm>
          <a:prstGeom prst="rect">
            <a:avLst/>
          </a:prstGeom>
        </p:spPr>
      </p:pic>
      <p:pic>
        <p:nvPicPr>
          <p:cNvPr id="17" name="0">
            <a:hlinkClick r:id="" action="ppaction://media"/>
            <a:extLst>
              <a:ext uri="{FF2B5EF4-FFF2-40B4-BE49-F238E27FC236}">
                <a16:creationId xmlns:a16="http://schemas.microsoft.com/office/drawing/2014/main" id="{49CF9998-8334-5F2E-EDA2-51BAC593DE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3600" y="977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0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38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17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3" grpId="0" animBg="1"/>
      <p:bldP spid="14" grpId="0" animBg="1"/>
      <p:bldP spid="14" grpId="1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77" y="619125"/>
            <a:ext cx="2743200" cy="2179864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68" t="5331" r="8192" b="58428"/>
          <a:stretch/>
        </p:blipFill>
        <p:spPr>
          <a:xfrm>
            <a:off x="7924800" y="3465740"/>
            <a:ext cx="2457450" cy="2457450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06" t="45231" r="6954" b="11103"/>
          <a:stretch/>
        </p:blipFill>
        <p:spPr>
          <a:xfrm>
            <a:off x="4874325" y="4408715"/>
            <a:ext cx="1951504" cy="2351314"/>
          </a:xfrm>
          <a:prstGeom prst="rect">
            <a:avLst/>
          </a:prstGeom>
        </p:spPr>
      </p:pic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" t="39924" r="54963" b="11508"/>
          <a:stretch/>
        </p:blipFill>
        <p:spPr>
          <a:xfrm>
            <a:off x="1828800" y="3101069"/>
            <a:ext cx="1951504" cy="2615292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1" t="34311" r="33897" b="38635"/>
          <a:stretch/>
        </p:blipFill>
        <p:spPr>
          <a:xfrm>
            <a:off x="9719469" y="1636940"/>
            <a:ext cx="1905000" cy="1741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" t="4025" r="60817" b="56561"/>
          <a:stretch/>
        </p:blipFill>
        <p:spPr>
          <a:xfrm>
            <a:off x="304800" y="3792360"/>
            <a:ext cx="1945614" cy="1792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1" t="2855" r="8528" b="54569"/>
          <a:stretch/>
        </p:blipFill>
        <p:spPr>
          <a:xfrm>
            <a:off x="3189821" y="4922220"/>
            <a:ext cx="1814919" cy="19357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8" t="2497" r="21710" b="66375"/>
          <a:stretch/>
        </p:blipFill>
        <p:spPr>
          <a:xfrm>
            <a:off x="2804552" y="1350019"/>
            <a:ext cx="1292728" cy="1751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8" t="56583" b="12289"/>
          <a:stretch/>
        </p:blipFill>
        <p:spPr>
          <a:xfrm>
            <a:off x="8556319" y="1494066"/>
            <a:ext cx="1292728" cy="1751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57" t="1204" r="39461" b="67668"/>
          <a:stretch/>
        </p:blipFill>
        <p:spPr>
          <a:xfrm>
            <a:off x="7428062" y="5047665"/>
            <a:ext cx="1292728" cy="1751051"/>
          </a:xfrm>
          <a:prstGeom prst="rect">
            <a:avLst/>
          </a:prstGeom>
        </p:spPr>
      </p:pic>
      <p:pic>
        <p:nvPicPr>
          <p:cNvPr id="4098" name="Picture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1" y="5047665"/>
            <a:ext cx="1563999" cy="186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036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9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889920" y="2590800"/>
            <a:ext cx="8153399" cy="34290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19" y="381001"/>
            <a:ext cx="1946811" cy="15470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89920" y="1063080"/>
            <a:ext cx="815339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Đâu là hình tam giác?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505200" y="4767698"/>
            <a:ext cx="1031814" cy="71870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29325" y="4767698"/>
            <a:ext cx="1031814" cy="71870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1047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p:pic>
        <p:nvPicPr>
          <p:cNvPr id="9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92881" y="1447800"/>
            <a:ext cx="609600" cy="609600"/>
          </a:xfrm>
          <a:prstGeom prst="rect">
            <a:avLst/>
          </a:prstGeom>
        </p:spPr>
      </p:pic>
      <p:pic>
        <p:nvPicPr>
          <p:cNvPr id="10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92881" y="2781300"/>
            <a:ext cx="609600" cy="609600"/>
          </a:xfrm>
          <a:prstGeom prst="rect">
            <a:avLst/>
          </a:prstGeom>
        </p:spPr>
      </p:pic>
      <p:sp>
        <p:nvSpPr>
          <p:cNvPr id="11" name="Isosceles Triangle 10"/>
          <p:cNvSpPr/>
          <p:nvPr/>
        </p:nvSpPr>
        <p:spPr>
          <a:xfrm>
            <a:off x="7190008" y="3083820"/>
            <a:ext cx="1678781" cy="95417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64364" y="3083820"/>
            <a:ext cx="1913487" cy="10070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306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689100" y="2409498"/>
            <a:ext cx="1981200" cy="3626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43000" y="457200"/>
            <a:ext cx="10058401" cy="5943600"/>
            <a:chOff x="975518" y="-1219200"/>
            <a:chExt cx="10058401" cy="5943600"/>
          </a:xfrm>
        </p:grpSpPr>
        <p:sp>
          <p:nvSpPr>
            <p:cNvPr id="9" name="Rectangle 8"/>
            <p:cNvSpPr/>
            <p:nvPr/>
          </p:nvSpPr>
          <p:spPr>
            <a:xfrm>
              <a:off x="5261769" y="2137064"/>
              <a:ext cx="5334000" cy="83127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defRPr/>
              </a:pPr>
              <a:r>
                <a:rPr lang="en-US" sz="32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Hình tròn</a:t>
              </a: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975518" y="-1219200"/>
              <a:ext cx="10058401" cy="5943600"/>
            </a:xfrm>
            <a:prstGeom prst="round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9187077" y="2232661"/>
              <a:ext cx="640080" cy="640080"/>
            </a:xfrm>
            <a:prstGeom prst="ellipse">
              <a:avLst/>
            </a:prstGeom>
            <a:solidFill>
              <a:srgbClr val="00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242719" y="742604"/>
              <a:ext cx="5334000" cy="83127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defRPr/>
              </a:pPr>
              <a:r>
                <a:rPr lang="en-US" sz="32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Hình chữ nhật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261769" y="3512127"/>
              <a:ext cx="5334000" cy="83127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defRPr/>
              </a:pPr>
              <a:r>
                <a:rPr lang="en-US" sz="32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Hình vuông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337718" y="-914400"/>
              <a:ext cx="5334000" cy="83127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800" b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NỐI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9178724" y="3615127"/>
              <a:ext cx="640080" cy="640080"/>
            </a:xfrm>
            <a:prstGeom prst="rect">
              <a:avLst/>
            </a:prstGeom>
            <a:solidFill>
              <a:srgbClr val="00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786963" y="838200"/>
              <a:ext cx="1372070" cy="640080"/>
            </a:xfrm>
            <a:prstGeom prst="rect">
              <a:avLst/>
            </a:prstGeom>
            <a:solidFill>
              <a:srgbClr val="00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3101500" y="2834641"/>
            <a:ext cx="2308701" cy="27695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177700" y="2834641"/>
            <a:ext cx="2232501" cy="12538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26" idx="3"/>
            <a:endCxn id="9" idx="1"/>
          </p:cNvCxnSpPr>
          <p:nvPr/>
        </p:nvCxnSpPr>
        <p:spPr>
          <a:xfrm flipV="1">
            <a:off x="3212208" y="4229102"/>
            <a:ext cx="2217042" cy="11791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1" t="34311" r="33897" b="38635"/>
          <a:stretch/>
        </p:blipFill>
        <p:spPr>
          <a:xfrm>
            <a:off x="9994638" y="239370"/>
            <a:ext cx="1738438" cy="1589430"/>
          </a:xfrm>
          <a:prstGeom prst="rect">
            <a:avLst/>
          </a:prstGeom>
        </p:spPr>
      </p:pic>
      <p:pic>
        <p:nvPicPr>
          <p:cNvPr id="1026" name="Picture 2" descr="Mira Toys - Khay gỗ Tròn - Đồ dùng Montessori- Khay gỗ đựng thức ăn/chụp ảnh  | Shopee Việt Na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96" t="23200" r="22800" b="22763"/>
          <a:stretch/>
        </p:blipFill>
        <p:spPr bwMode="auto">
          <a:xfrm>
            <a:off x="1996652" y="4796728"/>
            <a:ext cx="1215556" cy="122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ảng học sinh dùng bút và phấn Hồng Hà (3289) - Bảng Viết Tác giả Hồng Hà |  GiaSach.co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41" t="23427" r="13267" b="19760"/>
          <a:stretch/>
        </p:blipFill>
        <p:spPr bwMode="auto">
          <a:xfrm>
            <a:off x="1996653" y="3675304"/>
            <a:ext cx="1366095" cy="107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ảng viết nam châm 2 mặt trắng xanh - Bảng từ ColorMe cho bé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399" y="2527300"/>
            <a:ext cx="986918" cy="98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64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1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095500" y="1714500"/>
            <a:ext cx="8153399" cy="34290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84122" y="2011070"/>
            <a:ext cx="1913487" cy="10070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43000" y="457200"/>
            <a:ext cx="10058401" cy="594360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4" name="AutoShape 4" descr="Cầm bút chì – wikiHow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7" name="AutoShape 8" descr="Cầm bút chì – wikiHow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06" t="45231" r="6954" b="11103"/>
          <a:stretch/>
        </p:blipFill>
        <p:spPr>
          <a:xfrm>
            <a:off x="10141326" y="0"/>
            <a:ext cx="1951504" cy="23513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67446" y="685801"/>
            <a:ext cx="7809509" cy="831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 mấy hình chữ nhật?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850372" y="5377298"/>
            <a:ext cx="1031814" cy="71870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440865" y="5377298"/>
            <a:ext cx="1031814" cy="71870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1047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pic>
        <p:nvPicPr>
          <p:cNvPr id="13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92881" y="1447800"/>
            <a:ext cx="609600" cy="609600"/>
          </a:xfrm>
          <a:prstGeom prst="rect">
            <a:avLst/>
          </a:prstGeom>
        </p:spPr>
      </p:pic>
      <p:pic>
        <p:nvPicPr>
          <p:cNvPr id="1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92881" y="3733800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763000" y="2514600"/>
            <a:ext cx="864822" cy="21336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 rot="19961647">
            <a:off x="5444904" y="2011070"/>
            <a:ext cx="1454588" cy="10070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 rot="19961647">
            <a:off x="3615815" y="3603602"/>
            <a:ext cx="1005840" cy="1007060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 rot="19961647">
            <a:off x="6610613" y="3513235"/>
            <a:ext cx="1559207" cy="1129736"/>
          </a:xfrm>
          <a:custGeom>
            <a:avLst/>
            <a:gdLst>
              <a:gd name="connsiteX0" fmla="*/ 0 w 1005840"/>
              <a:gd name="connsiteY0" fmla="*/ 0 h 1007060"/>
              <a:gd name="connsiteX1" fmla="*/ 1005840 w 1005840"/>
              <a:gd name="connsiteY1" fmla="*/ 0 h 1007060"/>
              <a:gd name="connsiteX2" fmla="*/ 1005840 w 1005840"/>
              <a:gd name="connsiteY2" fmla="*/ 1007060 h 1007060"/>
              <a:gd name="connsiteX3" fmla="*/ 0 w 1005840"/>
              <a:gd name="connsiteY3" fmla="*/ 1007060 h 1007060"/>
              <a:gd name="connsiteX4" fmla="*/ 0 w 1005840"/>
              <a:gd name="connsiteY4" fmla="*/ 0 h 1007060"/>
              <a:gd name="connsiteX0" fmla="*/ 0 w 1559207"/>
              <a:gd name="connsiteY0" fmla="*/ 122676 h 1129736"/>
              <a:gd name="connsiteX1" fmla="*/ 1559207 w 1559207"/>
              <a:gd name="connsiteY1" fmla="*/ 0 h 1129736"/>
              <a:gd name="connsiteX2" fmla="*/ 1005840 w 1559207"/>
              <a:gd name="connsiteY2" fmla="*/ 1129736 h 1129736"/>
              <a:gd name="connsiteX3" fmla="*/ 0 w 1559207"/>
              <a:gd name="connsiteY3" fmla="*/ 1129736 h 1129736"/>
              <a:gd name="connsiteX4" fmla="*/ 0 w 1559207"/>
              <a:gd name="connsiteY4" fmla="*/ 122676 h 112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9207" h="1129736">
                <a:moveTo>
                  <a:pt x="0" y="122676"/>
                </a:moveTo>
                <a:lnTo>
                  <a:pt x="1559207" y="0"/>
                </a:lnTo>
                <a:lnTo>
                  <a:pt x="1005840" y="1129736"/>
                </a:lnTo>
                <a:lnTo>
                  <a:pt x="0" y="1129736"/>
                </a:lnTo>
                <a:lnTo>
                  <a:pt x="0" y="12267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353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10930" y="87831"/>
            <a:ext cx="11978640" cy="653796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" t="39924" r="54963" b="11508"/>
          <a:stretch/>
        </p:blipFill>
        <p:spPr>
          <a:xfrm>
            <a:off x="10239905" y="0"/>
            <a:ext cx="1951504" cy="26152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025" y="1014413"/>
            <a:ext cx="493395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2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0930" y="228600"/>
            <a:ext cx="11978640" cy="6410329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43383" y="320853"/>
            <a:ext cx="7809509" cy="1203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Đúng chọn Đ, sai chọn S</a:t>
            </a:r>
          </a:p>
        </p:txBody>
      </p:sp>
      <p:sp>
        <p:nvSpPr>
          <p:cNvPr id="6" name="Rectangle 5"/>
          <p:cNvSpPr/>
          <p:nvPr/>
        </p:nvSpPr>
        <p:spPr>
          <a:xfrm>
            <a:off x="1828800" y="1839988"/>
            <a:ext cx="9829800" cy="831273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1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Quyển sách Toán của em có dạng hình tròn.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36258" y="1839988"/>
            <a:ext cx="840143" cy="831273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36258" y="1839988"/>
            <a:ext cx="840143" cy="831273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14977" y="3002384"/>
            <a:ext cx="9829800" cy="831273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1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Bảng con của em có dạng hình chữ nhật.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22435" y="3002384"/>
            <a:ext cx="840143" cy="831273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22435" y="3002384"/>
            <a:ext cx="840143" cy="831273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14977" y="4183125"/>
            <a:ext cx="9829800" cy="831273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1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 bút chì của em có dạng hình vuông.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22435" y="4183125"/>
            <a:ext cx="840143" cy="831273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22435" y="4183125"/>
            <a:ext cx="840143" cy="831273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14977" y="5357657"/>
            <a:ext cx="9829800" cy="831273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1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Chiếc quạt treo tường có dạng hình tròn.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22435" y="5357657"/>
            <a:ext cx="840143" cy="831273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22435" y="5357657"/>
            <a:ext cx="840143" cy="831273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</a:t>
            </a:r>
          </a:p>
        </p:txBody>
      </p:sp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68" t="5331" r="8192" b="58428"/>
          <a:stretch/>
        </p:blipFill>
        <p:spPr>
          <a:xfrm>
            <a:off x="9730664" y="100969"/>
            <a:ext cx="245745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7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7" grpId="1" animBg="1"/>
      <p:bldP spid="10" grpId="0" animBg="1"/>
      <p:bldP spid="11" grpId="0" animBg="1"/>
      <p:bldP spid="12" grpId="0" animBg="1"/>
      <p:bldP spid="12" grpId="1" animBg="1"/>
      <p:bldP spid="13" grpId="0" animBg="1"/>
      <p:bldP spid="14" grpId="0" animBg="1"/>
      <p:bldP spid="15" grpId="0" animBg="1"/>
      <p:bldP spid="15" grpId="1" animBg="1"/>
      <p:bldP spid="16" grpId="0" animBg="1"/>
      <p:bldP spid="17" grpId="0" animBg="1"/>
      <p:bldP spid="18" grpId="0" animBg="1"/>
      <p:bldP spid="18" grpId="1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9EF2B1-4402-74E3-F6CA-FA2979597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90000"/>
                    </a14:imgEffect>
                  </a14:imgLayer>
                </a14:imgProps>
              </a:ext>
            </a:extLst>
          </a:blip>
          <a:srcRect r="2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DC8ABF3-0EDE-A9E5-7180-934681F489B1}"/>
              </a:ext>
            </a:extLst>
          </p:cNvPr>
          <p:cNvSpPr/>
          <p:nvPr/>
        </p:nvSpPr>
        <p:spPr>
          <a:xfrm>
            <a:off x="2073896" y="1776844"/>
            <a:ext cx="8254668" cy="4060429"/>
          </a:xfrm>
          <a:prstGeom prst="roundRect">
            <a:avLst>
              <a:gd name="adj" fmla="val 10898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9061FBC-89D9-342C-283E-2E57248A6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2407" y="2460047"/>
            <a:ext cx="1740364" cy="422130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E61C4C3-5D05-2B70-5D41-D0C908054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73083" y="4018683"/>
            <a:ext cx="1740364" cy="27479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0C3021-264D-155A-3B7E-BF225E720E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6533" y="2821483"/>
            <a:ext cx="7931583" cy="2639797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F93432C-50AC-CB5D-96BA-56A197EB95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7" y="0"/>
            <a:ext cx="1371959" cy="13719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BF39E2-E2E6-91B0-74F2-79025C8955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1982" y="1729662"/>
            <a:ext cx="4048095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6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471</Words>
  <Application>Microsoft Office PowerPoint</Application>
  <PresentationFormat>Widescreen</PresentationFormat>
  <Paragraphs>109</Paragraphs>
  <Slides>18</Slides>
  <Notes>12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.TMC-Ong Do</vt:lpstr>
      <vt:lpstr>DengXian</vt:lpstr>
      <vt:lpstr>Neucha</vt:lpstr>
      <vt:lpstr>Arial</vt:lpstr>
      <vt:lpstr>Arial-Rounded</vt:lpstr>
      <vt:lpstr>Bebas Neue</vt:lpstr>
      <vt:lpstr>Calibri</vt:lpstr>
      <vt:lpstr>Fredoka One</vt:lpstr>
      <vt:lpstr>2_Office 主题</vt:lpstr>
      <vt:lpstr>https://www.freeppt7.com</vt:lpstr>
      <vt:lpstr>Office 主题</vt:lpstr>
      <vt:lpstr>1_Office 主题</vt:lpstr>
      <vt:lpstr>Office Theme</vt:lpstr>
      <vt:lpstr>1_Children's Day in Brazil by Slidesgo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71</cp:revision>
  <dcterms:created xsi:type="dcterms:W3CDTF">2021-07-20T01:55:21Z</dcterms:created>
  <dcterms:modified xsi:type="dcterms:W3CDTF">2025-09-12T01:53:42Z</dcterms:modified>
</cp:coreProperties>
</file>