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3" r:id="rId3"/>
  </p:sldMasterIdLst>
  <p:notesMasterIdLst>
    <p:notesMasterId r:id="rId17"/>
  </p:notesMasterIdLst>
  <p:sldIdLst>
    <p:sldId id="259" r:id="rId4"/>
    <p:sldId id="257" r:id="rId5"/>
    <p:sldId id="266" r:id="rId6"/>
    <p:sldId id="264" r:id="rId7"/>
    <p:sldId id="367" r:id="rId8"/>
    <p:sldId id="271" r:id="rId9"/>
    <p:sldId id="293" r:id="rId10"/>
    <p:sldId id="265" r:id="rId11"/>
    <p:sldId id="362" r:id="rId12"/>
    <p:sldId id="300" r:id="rId13"/>
    <p:sldId id="363" r:id="rId14"/>
    <p:sldId id="299" r:id="rId15"/>
    <p:sldId id="3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038" autoAdjust="0"/>
  </p:normalViewPr>
  <p:slideViewPr>
    <p:cSldViewPr snapToGrid="0">
      <p:cViewPr varScale="1">
        <p:scale>
          <a:sx n="72" d="100"/>
          <a:sy n="72" d="100"/>
        </p:scale>
        <p:origin x="4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5F3D-0DB6-4500-B1FF-A39F6CD28B82}"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60394-B9CD-4DEE-9550-91C20B0F547F}" type="slidenum">
              <a:rPr lang="en-US" smtClean="0"/>
              <a:t>‹#›</a:t>
            </a:fld>
            <a:endParaRPr lang="en-US"/>
          </a:p>
        </p:txBody>
      </p:sp>
    </p:spTree>
    <p:extLst>
      <p:ext uri="{BB962C8B-B14F-4D97-AF65-F5344CB8AC3E}">
        <p14:creationId xmlns:p14="http://schemas.microsoft.com/office/powerpoint/2010/main" val="204641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a:t>
            </a:fld>
            <a:endParaRPr lang="en-US"/>
          </a:p>
        </p:txBody>
      </p:sp>
    </p:spTree>
    <p:extLst>
      <p:ext uri="{BB962C8B-B14F-4D97-AF65-F5344CB8AC3E}">
        <p14:creationId xmlns:p14="http://schemas.microsoft.com/office/powerpoint/2010/main" val="264186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2</a:t>
            </a:fld>
            <a:endParaRPr lang="en-US"/>
          </a:p>
        </p:txBody>
      </p:sp>
    </p:spTree>
    <p:extLst>
      <p:ext uri="{BB962C8B-B14F-4D97-AF65-F5344CB8AC3E}">
        <p14:creationId xmlns:p14="http://schemas.microsoft.com/office/powerpoint/2010/main" val="372478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3</a:t>
            </a:fld>
            <a:endParaRPr lang="en-US"/>
          </a:p>
        </p:txBody>
      </p:sp>
    </p:spTree>
    <p:extLst>
      <p:ext uri="{BB962C8B-B14F-4D97-AF65-F5344CB8AC3E}">
        <p14:creationId xmlns:p14="http://schemas.microsoft.com/office/powerpoint/2010/main" val="27722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4</a:t>
            </a:fld>
            <a:endParaRPr lang="en-US"/>
          </a:p>
        </p:txBody>
      </p:sp>
    </p:spTree>
    <p:extLst>
      <p:ext uri="{BB962C8B-B14F-4D97-AF65-F5344CB8AC3E}">
        <p14:creationId xmlns:p14="http://schemas.microsoft.com/office/powerpoint/2010/main" val="2816659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C60394-B9CD-4DEE-9550-91C20B0F54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7</a:t>
            </a:fld>
            <a:endParaRPr lang="en-US"/>
          </a:p>
        </p:txBody>
      </p:sp>
    </p:spTree>
    <p:extLst>
      <p:ext uri="{BB962C8B-B14F-4D97-AF65-F5344CB8AC3E}">
        <p14:creationId xmlns:p14="http://schemas.microsoft.com/office/powerpoint/2010/main" val="102570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AC60394-B9CD-4DEE-9550-91C20B0F547F}" type="slidenum">
              <a:rPr lang="en-US" smtClean="0"/>
              <a:t>11</a:t>
            </a:fld>
            <a:endParaRPr lang="en-US"/>
          </a:p>
        </p:txBody>
      </p:sp>
    </p:spTree>
    <p:extLst>
      <p:ext uri="{BB962C8B-B14F-4D97-AF65-F5344CB8AC3E}">
        <p14:creationId xmlns:p14="http://schemas.microsoft.com/office/powerpoint/2010/main" val="3071188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điểm</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EAC60394-B9CD-4DEE-9550-91C20B0F547F}" type="slidenum">
              <a:rPr lang="en-US" smtClean="0"/>
              <a:t>13</a:t>
            </a:fld>
            <a:endParaRPr lang="en-US"/>
          </a:p>
        </p:txBody>
      </p:sp>
    </p:spTree>
    <p:extLst>
      <p:ext uri="{BB962C8B-B14F-4D97-AF65-F5344CB8AC3E}">
        <p14:creationId xmlns:p14="http://schemas.microsoft.com/office/powerpoint/2010/main" val="2085785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186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87642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5503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18949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45546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06976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500221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0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605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57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4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4EFB7D8-F8FE-4A6B-807E-96B9AB6410CB}"/>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8D2700CA-F649-4EEE-969D-4A4133F1A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917700" cy="1981200"/>
          </a:xfrm>
          <a:prstGeom prst="rect">
            <a:avLst/>
          </a:prstGeom>
        </p:spPr>
      </p:pic>
      <p:pic>
        <p:nvPicPr>
          <p:cNvPr id="10" name="图片 9">
            <a:extLst>
              <a:ext uri="{FF2B5EF4-FFF2-40B4-BE49-F238E27FC236}">
                <a16:creationId xmlns:a16="http://schemas.microsoft.com/office/drawing/2014/main" id="{B62E54EE-AD81-4C0F-A791-1C8D905E66A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613619" y="850900"/>
            <a:ext cx="2608164" cy="1970879"/>
          </a:xfrm>
          <a:prstGeom prst="rect">
            <a:avLst/>
          </a:prstGeom>
        </p:spPr>
      </p:pic>
      <p:pic>
        <p:nvPicPr>
          <p:cNvPr id="33" name="图片 32">
            <a:extLst>
              <a:ext uri="{FF2B5EF4-FFF2-40B4-BE49-F238E27FC236}">
                <a16:creationId xmlns:a16="http://schemas.microsoft.com/office/drawing/2014/main" id="{BFE7E2C0-858F-46F1-A9A5-86C28BC097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1060" y="2917792"/>
            <a:ext cx="3500120" cy="3500120"/>
          </a:xfrm>
          <a:prstGeom prst="rect">
            <a:avLst/>
          </a:prstGeom>
        </p:spPr>
      </p:pic>
      <p:pic>
        <p:nvPicPr>
          <p:cNvPr id="34" name="图片 33">
            <a:extLst>
              <a:ext uri="{FF2B5EF4-FFF2-40B4-BE49-F238E27FC236}">
                <a16:creationId xmlns:a16="http://schemas.microsoft.com/office/drawing/2014/main" id="{3B953025-45E5-417A-A32A-E3DE0A63321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7246" t="2592" b="79630"/>
          <a:stretch/>
        </p:blipFill>
        <p:spPr>
          <a:xfrm>
            <a:off x="1026391" y="2672884"/>
            <a:ext cx="1212844" cy="897025"/>
          </a:xfrm>
          <a:prstGeom prst="rect">
            <a:avLst/>
          </a:prstGeom>
        </p:spPr>
      </p:pic>
    </p:spTree>
    <p:extLst>
      <p:ext uri="{BB962C8B-B14F-4D97-AF65-F5344CB8AC3E}">
        <p14:creationId xmlns:p14="http://schemas.microsoft.com/office/powerpoint/2010/main" val="13406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16113682"/>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2668235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4416010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500038866"/>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431539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72219833"/>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1049268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912291282"/>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8530152"/>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319643038"/>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05FF91C-443D-4959-B3F6-4D3A6ABD3A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0" name="图片 9">
            <a:extLst>
              <a:ext uri="{FF2B5EF4-FFF2-40B4-BE49-F238E27FC236}">
                <a16:creationId xmlns:a16="http://schemas.microsoft.com/office/drawing/2014/main" id="{28E34E09-8FAE-4D8A-8A7E-9A6E64BBB4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874" t="46481" r="43412" b="7037"/>
          <a:stretch/>
        </p:blipFill>
        <p:spPr>
          <a:xfrm>
            <a:off x="570230" y="2533286"/>
            <a:ext cx="2705100" cy="4324714"/>
          </a:xfrm>
          <a:prstGeom prst="rect">
            <a:avLst/>
          </a:prstGeom>
        </p:spPr>
      </p:pic>
      <p:sp>
        <p:nvSpPr>
          <p:cNvPr id="16" name="矩形 15">
            <a:extLst>
              <a:ext uri="{FF2B5EF4-FFF2-40B4-BE49-F238E27FC236}">
                <a16:creationId xmlns:a16="http://schemas.microsoft.com/office/drawing/2014/main" id="{7395A29C-94E1-4251-8751-D6ABB0681002}"/>
              </a:ext>
            </a:extLst>
          </p:cNvPr>
          <p:cNvSpPr/>
          <p:nvPr userDrawn="1"/>
        </p:nvSpPr>
        <p:spPr>
          <a:xfrm>
            <a:off x="3845560" y="0"/>
            <a:ext cx="3195320" cy="6858000"/>
          </a:xfrm>
          <a:prstGeom prst="rect">
            <a:avLst/>
          </a:prstGeom>
          <a:solidFill>
            <a:srgbClr val="FDA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FC618AA-6C1F-408C-B788-D6D2B5219871}"/>
              </a:ext>
            </a:extLst>
          </p:cNvPr>
          <p:cNvSpPr/>
          <p:nvPr userDrawn="1"/>
        </p:nvSpPr>
        <p:spPr>
          <a:xfrm>
            <a:off x="3628390" y="2015126"/>
            <a:ext cx="3629660" cy="3629660"/>
          </a:xfrm>
          <a:prstGeom prst="ellipse">
            <a:avLst/>
          </a:prstGeom>
          <a:solidFill>
            <a:schemeClr val="bg1"/>
          </a:solidFill>
          <a:ln>
            <a:solidFill>
              <a:srgbClr val="FDA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33DCBCEE-5818-42F5-AF4A-BCFF85B3FF8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0842"/>
          <a:stretch/>
        </p:blipFill>
        <p:spPr>
          <a:xfrm>
            <a:off x="8458200" y="4456042"/>
            <a:ext cx="3022600" cy="2401958"/>
          </a:xfrm>
          <a:prstGeom prst="rect">
            <a:avLst/>
          </a:prstGeom>
        </p:spPr>
      </p:pic>
    </p:spTree>
    <p:extLst>
      <p:ext uri="{BB962C8B-B14F-4D97-AF65-F5344CB8AC3E}">
        <p14:creationId xmlns:p14="http://schemas.microsoft.com/office/powerpoint/2010/main" val="12583653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18/11/2025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3285264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85366578-62B3-43F0-BF15-42AAAE82056F}"/>
              </a:ext>
            </a:extLst>
          </p:cNvPr>
          <p:cNvSpPr/>
          <p:nvPr userDrawn="1"/>
        </p:nvSpPr>
        <p:spPr>
          <a:xfrm>
            <a:off x="412282" y="440088"/>
            <a:ext cx="11495238" cy="62227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4309811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67522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9279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083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56276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0CFE2C6-0534-47C2-9B3B-3D659EB6A945}" type="datetimeFigureOut">
              <a:rPr lang="en-US" smtClean="0"/>
              <a:t>11/18/2025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209211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10.jp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072758B-CE18-4BCA-9722-6B279218B12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71BA9C6C-57FD-49B0-B3FD-C4927E506B2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66183" b="2192"/>
          <a:stretch/>
        </p:blipFill>
        <p:spPr>
          <a:xfrm>
            <a:off x="0" y="-1"/>
            <a:ext cx="12192000" cy="6858001"/>
          </a:xfrm>
          <a:prstGeom prst="rect">
            <a:avLst/>
          </a:prstGeom>
        </p:spPr>
      </p:pic>
      <p:pic>
        <p:nvPicPr>
          <p:cNvPr id="12" name="图片 11">
            <a:extLst>
              <a:ext uri="{FF2B5EF4-FFF2-40B4-BE49-F238E27FC236}">
                <a16:creationId xmlns:a16="http://schemas.microsoft.com/office/drawing/2014/main" id="{E7EA2DAA-D5FA-4F17-9198-A2921ECC453D}"/>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7246" t="2592" b="79630"/>
          <a:stretch/>
        </p:blipFill>
        <p:spPr>
          <a:xfrm>
            <a:off x="5970276" y="520700"/>
            <a:ext cx="1648448" cy="12192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A4875795-5941-C01E-C180-EC9560CF8C4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2534900" y="390525"/>
            <a:ext cx="1409700" cy="1409700"/>
          </a:xfrm>
          <a:prstGeom prst="rect">
            <a:avLst/>
          </a:prstGeom>
        </p:spPr>
      </p:pic>
    </p:spTree>
    <p:extLst>
      <p:ext uri="{BB962C8B-B14F-4D97-AF65-F5344CB8AC3E}">
        <p14:creationId xmlns:p14="http://schemas.microsoft.com/office/powerpoint/2010/main" val="19411724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A8E69E-2B71-4A52-A79C-71EE816270D7}"/>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2" name="Picture 21">
            <a:extLst>
              <a:ext uri="{FF2B5EF4-FFF2-40B4-BE49-F238E27FC236}">
                <a16:creationId xmlns:a16="http://schemas.microsoft.com/office/drawing/2014/main" id="{B56122AF-0892-4217-B503-4F347B598CB2}"/>
              </a:ext>
            </a:extLst>
          </p:cNvPr>
          <p:cNvPicPr>
            <a:picLocks noChangeAspect="1"/>
          </p:cNvPicPr>
          <p:nvPr userDrawn="1"/>
        </p:nvPicPr>
        <p:blipFill>
          <a:blip r:embed="rId17"/>
          <a:stretch>
            <a:fillRect/>
          </a:stretch>
        </p:blipFill>
        <p:spPr>
          <a:xfrm>
            <a:off x="-63348965" y="1"/>
            <a:ext cx="4090220" cy="4090220"/>
          </a:xfrm>
          <a:prstGeom prst="rect">
            <a:avLst/>
          </a:prstGeom>
        </p:spPr>
      </p:pic>
      <p:pic>
        <p:nvPicPr>
          <p:cNvPr id="23" name="Picture 22">
            <a:extLst>
              <a:ext uri="{FF2B5EF4-FFF2-40B4-BE49-F238E27FC236}">
                <a16:creationId xmlns:a16="http://schemas.microsoft.com/office/drawing/2014/main" id="{02D3C776-2159-41F8-B3B0-74091BCA3565}"/>
              </a:ext>
            </a:extLst>
          </p:cNvPr>
          <p:cNvPicPr>
            <a:picLocks noChangeAspect="1"/>
          </p:cNvPicPr>
          <p:nvPr userDrawn="1"/>
        </p:nvPicPr>
        <p:blipFill>
          <a:blip r:embed="rId17"/>
          <a:stretch>
            <a:fillRect/>
          </a:stretch>
        </p:blipFill>
        <p:spPr>
          <a:xfrm>
            <a:off x="2818579" y="-29531733"/>
            <a:ext cx="4090220" cy="4090220"/>
          </a:xfrm>
          <a:prstGeom prst="rect">
            <a:avLst/>
          </a:prstGeom>
        </p:spPr>
      </p:pic>
      <p:pic>
        <p:nvPicPr>
          <p:cNvPr id="24" name="Picture 23">
            <a:extLst>
              <a:ext uri="{FF2B5EF4-FFF2-40B4-BE49-F238E27FC236}">
                <a16:creationId xmlns:a16="http://schemas.microsoft.com/office/drawing/2014/main" id="{623AE983-91C6-43C7-A767-1E6B3BB9EEEB}"/>
              </a:ext>
            </a:extLst>
          </p:cNvPr>
          <p:cNvPicPr>
            <a:picLocks noChangeAspect="1"/>
          </p:cNvPicPr>
          <p:nvPr userDrawn="1"/>
        </p:nvPicPr>
        <p:blipFill>
          <a:blip r:embed="rId17"/>
          <a:stretch>
            <a:fillRect/>
          </a:stretch>
        </p:blipFill>
        <p:spPr>
          <a:xfrm>
            <a:off x="72583913" y="2045110"/>
            <a:ext cx="4090220" cy="4090220"/>
          </a:xfrm>
          <a:prstGeom prst="rect">
            <a:avLst/>
          </a:prstGeom>
        </p:spPr>
      </p:pic>
      <p:pic>
        <p:nvPicPr>
          <p:cNvPr id="25" name="Picture 24">
            <a:extLst>
              <a:ext uri="{FF2B5EF4-FFF2-40B4-BE49-F238E27FC236}">
                <a16:creationId xmlns:a16="http://schemas.microsoft.com/office/drawing/2014/main" id="{1186F777-6527-4C7B-BDBA-C5C4DB0B51FB}"/>
              </a:ext>
            </a:extLst>
          </p:cNvPr>
          <p:cNvPicPr>
            <a:picLocks noChangeAspect="1"/>
          </p:cNvPicPr>
          <p:nvPr userDrawn="1"/>
        </p:nvPicPr>
        <p:blipFill>
          <a:blip r:embed="rId17"/>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35418200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7276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647751-E190-48C7-A18C-0484E93F627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68999" y="5367867"/>
            <a:ext cx="1268025" cy="1336080"/>
          </a:xfrm>
          <a:prstGeom prst="rect">
            <a:avLst/>
          </a:prstGeom>
        </p:spPr>
      </p:pic>
      <p:pic>
        <p:nvPicPr>
          <p:cNvPr id="4" name="Picture 3">
            <a:extLst>
              <a:ext uri="{FF2B5EF4-FFF2-40B4-BE49-F238E27FC236}">
                <a16:creationId xmlns:a16="http://schemas.microsoft.com/office/drawing/2014/main" id="{1EE0AEC0-29DA-2C16-6D87-DFAD318B83F7}"/>
              </a:ext>
            </a:extLst>
          </p:cNvPr>
          <p:cNvPicPr>
            <a:picLocks noChangeAspect="1"/>
          </p:cNvPicPr>
          <p:nvPr/>
        </p:nvPicPr>
        <p:blipFill>
          <a:blip r:embed="rId4"/>
          <a:stretch>
            <a:fillRect/>
          </a:stretch>
        </p:blipFill>
        <p:spPr>
          <a:xfrm>
            <a:off x="3896340" y="2690893"/>
            <a:ext cx="3389670" cy="2523963"/>
          </a:xfrm>
          <a:prstGeom prst="rect">
            <a:avLst/>
          </a:prstGeom>
        </p:spPr>
      </p:pic>
    </p:spTree>
    <p:extLst>
      <p:ext uri="{BB962C8B-B14F-4D97-AF65-F5344CB8AC3E}">
        <p14:creationId xmlns:p14="http://schemas.microsoft.com/office/powerpoint/2010/main" val="13144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BB23B7-023B-3FB4-4006-E62610FE975C}"/>
              </a:ext>
            </a:extLst>
          </p:cNvPr>
          <p:cNvSpPr txBox="1"/>
          <p:nvPr/>
        </p:nvSpPr>
        <p:spPr>
          <a:xfrm>
            <a:off x="582479" y="1024292"/>
            <a:ext cx="11109512" cy="4869418"/>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sz="4000" b="1" dirty="0">
                <a:solidFill>
                  <a:srgbClr val="002060"/>
                </a:solidFill>
                <a:latin typeface="Cambria" panose="02040503050406030204" pitchFamily="18" charset="0"/>
                <a:ea typeface="Cambria" panose="02040503050406030204" pitchFamily="18" charset="0"/>
              </a:rPr>
              <a:t>1. </a:t>
            </a:r>
            <a:r>
              <a:rPr lang="vi-VN" sz="4000" b="1" dirty="0">
                <a:solidFill>
                  <a:srgbClr val="002060"/>
                </a:solidFill>
                <a:latin typeface="Cambria" panose="02040503050406030204" pitchFamily="18" charset="0"/>
                <a:ea typeface="Cambria" panose="02040503050406030204" pitchFamily="18" charset="0"/>
              </a:rPr>
              <a:t>Câu văn nào dưới đây sử dụng cả hai biện pháp so sánh và nhân hoá?</a:t>
            </a:r>
          </a:p>
          <a:p>
            <a:pPr algn="just"/>
            <a:r>
              <a:rPr lang="vi-VN" sz="4000" dirty="0">
                <a:solidFill>
                  <a:srgbClr val="002060"/>
                </a:solidFill>
                <a:latin typeface="Cambria" panose="02040503050406030204" pitchFamily="18" charset="0"/>
                <a:ea typeface="Cambria" panose="02040503050406030204" pitchFamily="18" charset="0"/>
              </a:rPr>
              <a:t>A. Bầu trời xanh như mặt nước mệt mỏi trong ao.</a:t>
            </a:r>
          </a:p>
          <a:p>
            <a:r>
              <a:rPr lang="vi-VN" sz="4000" dirty="0">
                <a:solidFill>
                  <a:srgbClr val="002060"/>
                </a:solidFill>
                <a:latin typeface="Cambria" panose="02040503050406030204" pitchFamily="18" charset="0"/>
                <a:ea typeface="Cambria" panose="02040503050406030204" pitchFamily="18" charset="0"/>
              </a:rPr>
              <a:t>B. Mùa hè, nước dạo chơi cùng những làn sóng.</a:t>
            </a:r>
          </a:p>
          <a:p>
            <a:r>
              <a:rPr lang="vi-VN" sz="4000" dirty="0">
                <a:solidFill>
                  <a:srgbClr val="002060"/>
                </a:solidFill>
                <a:latin typeface="Cambria" panose="02040503050406030204" pitchFamily="18" charset="0"/>
                <a:ea typeface="Cambria" panose="02040503050406030204" pitchFamily="18" charset="0"/>
              </a:rPr>
              <a:t>C. Bầu trời được rửa mặt sau cơn mưa.</a:t>
            </a:r>
          </a:p>
          <a:p>
            <a:r>
              <a:rPr lang="vi-VN" sz="4000" dirty="0">
                <a:solidFill>
                  <a:srgbClr val="002060"/>
                </a:solidFill>
                <a:latin typeface="Cambria" panose="02040503050406030204" pitchFamily="18" charset="0"/>
                <a:ea typeface="Cambria" panose="02040503050406030204" pitchFamily="18" charset="0"/>
              </a:rPr>
              <a:t>D. Bầu trời dịu dàng.</a:t>
            </a:r>
          </a:p>
        </p:txBody>
      </p:sp>
      <p:sp>
        <p:nvSpPr>
          <p:cNvPr id="3" name="Oval 2">
            <a:extLst>
              <a:ext uri="{FF2B5EF4-FFF2-40B4-BE49-F238E27FC236}">
                <a16:creationId xmlns:a16="http://schemas.microsoft.com/office/drawing/2014/main" id="{897C45CD-42E5-70A5-9733-B760F5AC053E}"/>
              </a:ext>
            </a:extLst>
          </p:cNvPr>
          <p:cNvSpPr/>
          <p:nvPr/>
        </p:nvSpPr>
        <p:spPr>
          <a:xfrm>
            <a:off x="688369" y="2558265"/>
            <a:ext cx="811658" cy="64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79891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60E355-2A55-5090-7864-EBB6FEAD62E5}"/>
              </a:ext>
            </a:extLst>
          </p:cNvPr>
          <p:cNvSpPr/>
          <p:nvPr/>
        </p:nvSpPr>
        <p:spPr>
          <a:xfrm>
            <a:off x="585627" y="546821"/>
            <a:ext cx="10882683" cy="120032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just" defTabSz="914377"/>
            <a:r>
              <a:rPr lang="en-US" sz="3600" b="1" dirty="0">
                <a:solidFill>
                  <a:srgbClr val="404CA8"/>
                </a:solidFill>
                <a:latin typeface="Cambria" panose="02040503050406030204" pitchFamily="18" charset="0"/>
                <a:ea typeface="Cambria" panose="02040503050406030204" pitchFamily="18" charset="0"/>
                <a:sym typeface="Arial"/>
              </a:rPr>
              <a:t>2. </a:t>
            </a:r>
            <a:r>
              <a:rPr lang="vi-VN" sz="3600" b="1" dirty="0">
                <a:solidFill>
                  <a:srgbClr val="404CA8"/>
                </a:solidFill>
                <a:latin typeface="Cambria" panose="02040503050406030204" pitchFamily="18" charset="0"/>
                <a:ea typeface="Cambria" panose="02040503050406030204" pitchFamily="18" charset="0"/>
                <a:sym typeface="Arial"/>
              </a:rPr>
              <a:t>Đặt câu kể, tả về một hiện tượng tự nhiên, trong đó có sử dụng biện pháp nhân hoá.</a:t>
            </a:r>
            <a:endParaRPr kumimoji="0" lang="vi-VN" sz="3600" b="1" i="0" u="none" strike="noStrike" kern="1200" cap="none" spc="0" normalizeH="0" baseline="0" noProof="0" dirty="0">
              <a:ln>
                <a:noFill/>
              </a:ln>
              <a:solidFill>
                <a:srgbClr val="404CA8"/>
              </a:solidFill>
              <a:effectLst/>
              <a:uLnTx/>
              <a:uFillTx/>
              <a:latin typeface="Cambria" panose="02040503050406030204" pitchFamily="18" charset="0"/>
              <a:ea typeface="Cambria" panose="02040503050406030204" pitchFamily="18" charset="0"/>
              <a:cs typeface="+mn-cs"/>
              <a:sym typeface="Arial"/>
            </a:endParaRPr>
          </a:p>
        </p:txBody>
      </p:sp>
      <p:sp>
        <p:nvSpPr>
          <p:cNvPr id="4" name="Cloud 3">
            <a:extLst>
              <a:ext uri="{FF2B5EF4-FFF2-40B4-BE49-F238E27FC236}">
                <a16:creationId xmlns:a16="http://schemas.microsoft.com/office/drawing/2014/main" id="{6D422070-589B-7F5A-2926-163E8234DCBC}"/>
              </a:ext>
            </a:extLst>
          </p:cNvPr>
          <p:cNvSpPr/>
          <p:nvPr/>
        </p:nvSpPr>
        <p:spPr>
          <a:xfrm>
            <a:off x="852755" y="2373330"/>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mây</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1352AF33-F064-3B9B-DC50-D9887FD5339A}"/>
              </a:ext>
            </a:extLst>
          </p:cNvPr>
          <p:cNvSpPr/>
          <p:nvPr/>
        </p:nvSpPr>
        <p:spPr>
          <a:xfrm>
            <a:off x="3585681" y="2363056"/>
            <a:ext cx="2260315"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gió</a:t>
            </a:r>
            <a:endParaRPr lang="en-US" sz="4400" b="1" dirty="0">
              <a:solidFill>
                <a:srgbClr val="002060"/>
              </a:solidFill>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C7AB94B2-742B-7D97-08A3-49222244823C}"/>
              </a:ext>
            </a:extLst>
          </p:cNvPr>
          <p:cNvSpPr/>
          <p:nvPr/>
        </p:nvSpPr>
        <p:spPr>
          <a:xfrm>
            <a:off x="6431623"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nắng</a:t>
            </a:r>
            <a:endParaRPr lang="en-US" sz="4400" b="1" dirty="0">
              <a:solidFill>
                <a:srgbClr val="002060"/>
              </a:solidFill>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A44CF04B-EF5D-A676-16A0-AE0BF8F9715A}"/>
              </a:ext>
            </a:extLst>
          </p:cNvPr>
          <p:cNvSpPr/>
          <p:nvPr/>
        </p:nvSpPr>
        <p:spPr>
          <a:xfrm>
            <a:off x="9257017" y="2393879"/>
            <a:ext cx="2455523" cy="1284270"/>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latin typeface="Cambria" panose="02040503050406030204" pitchFamily="18" charset="0"/>
                <a:ea typeface="Cambria" panose="02040503050406030204" pitchFamily="18" charset="0"/>
              </a:rPr>
              <a:t>mưa</a:t>
            </a:r>
            <a:endParaRPr lang="en-US" sz="44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37886E77-ACFF-89C2-5CFD-F6CF8FA04B0D}"/>
              </a:ext>
            </a:extLst>
          </p:cNvPr>
          <p:cNvSpPr/>
          <p:nvPr/>
        </p:nvSpPr>
        <p:spPr>
          <a:xfrm>
            <a:off x="1577253" y="4086802"/>
            <a:ext cx="9066773" cy="1938992"/>
          </a:xfrm>
          <a:prstGeom prst="rect">
            <a:avLst/>
          </a:prstGeom>
          <a:solidFill>
            <a:schemeClr val="accent4">
              <a:lumMod val="20000"/>
              <a:lumOff val="80000"/>
            </a:schemeClr>
          </a:solidFill>
          <a:ln w="57150">
            <a:solidFill>
              <a:schemeClr val="tx1"/>
            </a:solidFill>
          </a:ln>
        </p:spPr>
        <p:txBody>
          <a:bodyPr wrap="square">
            <a:spAutoFit/>
          </a:bodyPr>
          <a:lstStyle/>
          <a:p>
            <a:pPr lvl="0" algn="just" defTabSz="914377"/>
            <a:r>
              <a:rPr lang="en-US" sz="4000" b="1" dirty="0" err="1">
                <a:solidFill>
                  <a:prstClr val="black"/>
                </a:solidFill>
                <a:latin typeface="Cambria" panose="02040503050406030204" pitchFamily="18" charset="0"/>
                <a:ea typeface="Cambria" panose="02040503050406030204" pitchFamily="18" charset="0"/>
                <a:cs typeface="Arial"/>
                <a:sym typeface="Arial"/>
              </a:rPr>
              <a:t>Ví</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en-US" sz="4000" b="1" dirty="0" err="1">
                <a:solidFill>
                  <a:prstClr val="black"/>
                </a:solidFill>
                <a:latin typeface="Cambria" panose="02040503050406030204" pitchFamily="18" charset="0"/>
                <a:ea typeface="Cambria" panose="02040503050406030204" pitchFamily="18" charset="0"/>
                <a:cs typeface="Arial"/>
                <a:sym typeface="Arial"/>
              </a:rPr>
              <a:t>dụ</a:t>
            </a:r>
            <a:r>
              <a:rPr lang="en-US" sz="4000" b="1" dirty="0">
                <a:solidFill>
                  <a:prstClr val="black"/>
                </a:solidFill>
                <a:latin typeface="Cambria" panose="02040503050406030204" pitchFamily="18" charset="0"/>
                <a:ea typeface="Cambria" panose="02040503050406030204" pitchFamily="18" charset="0"/>
                <a:cs typeface="Arial"/>
                <a:sym typeface="Arial"/>
              </a:rPr>
              <a:t>: </a:t>
            </a:r>
            <a:r>
              <a:rPr lang="vi-VN" sz="4000" b="1" dirty="0">
                <a:solidFill>
                  <a:prstClr val="black"/>
                </a:solidFill>
                <a:latin typeface="Cambria" panose="02040503050406030204" pitchFamily="18" charset="0"/>
                <a:ea typeface="Cambria" panose="02040503050406030204" pitchFamily="18" charset="0"/>
                <a:cs typeface="Arial"/>
                <a:sym typeface="Arial"/>
              </a:rPr>
              <a:t>Những chị mây diện những chiếc váy trắng muốt đang bay trên bầu trời xanh cao.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97164107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1FBB1CC0-608C-3C5A-82E6-D19217878920}"/>
              </a:ext>
            </a:extLst>
          </p:cNvPr>
          <p:cNvPicPr>
            <a:picLocks noChangeAspect="1"/>
          </p:cNvPicPr>
          <p:nvPr/>
        </p:nvPicPr>
        <p:blipFill>
          <a:blip r:embed="rId2"/>
          <a:stretch>
            <a:fillRect/>
          </a:stretch>
        </p:blipFill>
        <p:spPr>
          <a:xfrm>
            <a:off x="7784284" y="1802173"/>
            <a:ext cx="4660272" cy="4660272"/>
          </a:xfrm>
          <a:prstGeom prst="rect">
            <a:avLst/>
          </a:prstGeom>
        </p:spPr>
      </p:pic>
      <p:pic>
        <p:nvPicPr>
          <p:cNvPr id="4" name="Picture 3">
            <a:extLst>
              <a:ext uri="{FF2B5EF4-FFF2-40B4-BE49-F238E27FC236}">
                <a16:creationId xmlns:a16="http://schemas.microsoft.com/office/drawing/2014/main" id="{11915F69-D035-EC6C-2725-723342EA0110}"/>
              </a:ext>
            </a:extLst>
          </p:cNvPr>
          <p:cNvPicPr>
            <a:picLocks noChangeAspect="1"/>
          </p:cNvPicPr>
          <p:nvPr/>
        </p:nvPicPr>
        <p:blipFill>
          <a:blip r:embed="rId3"/>
          <a:stretch>
            <a:fillRect/>
          </a:stretch>
        </p:blipFill>
        <p:spPr>
          <a:xfrm>
            <a:off x="1604297" y="1441311"/>
            <a:ext cx="7401185" cy="4304149"/>
          </a:xfrm>
          <a:prstGeom prst="rect">
            <a:avLst/>
          </a:prstGeom>
        </p:spPr>
      </p:pic>
    </p:spTree>
    <p:extLst>
      <p:ext uri="{BB962C8B-B14F-4D97-AF65-F5344CB8AC3E}">
        <p14:creationId xmlns:p14="http://schemas.microsoft.com/office/powerpoint/2010/main" val="647957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5333" kern="0">
              <a:solidFill>
                <a:prstClr val="white"/>
              </a:solidFill>
              <a:latin typeface="Cambria" panose="02040503050406030204" pitchFamily="18" charset="0"/>
              <a:ea typeface="Cambria" panose="02040503050406030204" pitchFamily="18" charset="0"/>
              <a:sym typeface="Arial"/>
            </a:endParaRPr>
          </a:p>
        </p:txBody>
      </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3"/>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4"/>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2</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5"/>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Tổ</a:t>
              </a:r>
              <a:r>
                <a:rPr lang="en-US" sz="5867" b="1" kern="0" dirty="0">
                  <a:solidFill>
                    <a:srgbClr val="002060"/>
                  </a:solidFill>
                  <a:latin typeface="Cambria" panose="02040503050406030204" pitchFamily="18" charset="0"/>
                  <a:ea typeface="Cambria" panose="02040503050406030204" pitchFamily="18" charset="0"/>
                  <a:sym typeface="Arial"/>
                </a:rPr>
                <a:t> 3</a:t>
              </a:r>
              <a:endParaRPr lang="vi-VN" sz="5867" b="1" kern="0" dirty="0">
                <a:solidFill>
                  <a:srgbClr val="002060"/>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0AFD85EF-7A53-49AC-8B91-B721328DE613}"/>
              </a:ext>
            </a:extLst>
          </p:cNvPr>
          <p:cNvPicPr>
            <a:picLocks noChangeAspect="1"/>
          </p:cNvPicPr>
          <p:nvPr/>
        </p:nvPicPr>
        <p:blipFill>
          <a:blip r:embed="rId6"/>
          <a:stretch>
            <a:fillRect/>
          </a:stretch>
        </p:blipFill>
        <p:spPr>
          <a:xfrm>
            <a:off x="-419654" y="-141948"/>
            <a:ext cx="4462659" cy="3011685"/>
          </a:xfrm>
          <a:prstGeom prst="rect">
            <a:avLst/>
          </a:prstGeom>
        </p:spPr>
      </p:pic>
      <p:pic>
        <p:nvPicPr>
          <p:cNvPr id="23" name="Picture 22">
            <a:extLst>
              <a:ext uri="{FF2B5EF4-FFF2-40B4-BE49-F238E27FC236}">
                <a16:creationId xmlns:a16="http://schemas.microsoft.com/office/drawing/2014/main" id="{47BBB5E4-1B99-762C-48FC-E05E76762471}"/>
              </a:ext>
            </a:extLst>
          </p:cNvPr>
          <p:cNvPicPr>
            <a:picLocks noChangeAspect="1"/>
          </p:cNvPicPr>
          <p:nvPr/>
        </p:nvPicPr>
        <p:blipFill>
          <a:blip r:embed="rId7"/>
          <a:stretch>
            <a:fillRect/>
          </a:stretch>
        </p:blipFill>
        <p:spPr>
          <a:xfrm>
            <a:off x="2988959" y="123229"/>
            <a:ext cx="8638781" cy="1371719"/>
          </a:xfrm>
          <a:prstGeom prst="rect">
            <a:avLst/>
          </a:prstGeom>
        </p:spPr>
      </p:pic>
    </p:spTree>
    <p:extLst>
      <p:ext uri="{BB962C8B-B14F-4D97-AF65-F5344CB8AC3E}">
        <p14:creationId xmlns:p14="http://schemas.microsoft.com/office/powerpoint/2010/main" val="3933947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2BA10E6-B1F4-46F4-BDAB-DBEF3F2A60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44600" y="2445373"/>
            <a:ext cx="1993900" cy="1506706"/>
          </a:xfrm>
          <a:prstGeom prst="rect">
            <a:avLst/>
          </a:prstGeom>
        </p:spPr>
      </p:pic>
      <p:pic>
        <p:nvPicPr>
          <p:cNvPr id="5" name="图片 4">
            <a:extLst>
              <a:ext uri="{FF2B5EF4-FFF2-40B4-BE49-F238E27FC236}">
                <a16:creationId xmlns:a16="http://schemas.microsoft.com/office/drawing/2014/main" id="{A926DC53-5D3F-4EB0-BA37-4FE78A967D2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flipH="1">
            <a:off x="6921499" y="1828800"/>
            <a:ext cx="2336802" cy="4270260"/>
          </a:xfrm>
          <a:prstGeom prst="rect">
            <a:avLst/>
          </a:prstGeom>
        </p:spPr>
      </p:pic>
      <p:pic>
        <p:nvPicPr>
          <p:cNvPr id="10" name="Picture 9">
            <a:extLst>
              <a:ext uri="{FF2B5EF4-FFF2-40B4-BE49-F238E27FC236}">
                <a16:creationId xmlns:a16="http://schemas.microsoft.com/office/drawing/2014/main" id="{C263A4AF-811B-D70E-937D-0D04E83EA857}"/>
              </a:ext>
            </a:extLst>
          </p:cNvPr>
          <p:cNvPicPr>
            <a:picLocks noChangeAspect="1"/>
          </p:cNvPicPr>
          <p:nvPr/>
        </p:nvPicPr>
        <p:blipFill>
          <a:blip r:embed="rId5"/>
          <a:stretch>
            <a:fillRect/>
          </a:stretch>
        </p:blipFill>
        <p:spPr>
          <a:xfrm>
            <a:off x="3281946" y="0"/>
            <a:ext cx="2639797" cy="1329043"/>
          </a:xfrm>
          <a:prstGeom prst="rect">
            <a:avLst/>
          </a:prstGeom>
        </p:spPr>
      </p:pic>
      <p:pic>
        <p:nvPicPr>
          <p:cNvPr id="12" name="Picture 11">
            <a:extLst>
              <a:ext uri="{FF2B5EF4-FFF2-40B4-BE49-F238E27FC236}">
                <a16:creationId xmlns:a16="http://schemas.microsoft.com/office/drawing/2014/main" id="{A1AA7A31-05F6-6587-A879-F430D3D65B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981199" y="843280"/>
            <a:ext cx="6677025" cy="3481069"/>
          </a:xfrm>
          <a:prstGeom prst="rect">
            <a:avLst/>
          </a:prstGeom>
        </p:spPr>
      </p:pic>
      <p:pic>
        <p:nvPicPr>
          <p:cNvPr id="15" name="Picture 14">
            <a:extLst>
              <a:ext uri="{FF2B5EF4-FFF2-40B4-BE49-F238E27FC236}">
                <a16:creationId xmlns:a16="http://schemas.microsoft.com/office/drawing/2014/main" id="{C7DCE4E1-5A16-3663-6443-6800CB1F1580}"/>
              </a:ext>
            </a:extLst>
          </p:cNvPr>
          <p:cNvPicPr>
            <a:picLocks noChangeAspect="1"/>
          </p:cNvPicPr>
          <p:nvPr/>
        </p:nvPicPr>
        <p:blipFill>
          <a:blip r:embed="rId8"/>
          <a:stretch>
            <a:fillRect/>
          </a:stretch>
        </p:blipFill>
        <p:spPr>
          <a:xfrm>
            <a:off x="2917608" y="1635900"/>
            <a:ext cx="4999153" cy="2633700"/>
          </a:xfrm>
          <a:prstGeom prst="rect">
            <a:avLst/>
          </a:prstGeom>
        </p:spPr>
      </p:pic>
      <p:pic>
        <p:nvPicPr>
          <p:cNvPr id="23" name="Picture 22">
            <a:extLst>
              <a:ext uri="{FF2B5EF4-FFF2-40B4-BE49-F238E27FC236}">
                <a16:creationId xmlns:a16="http://schemas.microsoft.com/office/drawing/2014/main" id="{2687703D-9B48-4D04-6986-508AB254C075}"/>
              </a:ext>
            </a:extLst>
          </p:cNvPr>
          <p:cNvPicPr>
            <a:picLocks noChangeAspect="1"/>
          </p:cNvPicPr>
          <p:nvPr/>
        </p:nvPicPr>
        <p:blipFill>
          <a:blip r:embed="rId9"/>
          <a:stretch>
            <a:fillRect/>
          </a:stretch>
        </p:blipFill>
        <p:spPr>
          <a:xfrm>
            <a:off x="504825" y="357268"/>
            <a:ext cx="2658086" cy="2523963"/>
          </a:xfrm>
          <a:prstGeom prst="rect">
            <a:avLst/>
          </a:prstGeom>
        </p:spPr>
      </p:pic>
    </p:spTree>
    <p:extLst>
      <p:ext uri="{BB962C8B-B14F-4D97-AF65-F5344CB8AC3E}">
        <p14:creationId xmlns:p14="http://schemas.microsoft.com/office/powerpoint/2010/main" val="303479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11" name="Picture 10">
            <a:extLst>
              <a:ext uri="{FF2B5EF4-FFF2-40B4-BE49-F238E27FC236}">
                <a16:creationId xmlns:a16="http://schemas.microsoft.com/office/drawing/2014/main" id="{2B7A1E99-80C6-B525-47AB-0EF7455B93DC}"/>
              </a:ext>
            </a:extLst>
          </p:cNvPr>
          <p:cNvPicPr>
            <a:picLocks noChangeAspect="1"/>
          </p:cNvPicPr>
          <p:nvPr/>
        </p:nvPicPr>
        <p:blipFill>
          <a:blip r:embed="rId4"/>
          <a:stretch>
            <a:fillRect/>
          </a:stretch>
        </p:blipFill>
        <p:spPr>
          <a:xfrm>
            <a:off x="1508362" y="680283"/>
            <a:ext cx="9175275" cy="1670449"/>
          </a:xfrm>
          <a:prstGeom prst="rect">
            <a:avLst/>
          </a:prstGeom>
        </p:spPr>
      </p:pic>
    </p:spTree>
    <p:extLst>
      <p:ext uri="{BB962C8B-B14F-4D97-AF65-F5344CB8AC3E}">
        <p14:creationId xmlns:p14="http://schemas.microsoft.com/office/powerpoint/2010/main" val="3704760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3DB7155-D7D8-11F6-D9AC-AB0F60768D63}"/>
              </a:ext>
            </a:extLst>
          </p:cNvPr>
          <p:cNvSpPr txBox="1"/>
          <p:nvPr/>
        </p:nvSpPr>
        <p:spPr>
          <a:xfrm>
            <a:off x="1305573" y="763789"/>
            <a:ext cx="10392269" cy="1569660"/>
          </a:xfrm>
          <a:prstGeom prst="rect">
            <a:avLst/>
          </a:prstGeom>
          <a:noFill/>
        </p:spPr>
        <p:txBody>
          <a:bodyPr wrap="square" rtlCol="0">
            <a:spAutoFit/>
          </a:bodyPr>
          <a:lstStyle/>
          <a:p>
            <a:pPr algn="ctr" defTabSz="1219170">
              <a:buClr>
                <a:srgbClr val="000000"/>
              </a:buClr>
              <a:defRPr/>
            </a:pP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Theo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em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mấy</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4800"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r>
              <a:rPr lang="en-US"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a:t>
            </a:r>
            <a:endParaRPr lang="id-ID" sz="4800"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0" name="TextBox 19">
            <a:extLst>
              <a:ext uri="{FF2B5EF4-FFF2-40B4-BE49-F238E27FC236}">
                <a16:creationId xmlns:a16="http://schemas.microsoft.com/office/drawing/2014/main" id="{149603F1-C55B-1CB9-53D8-4F1CDA2F27C7}"/>
              </a:ext>
            </a:extLst>
          </p:cNvPr>
          <p:cNvSpPr txBox="1"/>
          <p:nvPr/>
        </p:nvSpPr>
        <p:spPr>
          <a:xfrm>
            <a:off x="967511" y="3201900"/>
            <a:ext cx="10704240"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en-US" sz="4267" b="1" kern="0" dirty="0" err="1">
                <a:solidFill>
                  <a:srgbClr val="F369AC"/>
                </a:solidFill>
                <a:latin typeface="Cambria" panose="02040503050406030204" pitchFamily="18" charset="0"/>
                <a:ea typeface="Cambria" panose="02040503050406030204" pitchFamily="18" charset="0"/>
                <a:sym typeface="Arial"/>
              </a:rPr>
              <a:t>Đoạn</a:t>
            </a:r>
            <a:r>
              <a:rPr lang="en-US" sz="4267" b="1" kern="0" dirty="0">
                <a:solidFill>
                  <a:srgbClr val="F369AC"/>
                </a:solidFill>
                <a:latin typeface="Cambria" panose="02040503050406030204" pitchFamily="18" charset="0"/>
                <a:ea typeface="Cambria" panose="02040503050406030204" pitchFamily="18" charset="0"/>
                <a:sym typeface="Arial"/>
              </a:rPr>
              <a:t> 1: </a:t>
            </a:r>
            <a:r>
              <a:rPr lang="en-US" sz="4267" b="1" kern="0" dirty="0" err="1">
                <a:solidFill>
                  <a:srgbClr val="F369AC"/>
                </a:solidFill>
                <a:latin typeface="Cambria" panose="02040503050406030204" pitchFamily="18" charset="0"/>
                <a:ea typeface="Cambria" panose="02040503050406030204" pitchFamily="18" charset="0"/>
                <a:sym typeface="Arial"/>
              </a:rPr>
              <a:t>từ</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đầu</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kern="0" dirty="0" err="1">
                <a:solidFill>
                  <a:srgbClr val="F369AC"/>
                </a:solidFill>
                <a:latin typeface="Cambria" panose="02040503050406030204" pitchFamily="18" charset="0"/>
                <a:ea typeface="Cambria" panose="02040503050406030204" pitchFamily="18" charset="0"/>
                <a:sym typeface="Arial"/>
              </a:rPr>
              <a:t>đến</a:t>
            </a:r>
            <a:r>
              <a:rPr lang="en-US" sz="4267" b="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để</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nói</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về</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bầu</a:t>
            </a:r>
            <a:r>
              <a:rPr lang="en-US" sz="4267" b="1" i="1" kern="0" dirty="0">
                <a:solidFill>
                  <a:srgbClr val="F369AC"/>
                </a:solidFill>
                <a:latin typeface="Cambria" panose="02040503050406030204" pitchFamily="18" charset="0"/>
                <a:ea typeface="Cambria" panose="02040503050406030204" pitchFamily="18" charset="0"/>
                <a:sym typeface="Arial"/>
              </a:rPr>
              <a:t> </a:t>
            </a:r>
            <a:r>
              <a:rPr lang="en-US" sz="4267" b="1" i="1" kern="0" dirty="0" err="1">
                <a:solidFill>
                  <a:srgbClr val="F369AC"/>
                </a:solidFill>
                <a:latin typeface="Cambria" panose="02040503050406030204" pitchFamily="18" charset="0"/>
                <a:ea typeface="Cambria" panose="02040503050406030204" pitchFamily="18" charset="0"/>
                <a:sym typeface="Arial"/>
              </a:rPr>
              <a:t>trời</a:t>
            </a:r>
            <a:r>
              <a:rPr lang="en-US" sz="4267" b="1" i="1" kern="0" dirty="0">
                <a:solidFill>
                  <a:srgbClr val="F369AC"/>
                </a:solidFill>
                <a:latin typeface="Cambria" panose="02040503050406030204" pitchFamily="18" charset="0"/>
                <a:ea typeface="Cambria" panose="02040503050406030204" pitchFamily="18" charset="0"/>
                <a:sym typeface="Arial"/>
              </a:rPr>
              <a:t>.</a:t>
            </a:r>
          </a:p>
        </p:txBody>
      </p:sp>
      <p:sp>
        <p:nvSpPr>
          <p:cNvPr id="21" name="TextBox 20">
            <a:extLst>
              <a:ext uri="{FF2B5EF4-FFF2-40B4-BE49-F238E27FC236}">
                <a16:creationId xmlns:a16="http://schemas.microsoft.com/office/drawing/2014/main" id="{4FB5D854-AA3A-C7EF-A5AE-C4B980F27E8F}"/>
              </a:ext>
            </a:extLst>
          </p:cNvPr>
          <p:cNvSpPr txBox="1"/>
          <p:nvPr/>
        </p:nvSpPr>
        <p:spPr>
          <a:xfrm>
            <a:off x="119353" y="2305204"/>
            <a:ext cx="12452736" cy="913007"/>
          </a:xfrm>
          <a:prstGeom prst="rect">
            <a:avLst/>
          </a:prstGeom>
          <a:noFill/>
        </p:spPr>
        <p:txBody>
          <a:bodyPr wrap="square" rtlCol="0">
            <a:spAutoFit/>
          </a:bodyPr>
          <a:lstStyle/>
          <a:p>
            <a:pPr algn="ctr" defTabSz="1219170">
              <a:buClr>
                <a:srgbClr val="000000"/>
              </a:buClr>
              <a:defRPr/>
            </a:pP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Bài</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viết</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có</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thể</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chia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làm</a:t>
            </a:r>
            <a:r>
              <a:rPr lang="en-US"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 </a:t>
            </a:r>
            <a:r>
              <a:rPr lang="en-US" sz="5333" b="1" kern="0" dirty="0">
                <a:solidFill>
                  <a:srgbClr val="CE2C8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3 </a:t>
            </a:r>
            <a:r>
              <a:rPr lang="en-US" sz="5333" b="1" kern="0" dirty="0" err="1">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rPr>
              <a:t>đoạn</a:t>
            </a:r>
            <a:endParaRPr lang="id-ID" sz="5333" b="1" kern="0" dirty="0">
              <a:solidFill>
                <a:srgbClr val="59700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22" name="TextBox 21">
            <a:extLst>
              <a:ext uri="{FF2B5EF4-FFF2-40B4-BE49-F238E27FC236}">
                <a16:creationId xmlns:a16="http://schemas.microsoft.com/office/drawing/2014/main" id="{0AEB6E22-A9D0-C43E-5188-C86A976B935E}"/>
              </a:ext>
            </a:extLst>
          </p:cNvPr>
          <p:cNvSpPr txBox="1"/>
          <p:nvPr/>
        </p:nvSpPr>
        <p:spPr>
          <a:xfrm>
            <a:off x="993601" y="4238052"/>
            <a:ext cx="10704241"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pPr>
            <a:r>
              <a:rPr lang="vi-VN" sz="4267" b="1" kern="0" dirty="0">
                <a:solidFill>
                  <a:srgbClr val="002060"/>
                </a:solidFill>
                <a:latin typeface="Cambria" panose="02040503050406030204" pitchFamily="18" charset="0"/>
                <a:ea typeface="Cambria" panose="02040503050406030204" pitchFamily="18" charset="0"/>
                <a:sym typeface="Arial"/>
              </a:rPr>
              <a:t>Đoạn 2: tiếp theo cho đến </a:t>
            </a:r>
            <a:r>
              <a:rPr lang="vi-VN" sz="4267" b="1" i="1" kern="0" dirty="0">
                <a:solidFill>
                  <a:srgbClr val="002060"/>
                </a:solidFill>
                <a:latin typeface="Cambria" panose="02040503050406030204" pitchFamily="18" charset="0"/>
                <a:ea typeface="Cambria" panose="02040503050406030204" pitchFamily="18" charset="0"/>
                <a:sym typeface="Arial"/>
              </a:rPr>
              <a:t>và mỉm cười</a:t>
            </a:r>
            <a:endParaRPr lang="en-US" sz="4267" b="1" i="1" kern="0" dirty="0">
              <a:solidFill>
                <a:srgbClr val="002060"/>
              </a:solidFill>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FACF5698-587E-ED76-A4D0-E13B9D32E059}"/>
              </a:ext>
            </a:extLst>
          </p:cNvPr>
          <p:cNvSpPr txBox="1"/>
          <p:nvPr/>
        </p:nvSpPr>
        <p:spPr>
          <a:xfrm>
            <a:off x="1022542" y="5345223"/>
            <a:ext cx="10594178" cy="748988"/>
          </a:xfrm>
          <a:prstGeom prst="rect">
            <a:avLst/>
          </a:prstGeom>
          <a:solidFill>
            <a:srgbClr val="FFFF0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defTabSz="1219170">
              <a:buClr>
                <a:srgbClr val="000000"/>
              </a:buClr>
              <a:defRPr/>
            </a:pPr>
            <a:r>
              <a:rPr lang="en-US" sz="4267" b="1" kern="0" dirty="0" err="1">
                <a:solidFill>
                  <a:srgbClr val="0070C0"/>
                </a:solidFill>
                <a:latin typeface="Cambria" panose="02040503050406030204" pitchFamily="18" charset="0"/>
                <a:ea typeface="Cambria" panose="02040503050406030204" pitchFamily="18" charset="0"/>
                <a:sym typeface="Arial"/>
              </a:rPr>
              <a:t>Đoạn</a:t>
            </a:r>
            <a:r>
              <a:rPr lang="en-US" sz="4267" b="1" kern="0" dirty="0">
                <a:solidFill>
                  <a:srgbClr val="0070C0"/>
                </a:solidFill>
                <a:latin typeface="Cambria" panose="02040503050406030204" pitchFamily="18" charset="0"/>
                <a:ea typeface="Cambria" panose="02040503050406030204" pitchFamily="18" charset="0"/>
                <a:sym typeface="Arial"/>
              </a:rPr>
              <a:t> 3: </a:t>
            </a:r>
            <a:r>
              <a:rPr lang="en-US" sz="4267" b="1" kern="0" dirty="0" err="1">
                <a:solidFill>
                  <a:srgbClr val="0070C0"/>
                </a:solidFill>
                <a:latin typeface="Cambria" panose="02040503050406030204" pitchFamily="18" charset="0"/>
                <a:ea typeface="Cambria" panose="02040503050406030204" pitchFamily="18" charset="0"/>
                <a:sym typeface="Arial"/>
              </a:rPr>
              <a:t>Còn</a:t>
            </a:r>
            <a:r>
              <a:rPr lang="en-US" sz="4267" b="1" kern="0" dirty="0">
                <a:solidFill>
                  <a:srgbClr val="0070C0"/>
                </a:solidFill>
                <a:latin typeface="Cambria" panose="02040503050406030204" pitchFamily="18" charset="0"/>
                <a:ea typeface="Cambria" panose="02040503050406030204" pitchFamily="18" charset="0"/>
                <a:sym typeface="Arial"/>
              </a:rPr>
              <a:t> </a:t>
            </a:r>
            <a:r>
              <a:rPr lang="en-US" sz="4267" b="1" kern="0" dirty="0" err="1">
                <a:solidFill>
                  <a:srgbClr val="0070C0"/>
                </a:solidFill>
                <a:latin typeface="Cambria" panose="02040503050406030204" pitchFamily="18" charset="0"/>
                <a:ea typeface="Cambria" panose="02040503050406030204" pitchFamily="18" charset="0"/>
                <a:sym typeface="Arial"/>
              </a:rPr>
              <a:t>lại</a:t>
            </a:r>
            <a:r>
              <a:rPr lang="en-US" sz="4267" b="1" kern="0" dirty="0">
                <a:solidFill>
                  <a:srgbClr val="0070C0"/>
                </a:solidFill>
                <a:latin typeface="Cambria" panose="02040503050406030204" pitchFamily="18" charset="0"/>
                <a:ea typeface="Cambria" panose="02040503050406030204" pitchFamily="18" charset="0"/>
                <a:sym typeface="Arial"/>
              </a:rPr>
              <a:t>.</a:t>
            </a:r>
          </a:p>
        </p:txBody>
      </p:sp>
    </p:spTree>
    <p:extLst>
      <p:ext uri="{BB962C8B-B14F-4D97-AF65-F5344CB8AC3E}">
        <p14:creationId xmlns:p14="http://schemas.microsoft.com/office/powerpoint/2010/main" val="271187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xit" presetSubtype="10" fill="hold" grpId="1" nodeType="clickEffect">
                                  <p:stCondLst>
                                    <p:cond delay="0"/>
                                  </p:stCondLst>
                                  <p:childTnLst>
                                    <p:anim calcmode="lin" valueType="num">
                                      <p:cBhvr>
                                        <p:cTn id="11" dur="500"/>
                                        <p:tgtEl>
                                          <p:spTgt spid="17"/>
                                        </p:tgtEl>
                                        <p:attrNameLst>
                                          <p:attrName>ppt_w</p:attrName>
                                        </p:attrNameLst>
                                      </p:cBhvr>
                                      <p:tavLst>
                                        <p:tav tm="0">
                                          <p:val>
                                            <p:strVal val="ppt_w"/>
                                          </p:val>
                                        </p:tav>
                                        <p:tav tm="100000">
                                          <p:val>
                                            <p:fltVal val="0"/>
                                          </p:val>
                                        </p:tav>
                                      </p:tavLst>
                                    </p:anim>
                                    <p:anim calcmode="lin" valueType="num">
                                      <p:cBhvr>
                                        <p:cTn id="12" dur="500"/>
                                        <p:tgtEl>
                                          <p:spTgt spid="17"/>
                                        </p:tgtEl>
                                        <p:attrNameLst>
                                          <p:attrName>ppt_h</p:attrName>
                                        </p:attrNameLst>
                                      </p:cBhvr>
                                      <p:tavLst>
                                        <p:tav tm="0">
                                          <p:val>
                                            <p:strVal val="ppt_h"/>
                                          </p:val>
                                        </p:tav>
                                        <p:tav tm="100000">
                                          <p:val>
                                            <p:strVal val="ppt_h"/>
                                          </p:val>
                                        </p:tav>
                                      </p:tavLst>
                                    </p:anim>
                                    <p:set>
                                      <p:cBhvr>
                                        <p:cTn id="13" dur="1" fill="hold">
                                          <p:stCondLst>
                                            <p:cond delay="499"/>
                                          </p:stCondLst>
                                        </p:cTn>
                                        <p:tgtEl>
                                          <p:spTgt spid="17"/>
                                        </p:tgtEl>
                                        <p:attrNameLst>
                                          <p:attrName>style.visibility</p:attrName>
                                        </p:attrNameLst>
                                      </p:cBhvr>
                                      <p:to>
                                        <p:strVal val="hidden"/>
                                      </p:to>
                                    </p:se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750" fill="hold"/>
                                        <p:tgtEl>
                                          <p:spTgt spid="21"/>
                                        </p:tgtEl>
                                        <p:attrNameLst>
                                          <p:attrName>ppt_w</p:attrName>
                                        </p:attrNameLst>
                                      </p:cBhvr>
                                      <p:tavLst>
                                        <p:tav tm="0">
                                          <p:val>
                                            <p:fltVal val="0"/>
                                          </p:val>
                                        </p:tav>
                                        <p:tav tm="100000">
                                          <p:val>
                                            <p:strVal val="#ppt_w"/>
                                          </p:val>
                                        </p:tav>
                                      </p:tavLst>
                                    </p:anim>
                                    <p:anim calcmode="lin" valueType="num">
                                      <p:cBhvr>
                                        <p:cTn id="18" dur="1750" fill="hold"/>
                                        <p:tgtEl>
                                          <p:spTgt spid="21"/>
                                        </p:tgtEl>
                                        <p:attrNameLst>
                                          <p:attrName>ppt_h</p:attrName>
                                        </p:attrNameLst>
                                      </p:cBhvr>
                                      <p:tavLst>
                                        <p:tav tm="0">
                                          <p:val>
                                            <p:fltVal val="0"/>
                                          </p:val>
                                        </p:tav>
                                        <p:tav tm="100000">
                                          <p:val>
                                            <p:strVal val="#ppt_h"/>
                                          </p:val>
                                        </p:tav>
                                      </p:tavLst>
                                    </p:anim>
                                    <p:animEffect transition="in" filter="fade">
                                      <p:cBhvr>
                                        <p:cTn id="19" dur="1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strVal val="#ppt_w+.3"/>
                                          </p:val>
                                        </p:tav>
                                        <p:tav tm="100000">
                                          <p:val>
                                            <p:strVal val="#ppt_w"/>
                                          </p:val>
                                        </p:tav>
                                      </p:tavLst>
                                    </p:anim>
                                    <p:anim calcmode="lin" valueType="num">
                                      <p:cBhvr>
                                        <p:cTn id="25" dur="1000" fill="hold"/>
                                        <p:tgtEl>
                                          <p:spTgt spid="20"/>
                                        </p:tgtEl>
                                        <p:attrNameLst>
                                          <p:attrName>ppt_h</p:attrName>
                                        </p:attrNameLst>
                                      </p:cBhvr>
                                      <p:tavLst>
                                        <p:tav tm="0">
                                          <p:val>
                                            <p:strVal val="#ppt_h"/>
                                          </p:val>
                                        </p:tav>
                                        <p:tav tm="100000">
                                          <p:val>
                                            <p:strVal val="#ppt_h"/>
                                          </p:val>
                                        </p:tav>
                                      </p:tavLst>
                                    </p:anim>
                                    <p:animEffect transition="in" filter="fade">
                                      <p:cBhvr>
                                        <p:cTn id="26" dur="1000"/>
                                        <p:tgtEl>
                                          <p:spTgt spid="2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strVal val="#ppt_w+.3"/>
                                          </p:val>
                                        </p:tav>
                                        <p:tav tm="100000">
                                          <p:val>
                                            <p:strVal val="#ppt_w"/>
                                          </p:val>
                                        </p:tav>
                                      </p:tavLst>
                                    </p:anim>
                                    <p:anim calcmode="lin" valueType="num">
                                      <p:cBhvr>
                                        <p:cTn id="30" dur="1000" fill="hold"/>
                                        <p:tgtEl>
                                          <p:spTgt spid="22"/>
                                        </p:tgtEl>
                                        <p:attrNameLst>
                                          <p:attrName>ppt_h</p:attrName>
                                        </p:attrNameLst>
                                      </p:cBhvr>
                                      <p:tavLst>
                                        <p:tav tm="0">
                                          <p:val>
                                            <p:strVal val="#ppt_h"/>
                                          </p:val>
                                        </p:tav>
                                        <p:tav tm="100000">
                                          <p:val>
                                            <p:strVal val="#ppt_h"/>
                                          </p:val>
                                        </p:tav>
                                      </p:tavLst>
                                    </p:anim>
                                    <p:animEffect transition="in" filter="fade">
                                      <p:cBhvr>
                                        <p:cTn id="31" dur="1000"/>
                                        <p:tgtEl>
                                          <p:spTgt spid="22"/>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1000" fill="hold"/>
                                        <p:tgtEl>
                                          <p:spTgt spid="23"/>
                                        </p:tgtEl>
                                        <p:attrNameLst>
                                          <p:attrName>ppt_w</p:attrName>
                                        </p:attrNameLst>
                                      </p:cBhvr>
                                      <p:tavLst>
                                        <p:tav tm="0">
                                          <p:val>
                                            <p:strVal val="#ppt_w+.3"/>
                                          </p:val>
                                        </p:tav>
                                        <p:tav tm="100000">
                                          <p:val>
                                            <p:strVal val="#ppt_w"/>
                                          </p:val>
                                        </p:tav>
                                      </p:tavLst>
                                    </p:anim>
                                    <p:anim calcmode="lin" valueType="num">
                                      <p:cBhvr>
                                        <p:cTn id="35" dur="1000" fill="hold"/>
                                        <p:tgtEl>
                                          <p:spTgt spid="23"/>
                                        </p:tgtEl>
                                        <p:attrNameLst>
                                          <p:attrName>ppt_h</p:attrName>
                                        </p:attrNameLst>
                                      </p:cBhvr>
                                      <p:tavLst>
                                        <p:tav tm="0">
                                          <p:val>
                                            <p:strVal val="#ppt_h"/>
                                          </p:val>
                                        </p:tav>
                                        <p:tav tm="100000">
                                          <p:val>
                                            <p:strVal val="#ppt_h"/>
                                          </p:val>
                                        </p:tav>
                                      </p:tavLst>
                                    </p:anim>
                                    <p:animEffect transition="in" filter="fade">
                                      <p:cBhvr>
                                        <p:cTn id="3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0" grpId="0" animBg="1"/>
      <p:bldP spid="21" grpId="0"/>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2E5B99-E4E8-E439-7784-3AF7E0B91078}"/>
              </a:ext>
            </a:extLst>
          </p:cNvPr>
          <p:cNvPicPr>
            <a:picLocks noChangeAspect="1"/>
          </p:cNvPicPr>
          <p:nvPr/>
        </p:nvPicPr>
        <p:blipFill>
          <a:blip r:embed="rId3"/>
          <a:stretch>
            <a:fillRect/>
          </a:stretch>
        </p:blipFill>
        <p:spPr>
          <a:xfrm>
            <a:off x="1375435" y="834382"/>
            <a:ext cx="9620322" cy="1670449"/>
          </a:xfrm>
          <a:prstGeom prst="rect">
            <a:avLst/>
          </a:prstGeom>
        </p:spPr>
      </p:pic>
      <p:sp>
        <p:nvSpPr>
          <p:cNvPr id="3" name="圆角矩形 17">
            <a:extLst>
              <a:ext uri="{FF2B5EF4-FFF2-40B4-BE49-F238E27FC236}">
                <a16:creationId xmlns:a16="http://schemas.microsoft.com/office/drawing/2014/main" id="{BFA1D940-4C5D-89C2-D9FB-183B21A6DFDD}"/>
              </a:ext>
            </a:extLst>
          </p:cNvPr>
          <p:cNvSpPr/>
          <p:nvPr/>
        </p:nvSpPr>
        <p:spPr>
          <a:xfrm>
            <a:off x="2117249" y="2859781"/>
            <a:ext cx="5677183"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B5251790-B5E2-D27D-9045-74356EB19BEC}"/>
              </a:ext>
            </a:extLst>
          </p:cNvPr>
          <p:cNvSpPr txBox="1"/>
          <p:nvPr/>
        </p:nvSpPr>
        <p:spPr>
          <a:xfrm>
            <a:off x="2731357" y="3026699"/>
            <a:ext cx="47309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圆角矩形 17">
            <a:extLst>
              <a:ext uri="{FF2B5EF4-FFF2-40B4-BE49-F238E27FC236}">
                <a16:creationId xmlns:a16="http://schemas.microsoft.com/office/drawing/2014/main" id="{15EE6334-5FEE-B2E4-9D51-B0B8CF58BE17}"/>
              </a:ext>
            </a:extLst>
          </p:cNvPr>
          <p:cNvSpPr/>
          <p:nvPr/>
        </p:nvSpPr>
        <p:spPr>
          <a:xfrm>
            <a:off x="3456305" y="4177559"/>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3F1CE3F-7978-375C-D23C-E371E596C6C0}"/>
              </a:ext>
            </a:extLst>
          </p:cNvPr>
          <p:cNvSpPr txBox="1"/>
          <p:nvPr/>
        </p:nvSpPr>
        <p:spPr>
          <a:xfrm>
            <a:off x="4172367" y="4366189"/>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EEDF4426-F30B-A14D-93F9-77E5E0DD8527}"/>
              </a:ext>
            </a:extLst>
          </p:cNvPr>
          <p:cNvSpPr/>
          <p:nvPr/>
        </p:nvSpPr>
        <p:spPr>
          <a:xfrm>
            <a:off x="5913755" y="5463434"/>
            <a:ext cx="5852576"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BB3BC8AA-F674-5BF6-54F7-4CD92A65645E}"/>
              </a:ext>
            </a:extLst>
          </p:cNvPr>
          <p:cNvSpPr txBox="1"/>
          <p:nvPr/>
        </p:nvSpPr>
        <p:spPr>
          <a:xfrm>
            <a:off x="6629817" y="5652064"/>
            <a:ext cx="48324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482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DB8FF7-22C5-469D-64F8-AFD93986F388}"/>
              </a:ext>
            </a:extLst>
          </p:cNvPr>
          <p:cNvSpPr txBox="1"/>
          <p:nvPr/>
        </p:nvSpPr>
        <p:spPr>
          <a:xfrm>
            <a:off x="217640" y="1827327"/>
            <a:ext cx="3850926"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defTabSz="914377">
              <a:defRPr/>
            </a:pP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Trầm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 </a:t>
            </a:r>
            <a:r>
              <a:rPr lang="en-US" sz="4800" b="1" kern="0" dirty="0" err="1">
                <a:solidFill>
                  <a:prstClr val="black"/>
                </a:solidFill>
                <a:latin typeface="Cambria" panose="02040503050406030204" pitchFamily="18" charset="0"/>
                <a:ea typeface="Cambria" panose="02040503050406030204" pitchFamily="18" charset="0"/>
                <a:cs typeface="Arial" panose="020B0604020202020204" pitchFamily="34" charset="0"/>
                <a:sym typeface="Arial"/>
              </a:rPr>
              <a:t>ngâm</a:t>
            </a:r>
            <a:r>
              <a:rPr lang="en-US" sz="4800" b="1"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rPr>
              <a:t>:</a:t>
            </a:r>
          </a:p>
        </p:txBody>
      </p:sp>
      <p:sp>
        <p:nvSpPr>
          <p:cNvPr id="27" name="Rectangle 26">
            <a:extLst>
              <a:ext uri="{FF2B5EF4-FFF2-40B4-BE49-F238E27FC236}">
                <a16:creationId xmlns:a16="http://schemas.microsoft.com/office/drawing/2014/main" id="{1A3238B4-3334-4F17-A61C-918201BD50DB}"/>
              </a:ext>
            </a:extLst>
          </p:cNvPr>
          <p:cNvSpPr/>
          <p:nvPr/>
        </p:nvSpPr>
        <p:spPr>
          <a:xfrm>
            <a:off x="4253501" y="1597883"/>
            <a:ext cx="7648939" cy="1405641"/>
          </a:xfrm>
          <a:prstGeom prst="rect">
            <a:avLst/>
          </a:prstGeom>
          <a:solidFill>
            <a:sysClr val="window" lastClr="FFFFFF"/>
          </a:solidFill>
          <a:ln w="28575">
            <a:solidFill>
              <a:srgbClr val="FF6698"/>
            </a:solidFill>
            <a:prstDash val="dashDot"/>
          </a:ln>
        </p:spPr>
        <p:txBody>
          <a:bodyPr wrap="square">
            <a:spAutoFit/>
          </a:bodyPr>
          <a:lstStyle/>
          <a:p>
            <a:pPr algn="just" defTabSz="914377">
              <a:defRPr/>
            </a:pPr>
            <a:r>
              <a:rPr lang="en-US"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c</a:t>
            </a:r>
            <a:r>
              <a:rPr lang="vi-VN" sz="4267" kern="0" dirty="0">
                <a:solidFill>
                  <a:srgbClr val="202122"/>
                </a:solidFill>
                <a:latin typeface="Cambria" panose="02040503050406030204" pitchFamily="18" charset="0"/>
                <a:ea typeface="Cambria" panose="02040503050406030204" pitchFamily="18" charset="0"/>
                <a:cs typeface="Arial" panose="020B0604020202020204" pitchFamily="34" charset="0"/>
                <a:sym typeface="Arial"/>
              </a:rPr>
              <a:t>ó dáng vẻ đang suy nghĩ, nghiền ngẫm điều gì.</a:t>
            </a:r>
            <a:endParaRPr lang="en-US" sz="4267" kern="0" dirty="0">
              <a:solidFill>
                <a:prstClr val="black"/>
              </a:solidFill>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id="{31C14AF0-5096-DF7C-D6FA-388D8EB700A3}"/>
              </a:ext>
            </a:extLst>
          </p:cNvPr>
          <p:cNvPicPr>
            <a:picLocks noChangeAspect="1"/>
          </p:cNvPicPr>
          <p:nvPr/>
        </p:nvPicPr>
        <p:blipFill>
          <a:blip r:embed="rId3"/>
          <a:stretch>
            <a:fillRect/>
          </a:stretch>
        </p:blipFill>
        <p:spPr>
          <a:xfrm>
            <a:off x="4081055" y="-182880"/>
            <a:ext cx="5743269" cy="1727879"/>
          </a:xfrm>
          <a:prstGeom prst="rect">
            <a:avLst/>
          </a:prstGeom>
        </p:spPr>
      </p:pic>
      <p:pic>
        <p:nvPicPr>
          <p:cNvPr id="2050" name="Picture 2" descr="ảnh Cậu Bé Trầm Ngâm đối Mặt Với Thực Vật Tải Xuống Miễn Phí, ảnh bọn trẻ,  những cậu bé, mô hình đẹp Trên Lovepik">
            <a:extLst>
              <a:ext uri="{FF2B5EF4-FFF2-40B4-BE49-F238E27FC236}">
                <a16:creationId xmlns:a16="http://schemas.microsoft.com/office/drawing/2014/main" id="{0D3334AE-D891-7CEA-EA86-7CDFFCF6A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195" y="3351373"/>
            <a:ext cx="4581846" cy="30545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974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7" descr="Ảnh có chứa đồ chơi, búp bê, đồ họa véc-tơ&#10;&#10;Mô tả được tạo tự động">
            <a:extLst>
              <a:ext uri="{FF2B5EF4-FFF2-40B4-BE49-F238E27FC236}">
                <a16:creationId xmlns:a16="http://schemas.microsoft.com/office/drawing/2014/main" id="{0E11D1F2-EAB9-2D3C-2DF3-918A767450CB}"/>
              </a:ext>
            </a:extLst>
          </p:cNvPr>
          <p:cNvPicPr>
            <a:picLocks noChangeAspect="1"/>
          </p:cNvPicPr>
          <p:nvPr/>
        </p:nvPicPr>
        <p:blipFill>
          <a:blip r:embed="rId3"/>
          <a:stretch>
            <a:fillRect/>
          </a:stretch>
        </p:blipFill>
        <p:spPr>
          <a:xfrm>
            <a:off x="6998996" y="1817861"/>
            <a:ext cx="4141150" cy="4141150"/>
          </a:xfrm>
          <a:prstGeom prst="rect">
            <a:avLst/>
          </a:prstGeom>
        </p:spPr>
      </p:pic>
      <p:pic>
        <p:nvPicPr>
          <p:cNvPr id="4" name="Picture 3">
            <a:extLst>
              <a:ext uri="{FF2B5EF4-FFF2-40B4-BE49-F238E27FC236}">
                <a16:creationId xmlns:a16="http://schemas.microsoft.com/office/drawing/2014/main" id="{754F54F7-91A8-45E9-49A5-EABA2C7A5CCA}"/>
              </a:ext>
            </a:extLst>
          </p:cNvPr>
          <p:cNvPicPr>
            <a:picLocks noChangeAspect="1"/>
          </p:cNvPicPr>
          <p:nvPr/>
        </p:nvPicPr>
        <p:blipFill>
          <a:blip r:embed="rId4"/>
          <a:stretch>
            <a:fillRect/>
          </a:stretch>
        </p:blipFill>
        <p:spPr>
          <a:xfrm>
            <a:off x="1269648" y="1474153"/>
            <a:ext cx="7084166" cy="3560373"/>
          </a:xfrm>
          <a:prstGeom prst="rect">
            <a:avLst/>
          </a:prstGeom>
        </p:spPr>
      </p:pic>
    </p:spTree>
    <p:extLst>
      <p:ext uri="{BB962C8B-B14F-4D97-AF65-F5344CB8AC3E}">
        <p14:creationId xmlns:p14="http://schemas.microsoft.com/office/powerpoint/2010/main" val="422473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733646" y="1003245"/>
            <a:ext cx="12163646" cy="4559356"/>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437208" y="2259876"/>
            <a:ext cx="2511664" cy="4598125"/>
          </a:xfrm>
          <a:prstGeom prst="rect">
            <a:avLst/>
          </a:prstGeom>
        </p:spPr>
      </p:pic>
      <p:sp>
        <p:nvSpPr>
          <p:cNvPr id="2" name="Rectangle 1"/>
          <p:cNvSpPr/>
          <p:nvPr/>
        </p:nvSpPr>
        <p:spPr>
          <a:xfrm>
            <a:off x="882502" y="1566736"/>
            <a:ext cx="8554707" cy="3108543"/>
          </a:xfrm>
          <a:prstGeom prst="rect">
            <a:avLst/>
          </a:prstGeom>
        </p:spPr>
        <p:txBody>
          <a:bodyPr wrap="square">
            <a:spAutoFit/>
          </a:bodyPr>
          <a:lstStyle/>
          <a:p>
            <a:pPr algn="just" defTabSz="914377"/>
            <a:r>
              <a:rPr lang="vi-VN"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Bài</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en-US" sz="2800" b="1" i="1" dirty="0" err="1">
                <a:solidFill>
                  <a:srgbClr val="FF0000"/>
                </a:solidFill>
                <a:latin typeface="Cambria" panose="02040503050406030204" pitchFamily="18" charset="0"/>
                <a:ea typeface="Cambria" panose="02040503050406030204" pitchFamily="18" charset="0"/>
                <a:cs typeface="Arial"/>
                <a:sym typeface="Arial"/>
              </a:rPr>
              <a:t>đọc</a:t>
            </a:r>
            <a:r>
              <a:rPr lang="en-US" sz="2800" b="1" i="1" dirty="0">
                <a:solidFill>
                  <a:srgbClr val="FF0000"/>
                </a:solidFill>
                <a:latin typeface="Cambria" panose="02040503050406030204" pitchFamily="18" charset="0"/>
                <a:ea typeface="Cambria" panose="02040503050406030204" pitchFamily="18" charset="0"/>
                <a:cs typeface="Arial"/>
                <a:sym typeface="Arial"/>
              </a:rPr>
              <a:t> </a:t>
            </a:r>
            <a:r>
              <a:rPr lang="vi-VN" sz="2800" b="1" i="1" dirty="0">
                <a:solidFill>
                  <a:srgbClr val="FF0000"/>
                </a:solidFill>
                <a:latin typeface="Cambria" panose="02040503050406030204" pitchFamily="18" charset="0"/>
                <a:ea typeface="Cambria" panose="02040503050406030204" pitchFamily="18" charset="0"/>
                <a:cs typeface="Arial"/>
                <a:sym typeface="Arial"/>
              </a:rPr>
              <a:t>đề cập đến thầy giáo giao cho các bạn học sinh nhiệm vụ suy nghĩ và chọn những từ ngữ thích hợp để nói về bầu trời. Hình ảnh bầu trời trong các câu văn của mỗi bạn nhỏ rất khác nhau. Các bạn hào hứng suy nghĩ và tưởng tượng để nói về bầu trời theo cách của riêng mình. Nhờ vậy bầu trời trở nên rất sinh động.</a:t>
            </a:r>
          </a:p>
        </p:txBody>
      </p:sp>
      <p:pic>
        <p:nvPicPr>
          <p:cNvPr id="8" name="Picture 7"/>
          <p:cNvPicPr>
            <a:picLocks noChangeAspect="1"/>
          </p:cNvPicPr>
          <p:nvPr/>
        </p:nvPicPr>
        <p:blipFill>
          <a:blip r:embed="rId5"/>
          <a:stretch>
            <a:fillRect/>
          </a:stretch>
        </p:blipFill>
        <p:spPr>
          <a:xfrm>
            <a:off x="4498941" y="109666"/>
            <a:ext cx="4548011" cy="1457071"/>
          </a:xfrm>
          <a:prstGeom prst="rect">
            <a:avLst/>
          </a:prstGeom>
        </p:spPr>
      </p:pic>
    </p:spTree>
    <p:extLst>
      <p:ext uri="{BB962C8B-B14F-4D97-AF65-F5344CB8AC3E}">
        <p14:creationId xmlns:p14="http://schemas.microsoft.com/office/powerpoint/2010/main" val="769971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3DB2A-6B12-6F1D-8A4B-D76456A3794D}"/>
              </a:ext>
            </a:extLst>
          </p:cNvPr>
          <p:cNvPicPr>
            <a:picLocks noChangeAspect="1"/>
          </p:cNvPicPr>
          <p:nvPr/>
        </p:nvPicPr>
        <p:blipFill>
          <a:blip r:embed="rId2"/>
          <a:stretch>
            <a:fillRect/>
          </a:stretch>
        </p:blipFill>
        <p:spPr>
          <a:xfrm>
            <a:off x="2496620" y="2206816"/>
            <a:ext cx="7197092" cy="4166442"/>
          </a:xfrm>
          <a:prstGeom prst="rect">
            <a:avLst/>
          </a:prstGeom>
        </p:spPr>
      </p:pic>
      <p:pic>
        <p:nvPicPr>
          <p:cNvPr id="3" name="Picture 2">
            <a:extLst>
              <a:ext uri="{FF2B5EF4-FFF2-40B4-BE49-F238E27FC236}">
                <a16:creationId xmlns:a16="http://schemas.microsoft.com/office/drawing/2014/main" id="{8E846DD4-98E1-37B6-D6BD-47A6F9626256}"/>
              </a:ext>
            </a:extLst>
          </p:cNvPr>
          <p:cNvPicPr>
            <a:picLocks noChangeAspect="1"/>
          </p:cNvPicPr>
          <p:nvPr/>
        </p:nvPicPr>
        <p:blipFill>
          <a:blip r:embed="rId3"/>
          <a:stretch>
            <a:fillRect/>
          </a:stretch>
        </p:blipFill>
        <p:spPr>
          <a:xfrm>
            <a:off x="3089732" y="523933"/>
            <a:ext cx="5889246" cy="1926503"/>
          </a:xfrm>
          <a:prstGeom prst="rect">
            <a:avLst/>
          </a:prstGeom>
        </p:spPr>
      </p:pic>
    </p:spTree>
    <p:extLst>
      <p:ext uri="{BB962C8B-B14F-4D97-AF65-F5344CB8AC3E}">
        <p14:creationId xmlns:p14="http://schemas.microsoft.com/office/powerpoint/2010/main" val="487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43885;#140092;#540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515</Words>
  <Application>Microsoft Office PowerPoint</Application>
  <PresentationFormat>Widescreen</PresentationFormat>
  <Paragraphs>48</Paragraphs>
  <Slides>13</Slides>
  <Notes>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13</vt:i4>
      </vt:variant>
    </vt:vector>
  </HeadingPairs>
  <TitlesOfParts>
    <vt:vector size="19" baseType="lpstr">
      <vt:lpstr>Arial</vt:lpstr>
      <vt:lpstr>Calibri</vt:lpstr>
      <vt:lpstr>Cambria</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58</cp:revision>
  <dcterms:created xsi:type="dcterms:W3CDTF">2023-08-29T08:29:49Z</dcterms:created>
  <dcterms:modified xsi:type="dcterms:W3CDTF">2025-11-18T13:51:30Z</dcterms:modified>
</cp:coreProperties>
</file>