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4" r:id="rId2"/>
    <p:sldId id="257" r:id="rId3"/>
    <p:sldId id="265" r:id="rId4"/>
    <p:sldId id="273" r:id="rId5"/>
    <p:sldId id="274" r:id="rId6"/>
    <p:sldId id="296" r:id="rId7"/>
    <p:sldId id="297" r:id="rId8"/>
    <p:sldId id="298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4E9"/>
    <a:srgbClr val="1092B0"/>
    <a:srgbClr val="BB0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522" autoAdjust="0"/>
  </p:normalViewPr>
  <p:slideViewPr>
    <p:cSldViewPr snapToGrid="0">
      <p:cViewPr varScale="1">
        <p:scale>
          <a:sx n="72" d="100"/>
          <a:sy n="72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AD8BF-15A3-4738-B381-986415766839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C1B2F-C750-4E55-8A15-5823F62F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24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C1B2F-C750-4E55-8A15-5823F62FA5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66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C1B2F-C750-4E55-8A15-5823F62FA5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9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4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8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8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3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0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5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4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9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8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7149FB3-91B5-9004-355E-703609F25A5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863" y="196710"/>
            <a:ext cx="1582166" cy="158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2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r="5524"/>
          <a:stretch/>
        </p:blipFill>
        <p:spPr>
          <a:xfrm>
            <a:off x="0" y="-106017"/>
            <a:ext cx="1229214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BC4A9D-F718-6EFA-01BA-E9AB5029D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02" y="-914400"/>
            <a:ext cx="10861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0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259E698C-28BA-D4D9-11C6-B7CA5857A676}"/>
              </a:ext>
            </a:extLst>
          </p:cNvPr>
          <p:cNvGrpSpPr/>
          <p:nvPr/>
        </p:nvGrpSpPr>
        <p:grpSpPr>
          <a:xfrm>
            <a:off x="1329365" y="401236"/>
            <a:ext cx="10498404" cy="5134860"/>
            <a:chOff x="1627755" y="-265672"/>
            <a:chExt cx="10498404" cy="4412555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2983C8A-8A7A-4AC5-4B09-E1FF776A13BD}"/>
                </a:ext>
              </a:extLst>
            </p:cNvPr>
            <p:cNvGrpSpPr/>
            <p:nvPr/>
          </p:nvGrpSpPr>
          <p:grpSpPr>
            <a:xfrm>
              <a:off x="2636779" y="-265672"/>
              <a:ext cx="9489380" cy="4412555"/>
              <a:chOff x="1655117" y="310918"/>
              <a:chExt cx="9489380" cy="4412555"/>
            </a:xfrm>
          </p:grpSpPr>
          <p:sp>
            <p:nvSpPr>
              <p:cNvPr id="18" name="Hình chữ nhật: Góc Tròn 17">
                <a:extLst>
                  <a:ext uri="{FF2B5EF4-FFF2-40B4-BE49-F238E27FC236}">
                    <a16:creationId xmlns:a16="http://schemas.microsoft.com/office/drawing/2014/main" id="{0A711A67-09A8-6E55-3552-02AD22382CCB}"/>
                  </a:ext>
                </a:extLst>
              </p:cNvPr>
              <p:cNvSpPr/>
              <p:nvPr/>
            </p:nvSpPr>
            <p:spPr>
              <a:xfrm>
                <a:off x="1655117" y="2104643"/>
                <a:ext cx="9043025" cy="2618830"/>
              </a:xfrm>
              <a:custGeom>
                <a:avLst/>
                <a:gdLst>
                  <a:gd name="connsiteX0" fmla="*/ 0 w 9043025"/>
                  <a:gd name="connsiteY0" fmla="*/ 436480 h 2618830"/>
                  <a:gd name="connsiteX1" fmla="*/ 436480 w 9043025"/>
                  <a:gd name="connsiteY1" fmla="*/ 0 h 2618830"/>
                  <a:gd name="connsiteX2" fmla="*/ 8606545 w 9043025"/>
                  <a:gd name="connsiteY2" fmla="*/ 0 h 2618830"/>
                  <a:gd name="connsiteX3" fmla="*/ 9043025 w 9043025"/>
                  <a:gd name="connsiteY3" fmla="*/ 436480 h 2618830"/>
                  <a:gd name="connsiteX4" fmla="*/ 9043025 w 9043025"/>
                  <a:gd name="connsiteY4" fmla="*/ 2182350 h 2618830"/>
                  <a:gd name="connsiteX5" fmla="*/ 8606545 w 9043025"/>
                  <a:gd name="connsiteY5" fmla="*/ 2618830 h 2618830"/>
                  <a:gd name="connsiteX6" fmla="*/ 436480 w 9043025"/>
                  <a:gd name="connsiteY6" fmla="*/ 2618830 h 2618830"/>
                  <a:gd name="connsiteX7" fmla="*/ 0 w 9043025"/>
                  <a:gd name="connsiteY7" fmla="*/ 2182350 h 2618830"/>
                  <a:gd name="connsiteX8" fmla="*/ 0 w 9043025"/>
                  <a:gd name="connsiteY8" fmla="*/ 436480 h 2618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3025" h="2618830" fill="none" extrusionOk="0">
                    <a:moveTo>
                      <a:pt x="0" y="436480"/>
                    </a:moveTo>
                    <a:cubicBezTo>
                      <a:pt x="-26995" y="197098"/>
                      <a:pt x="194717" y="3989"/>
                      <a:pt x="436480" y="0"/>
                    </a:cubicBezTo>
                    <a:cubicBezTo>
                      <a:pt x="4332859" y="77600"/>
                      <a:pt x="6063025" y="-27269"/>
                      <a:pt x="8606545" y="0"/>
                    </a:cubicBezTo>
                    <a:cubicBezTo>
                      <a:pt x="8864123" y="-21789"/>
                      <a:pt x="9079659" y="206203"/>
                      <a:pt x="9043025" y="436480"/>
                    </a:cubicBezTo>
                    <a:cubicBezTo>
                      <a:pt x="9094158" y="812980"/>
                      <a:pt x="9191969" y="1562800"/>
                      <a:pt x="9043025" y="2182350"/>
                    </a:cubicBezTo>
                    <a:cubicBezTo>
                      <a:pt x="9016304" y="2412958"/>
                      <a:pt x="8813637" y="2633811"/>
                      <a:pt x="8606545" y="2618830"/>
                    </a:cubicBezTo>
                    <a:cubicBezTo>
                      <a:pt x="4791017" y="2668007"/>
                      <a:pt x="1300155" y="2496128"/>
                      <a:pt x="436480" y="2618830"/>
                    </a:cubicBezTo>
                    <a:cubicBezTo>
                      <a:pt x="190256" y="2658480"/>
                      <a:pt x="-6512" y="2429018"/>
                      <a:pt x="0" y="2182350"/>
                    </a:cubicBezTo>
                    <a:cubicBezTo>
                      <a:pt x="129084" y="1631851"/>
                      <a:pt x="120436" y="907849"/>
                      <a:pt x="0" y="436480"/>
                    </a:cubicBezTo>
                    <a:close/>
                  </a:path>
                  <a:path w="9043025" h="2618830" stroke="0" extrusionOk="0">
                    <a:moveTo>
                      <a:pt x="0" y="436480"/>
                    </a:moveTo>
                    <a:cubicBezTo>
                      <a:pt x="45824" y="190181"/>
                      <a:pt x="233280" y="-2526"/>
                      <a:pt x="436480" y="0"/>
                    </a:cubicBezTo>
                    <a:cubicBezTo>
                      <a:pt x="2850469" y="-129276"/>
                      <a:pt x="7442882" y="-77778"/>
                      <a:pt x="8606545" y="0"/>
                    </a:cubicBezTo>
                    <a:cubicBezTo>
                      <a:pt x="8842139" y="-17428"/>
                      <a:pt x="9042344" y="199344"/>
                      <a:pt x="9043025" y="436480"/>
                    </a:cubicBezTo>
                    <a:cubicBezTo>
                      <a:pt x="8938653" y="675007"/>
                      <a:pt x="8899143" y="1330891"/>
                      <a:pt x="9043025" y="2182350"/>
                    </a:cubicBezTo>
                    <a:cubicBezTo>
                      <a:pt x="9055806" y="2450366"/>
                      <a:pt x="8828996" y="2625155"/>
                      <a:pt x="8606545" y="2618830"/>
                    </a:cubicBezTo>
                    <a:cubicBezTo>
                      <a:pt x="6496889" y="2663050"/>
                      <a:pt x="2138786" y="2589448"/>
                      <a:pt x="436480" y="2618830"/>
                    </a:cubicBezTo>
                    <a:cubicBezTo>
                      <a:pt x="190571" y="2600201"/>
                      <a:pt x="-21916" y="2418346"/>
                      <a:pt x="0" y="2182350"/>
                    </a:cubicBezTo>
                    <a:cubicBezTo>
                      <a:pt x="147613" y="2002193"/>
                      <a:pt x="-121642" y="1003066"/>
                      <a:pt x="0" y="436480"/>
                    </a:cubicBezTo>
                    <a:close/>
                  </a:path>
                </a:pathLst>
              </a:custGeom>
              <a:ln w="76200"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" name="Hình ảnh 8">
                <a:extLst>
                  <a:ext uri="{FF2B5EF4-FFF2-40B4-BE49-F238E27FC236}">
                    <a16:creationId xmlns:a16="http://schemas.microsoft.com/office/drawing/2014/main" id="{51FDF700-E786-255F-C5A8-29C59EA4BF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5918" b="66429" l="70829" r="98278">
                            <a14:foregroundMark x1="97094" y1="39796" x2="97094" y2="38367"/>
                            <a14:foregroundMark x1="86760" y1="65102" x2="84715" y2="64490"/>
                            <a14:foregroundMark x1="86545" y1="65714" x2="85791" y2="66429"/>
                            <a14:foregroundMark x1="76103" y1="39184" x2="79010" y2="42755"/>
                            <a14:foregroundMark x1="95048" y1="40204" x2="93111" y2="41939"/>
                            <a14:foregroundMark x1="89774" y1="36020" x2="89774" y2="36020"/>
                            <a14:foregroundMark x1="89774" y1="36020" x2="89774" y2="36020"/>
                            <a14:foregroundMark x1="97094" y1="37143" x2="98278" y2="3928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98" t="33568" b="31447"/>
              <a:stretch/>
            </p:blipFill>
            <p:spPr>
              <a:xfrm>
                <a:off x="9254008" y="310918"/>
                <a:ext cx="1890489" cy="2166660"/>
              </a:xfrm>
              <a:prstGeom prst="rect">
                <a:avLst/>
              </a:prstGeom>
            </p:spPr>
          </p:pic>
        </p:grpSp>
        <p:pic>
          <p:nvPicPr>
            <p:cNvPr id="44" name="Hình ảnh 43">
              <a:extLst>
                <a:ext uri="{FF2B5EF4-FFF2-40B4-BE49-F238E27FC236}">
                  <a16:creationId xmlns:a16="http://schemas.microsoft.com/office/drawing/2014/main" id="{5F348160-C588-5849-6B27-08550C511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48" b="31927" l="53058" r="88533">
                          <a14:foregroundMark x1="62143" y1="14082" x2="60857" y2="14490"/>
                          <a14:foregroundMark x1="62857" y1="10612" x2="63143" y2="18980"/>
                          <a14:foregroundMark x1="60571" y1="13265" x2="66429" y2="18163"/>
                          <a14:foregroundMark x1="61429" y1="17143" x2="66000" y2="21224"/>
                          <a14:foregroundMark x1="66000" y1="21224" x2="70000" y2="22857"/>
                          <a14:foregroundMark x1="65714" y1="10204" x2="76429" y2="21020"/>
                          <a14:foregroundMark x1="69857" y1="12857" x2="76714" y2="19388"/>
                          <a14:foregroundMark x1="72000" y1="10612" x2="78857" y2="18776"/>
                          <a14:foregroundMark x1="69429" y1="14082" x2="73857" y2="21837"/>
                          <a14:foregroundMark x1="80286" y1="8980" x2="81714" y2="22245"/>
                          <a14:foregroundMark x1="60429" y1="11837" x2="66714" y2="22245"/>
                          <a14:foregroundMark x1="61429" y1="11633" x2="59571" y2="15510"/>
                          <a14:foregroundMark x1="63286" y1="12449" x2="60286" y2="16327"/>
                          <a14:foregroundMark x1="63571" y1="13469" x2="59286" y2="17347"/>
                          <a14:foregroundMark x1="60429" y1="12653" x2="60429" y2="22041"/>
                          <a14:foregroundMark x1="60429" y1="22041" x2="60857" y2="22245"/>
                          <a14:foregroundMark x1="61429" y1="18367" x2="61714" y2="22245"/>
                          <a14:foregroundMark x1="60286" y1="20816" x2="67571" y2="23469"/>
                          <a14:foregroundMark x1="67571" y1="23469" x2="67714" y2="23265"/>
                          <a14:foregroundMark x1="61143" y1="23878" x2="66571" y2="24490"/>
                          <a14:foregroundMark x1="72429" y1="25102" x2="77571" y2="19184"/>
                          <a14:foregroundMark x1="82286" y1="21020" x2="78286" y2="21020"/>
                          <a14:foregroundMark x1="79429" y1="26122" x2="76000" y2="23469"/>
                          <a14:foregroundMark x1="82143" y1="23469" x2="78286" y2="22245"/>
                          <a14:foregroundMark x1="79571" y1="17143" x2="80286" y2="9388"/>
                          <a14:foregroundMark x1="81714" y1="10000" x2="78286" y2="11224"/>
                          <a14:foregroundMark x1="60000" y1="8367" x2="64429" y2="10204"/>
                          <a14:foregroundMark x1="65429" y1="5918" x2="66714" y2="8980"/>
                          <a14:foregroundMark x1="71286" y1="6327" x2="74857" y2="8776"/>
                          <a14:foregroundMark x1="62286" y1="8163" x2="63714" y2="7347"/>
                          <a14:foregroundMark x1="61286" y1="8980" x2="66000" y2="5714"/>
                          <a14:foregroundMark x1="71571" y1="6735" x2="83153" y2="5974"/>
                          <a14:backgroundMark x1="84571" y1="7347" x2="83429" y2="6735"/>
                          <a14:backgroundMark x1="84143" y1="6531" x2="83000" y2="5918"/>
                          <a14:backgroundMark x1="83571" y1="6531" x2="83714" y2="6735"/>
                          <a14:backgroundMark x1="83000" y1="5714" x2="83000" y2="5714"/>
                          <a14:backgroundMark x1="82857" y1="6531" x2="82857" y2="6531"/>
                          <a14:backgroundMark x1="83000" y1="6122" x2="83000" y2="6122"/>
                          <a14:backgroundMark x1="82714" y1="5918" x2="82714" y2="59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24" r="7033" b="64526"/>
            <a:stretch/>
          </p:blipFill>
          <p:spPr>
            <a:xfrm rot="20040125">
              <a:off x="1627755" y="912321"/>
              <a:ext cx="2564015" cy="1435838"/>
            </a:xfrm>
            <a:prstGeom prst="rect">
              <a:avLst/>
            </a:prstGeom>
          </p:spPr>
        </p:pic>
      </p:grp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453593F6-FFE0-328D-A68C-13782725C4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61" b="77245" l="20408" r="73163">
                        <a14:foregroundMark x1="36939" y1="74592" x2="35510" y2="73980"/>
                        <a14:foregroundMark x1="52143" y1="76020" x2="52143" y2="77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8" r="20135" b="17917"/>
          <a:stretch/>
        </p:blipFill>
        <p:spPr>
          <a:xfrm flipH="1">
            <a:off x="-1186247" y="1466801"/>
            <a:ext cx="4515145" cy="56292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779E20-34F5-C412-6F2B-55625DCC36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6160" y="1496906"/>
            <a:ext cx="3950550" cy="13595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E1B316-CD48-C77F-4463-F87DD6CA8B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8482" y="2509994"/>
            <a:ext cx="2962913" cy="2334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420AC3-770E-DEE1-9AA9-93C41C48CB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55252" y="2991708"/>
            <a:ext cx="7608467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5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r="5524"/>
          <a:stretch/>
        </p:blipFill>
        <p:spPr>
          <a:xfrm>
            <a:off x="0" y="0"/>
            <a:ext cx="1229214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4AE354-C18F-FBB3-1EB4-66151A517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64" y="-1180607"/>
            <a:ext cx="10638442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971422" cy="757670"/>
            <a:chOff x="714129" y="484910"/>
            <a:chExt cx="11971422" cy="757670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8" y="554650"/>
              <a:ext cx="1123548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Cho </a:t>
              </a:r>
              <a:r>
                <a:rPr kumimoji="0" lang="es-E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s-E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517 906 384.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prstClr val="white"/>
                    </a:solidFill>
                    <a:latin typeface="UTM Cookies" panose="02040603050506020204" pitchFamily="18" charset="0"/>
                  </a:rPr>
                  <a:t>2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737724" y="1163598"/>
            <a:ext cx="10789880" cy="4678728"/>
          </a:xfrm>
          <a:prstGeom prst="roundRect">
            <a:avLst/>
          </a:prstGeom>
          <a:solidFill>
            <a:srgbClr val="FCE9F1"/>
          </a:solidFill>
        </p:spPr>
        <p:txBody>
          <a:bodyPr wrap="square">
            <a:spAutoFit/>
          </a:bodyPr>
          <a:lstStyle/>
          <a:p>
            <a:pPr lvl="0" algn="just"/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Nêu các chữ số thuộc lớp triệu của số đó.</a:t>
            </a:r>
          </a:p>
          <a:p>
            <a:pPr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Nêu các chữ số thuộc lớp nghìn của số đó.</a:t>
            </a:r>
          </a:p>
          <a:p>
            <a:pPr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Nêu các chữ số thuộc lớp đơn vị của số đó.</a:t>
            </a:r>
          </a:p>
          <a:p>
            <a:pPr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Đọc số đó.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1E12A8-C9FC-3E81-D636-E16C2E5ACBE5}"/>
              </a:ext>
            </a:extLst>
          </p:cNvPr>
          <p:cNvSpPr txBox="1"/>
          <p:nvPr/>
        </p:nvSpPr>
        <p:spPr>
          <a:xfrm>
            <a:off x="2342508" y="1982912"/>
            <a:ext cx="8589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5; 1; 7.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8A4E17-D8CC-74D9-130D-F0809D544276}"/>
              </a:ext>
            </a:extLst>
          </p:cNvPr>
          <p:cNvSpPr txBox="1"/>
          <p:nvPr/>
        </p:nvSpPr>
        <p:spPr>
          <a:xfrm>
            <a:off x="2311686" y="3092521"/>
            <a:ext cx="8589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chữ số thuộc lớp nghìn là 9; 0; 6.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A6739F-77EA-5A5F-5F9B-B2C259532904}"/>
              </a:ext>
            </a:extLst>
          </p:cNvPr>
          <p:cNvSpPr txBox="1"/>
          <p:nvPr/>
        </p:nvSpPr>
        <p:spPr>
          <a:xfrm>
            <a:off x="2260315" y="4253501"/>
            <a:ext cx="8589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chữ số thuộc lớp đơn vị là 3; 8;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37ECE-490A-0274-2D84-F42D43F11F5E}"/>
              </a:ext>
            </a:extLst>
          </p:cNvPr>
          <p:cNvSpPr txBox="1"/>
          <p:nvPr/>
        </p:nvSpPr>
        <p:spPr>
          <a:xfrm>
            <a:off x="2250041" y="5517223"/>
            <a:ext cx="85891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trăm mười bảy triệu, ch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trăm linh sáu nghìn, ba trăm tám mươi tư.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615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230032" cy="1239291"/>
            <a:chOff x="714129" y="484910"/>
            <a:chExt cx="11230032" cy="1239291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9" y="554650"/>
              <a:ext cx="104940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a)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mỗi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45 703, 608 292, 815 036, 5 240 601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thành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tổng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theo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mẫu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).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3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92B51FE-CD81-D1ED-EADD-462E46133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449" y="1603625"/>
            <a:ext cx="6473653" cy="954640"/>
          </a:xfrm>
          <a:prstGeom prst="rect">
            <a:avLst/>
          </a:prstGeom>
        </p:spPr>
      </p:pic>
      <p:sp>
        <p:nvSpPr>
          <p:cNvPr id="8" name="Google Shape;8497;p43">
            <a:extLst>
              <a:ext uri="{FF2B5EF4-FFF2-40B4-BE49-F238E27FC236}">
                <a16:creationId xmlns:a16="http://schemas.microsoft.com/office/drawing/2014/main" id="{DC4E61A9-9F3E-0C9D-F0FF-2E4E77CDF847}"/>
              </a:ext>
            </a:extLst>
          </p:cNvPr>
          <p:cNvSpPr/>
          <p:nvPr/>
        </p:nvSpPr>
        <p:spPr>
          <a:xfrm>
            <a:off x="1553417" y="2691830"/>
            <a:ext cx="9162529" cy="801384"/>
          </a:xfrm>
          <a:prstGeom prst="roundRect">
            <a:avLst>
              <a:gd name="adj" fmla="val 24073"/>
            </a:avLst>
          </a:prstGeom>
          <a:solidFill>
            <a:srgbClr val="F8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608 292 = 600 000 + 8 000 + 200 + 90 + 2</a:t>
            </a:r>
            <a:endParaRPr sz="36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Google Shape;8497;p43">
            <a:extLst>
              <a:ext uri="{FF2B5EF4-FFF2-40B4-BE49-F238E27FC236}">
                <a16:creationId xmlns:a16="http://schemas.microsoft.com/office/drawing/2014/main" id="{2B0FBE33-8CAC-6DD1-615C-B1FB17CDC4D1}"/>
              </a:ext>
            </a:extLst>
          </p:cNvPr>
          <p:cNvSpPr/>
          <p:nvPr/>
        </p:nvSpPr>
        <p:spPr>
          <a:xfrm>
            <a:off x="1232900" y="3729520"/>
            <a:ext cx="10048126" cy="801384"/>
          </a:xfrm>
          <a:prstGeom prst="roundRect">
            <a:avLst>
              <a:gd name="adj" fmla="val 24073"/>
            </a:avLst>
          </a:prstGeom>
          <a:solidFill>
            <a:srgbClr val="F8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815 036 = 800 000 + 10 000 + 5 000 + 30 + 6</a:t>
            </a:r>
            <a:endParaRPr sz="36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0" name="Google Shape;8497;p43">
            <a:extLst>
              <a:ext uri="{FF2B5EF4-FFF2-40B4-BE49-F238E27FC236}">
                <a16:creationId xmlns:a16="http://schemas.microsoft.com/office/drawing/2014/main" id="{9E52E6E7-B02B-23CD-9E92-3B9C5C0633AB}"/>
              </a:ext>
            </a:extLst>
          </p:cNvPr>
          <p:cNvSpPr/>
          <p:nvPr/>
        </p:nvSpPr>
        <p:spPr>
          <a:xfrm>
            <a:off x="708917" y="4839130"/>
            <a:ext cx="11054993" cy="801384"/>
          </a:xfrm>
          <a:prstGeom prst="roundRect">
            <a:avLst>
              <a:gd name="adj" fmla="val 24073"/>
            </a:avLst>
          </a:prstGeom>
          <a:solidFill>
            <a:srgbClr val="F8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5 240 601 = 5 000 000 + 200 000 + 40 000 + 600 +</a:t>
            </a:r>
            <a:r>
              <a:rPr lang="en-US" sz="3200" b="1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vi-VN" sz="3200" b="1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1</a:t>
            </a:r>
            <a:endParaRPr sz="32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29886572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230032" cy="777626"/>
            <a:chOff x="714129" y="484910"/>
            <a:chExt cx="11230032" cy="777626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9" y="554650"/>
              <a:ext cx="104940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b)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3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0538A7-3011-711A-BEEE-341FF0946CC1}"/>
              </a:ext>
            </a:extLst>
          </p:cNvPr>
          <p:cNvGrpSpPr/>
          <p:nvPr/>
        </p:nvGrpSpPr>
        <p:grpSpPr>
          <a:xfrm>
            <a:off x="1006868" y="1530849"/>
            <a:ext cx="10294706" cy="1938993"/>
            <a:chOff x="1006868" y="1530849"/>
            <a:chExt cx="10294706" cy="193899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3AE0FBA-DD21-AA79-D14F-8DADB35121A5}"/>
                </a:ext>
              </a:extLst>
            </p:cNvPr>
            <p:cNvSpPr txBox="1"/>
            <p:nvPr/>
          </p:nvSpPr>
          <p:spPr>
            <a:xfrm>
              <a:off x="1006868" y="1530850"/>
              <a:ext cx="1029470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0" i="0" dirty="0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50 000 + 6 000 + 300 + 20 +       = 56 327</a:t>
              </a:r>
            </a:p>
            <a:p>
              <a:pPr algn="just"/>
              <a:r>
                <a:rPr lang="en-US" sz="4000" b="0" i="0" dirty="0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800 000 + 2 000 +         + 40 + 5 = 802 145</a:t>
              </a:r>
            </a:p>
            <a:p>
              <a:pPr algn="just"/>
              <a:r>
                <a:rPr lang="en-US" sz="4000" b="0" i="0" dirty="0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3 000 000 + 700 000 + 5 000 +       = 3 705 090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38C6A4F-4471-70DD-3B7E-E0245982841B}"/>
                </a:ext>
              </a:extLst>
            </p:cNvPr>
            <p:cNvSpPr/>
            <p:nvPr/>
          </p:nvSpPr>
          <p:spPr>
            <a:xfrm>
              <a:off x="6770670" y="1530849"/>
              <a:ext cx="698642" cy="595902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9C9836C-9E26-3D37-3680-F42376FDC638}"/>
                </a:ext>
              </a:extLst>
            </p:cNvPr>
            <p:cNvSpPr/>
            <p:nvPr/>
          </p:nvSpPr>
          <p:spPr>
            <a:xfrm>
              <a:off x="4798031" y="2229491"/>
              <a:ext cx="873304" cy="595902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99DBCCB-A67E-8ED0-0869-A2500D7E6FC6}"/>
                </a:ext>
              </a:extLst>
            </p:cNvPr>
            <p:cNvSpPr/>
            <p:nvPr/>
          </p:nvSpPr>
          <p:spPr>
            <a:xfrm>
              <a:off x="7335748" y="2815119"/>
              <a:ext cx="698642" cy="595902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45BF789-F7F3-03A3-D7B9-0D93C65889F1}"/>
              </a:ext>
            </a:extLst>
          </p:cNvPr>
          <p:cNvSpPr/>
          <p:nvPr/>
        </p:nvSpPr>
        <p:spPr>
          <a:xfrm>
            <a:off x="6758684" y="1529136"/>
            <a:ext cx="698642" cy="595902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A296CED-3FEE-50B8-751D-911118AE3BDB}"/>
              </a:ext>
            </a:extLst>
          </p:cNvPr>
          <p:cNvSpPr/>
          <p:nvPr/>
        </p:nvSpPr>
        <p:spPr>
          <a:xfrm>
            <a:off x="4775771" y="2227780"/>
            <a:ext cx="905837" cy="595902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D11A5D6-2755-142F-0F99-5FD32A792AB1}"/>
              </a:ext>
            </a:extLst>
          </p:cNvPr>
          <p:cNvSpPr/>
          <p:nvPr/>
        </p:nvSpPr>
        <p:spPr>
          <a:xfrm>
            <a:off x="7323762" y="2792859"/>
            <a:ext cx="710629" cy="6284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42175757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271129" cy="787811"/>
            <a:chOff x="714129" y="484910"/>
            <a:chExt cx="11271129" cy="787811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91166" y="503280"/>
              <a:ext cx="104940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4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D4C5644-3DAB-8F08-ED31-D6FF5EA60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57755"/>
              </p:ext>
            </p:extLst>
          </p:nvPr>
        </p:nvGraphicFramePr>
        <p:xfrm>
          <a:off x="965772" y="1500027"/>
          <a:ext cx="10212512" cy="362747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090786">
                  <a:extLst>
                    <a:ext uri="{9D8B030D-6E8A-4147-A177-3AD203B41FA5}">
                      <a16:colId xmlns:a16="http://schemas.microsoft.com/office/drawing/2014/main" val="1534934000"/>
                    </a:ext>
                  </a:extLst>
                </a:gridCol>
                <a:gridCol w="1407250">
                  <a:extLst>
                    <a:ext uri="{9D8B030D-6E8A-4147-A177-3AD203B41FA5}">
                      <a16:colId xmlns:a16="http://schemas.microsoft.com/office/drawing/2014/main" val="2900008277"/>
                    </a:ext>
                  </a:extLst>
                </a:gridCol>
                <a:gridCol w="1691483">
                  <a:extLst>
                    <a:ext uri="{9D8B030D-6E8A-4147-A177-3AD203B41FA5}">
                      <a16:colId xmlns:a16="http://schemas.microsoft.com/office/drawing/2014/main" val="790258561"/>
                    </a:ext>
                  </a:extLst>
                </a:gridCol>
                <a:gridCol w="1971745">
                  <a:extLst>
                    <a:ext uri="{9D8B030D-6E8A-4147-A177-3AD203B41FA5}">
                      <a16:colId xmlns:a16="http://schemas.microsoft.com/office/drawing/2014/main" val="323928161"/>
                    </a:ext>
                  </a:extLst>
                </a:gridCol>
                <a:gridCol w="2051248">
                  <a:extLst>
                    <a:ext uri="{9D8B030D-6E8A-4147-A177-3AD203B41FA5}">
                      <a16:colId xmlns:a16="http://schemas.microsoft.com/office/drawing/2014/main" val="3290297078"/>
                    </a:ext>
                  </a:extLst>
                </a:gridCol>
              </a:tblGrid>
              <a:tr h="719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4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9 724</a:t>
                      </a:r>
                      <a:endParaRPr lang="en-US" sz="4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46 875</a:t>
                      </a:r>
                      <a:endParaRPr lang="en-US" sz="4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703 410</a:t>
                      </a:r>
                      <a:endParaRPr lang="en-US" sz="4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4 297 603</a:t>
                      </a:r>
                      <a:endParaRPr lang="en-US" sz="4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7512314"/>
                  </a:ext>
                </a:extLst>
              </a:tr>
              <a:tr h="14541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trị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4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4733830"/>
                  </a:ext>
                </a:extLst>
              </a:tr>
              <a:tr h="14541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 trị của chữ số 7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700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9911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85CD9B9-5C1D-9D7A-53A8-2E178CA93BD6}"/>
              </a:ext>
            </a:extLst>
          </p:cNvPr>
          <p:cNvSpPr txBox="1"/>
          <p:nvPr/>
        </p:nvSpPr>
        <p:spPr>
          <a:xfrm>
            <a:off x="5558319" y="2208944"/>
            <a:ext cx="1643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29F2AD-8D3C-0245-F4C7-BD2EB536CF92}"/>
              </a:ext>
            </a:extLst>
          </p:cNvPr>
          <p:cNvSpPr txBox="1"/>
          <p:nvPr/>
        </p:nvSpPr>
        <p:spPr>
          <a:xfrm>
            <a:off x="5527497" y="3739793"/>
            <a:ext cx="1643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51071E-E870-DCE2-98A4-E6E07B2227FE}"/>
              </a:ext>
            </a:extLst>
          </p:cNvPr>
          <p:cNvSpPr txBox="1"/>
          <p:nvPr/>
        </p:nvSpPr>
        <p:spPr>
          <a:xfrm>
            <a:off x="7202185" y="2208944"/>
            <a:ext cx="1643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ED244B-7DE9-A0BC-2DA0-697B383B146E}"/>
              </a:ext>
            </a:extLst>
          </p:cNvPr>
          <p:cNvSpPr txBox="1"/>
          <p:nvPr/>
        </p:nvSpPr>
        <p:spPr>
          <a:xfrm>
            <a:off x="7212459" y="3719245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700 000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08C430-9981-9248-3584-EB99A88A1E57}"/>
              </a:ext>
            </a:extLst>
          </p:cNvPr>
          <p:cNvSpPr txBox="1"/>
          <p:nvPr/>
        </p:nvSpPr>
        <p:spPr>
          <a:xfrm>
            <a:off x="9277565" y="2250041"/>
            <a:ext cx="1643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4 000 000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2FF86-047A-8DC7-61D5-C6AA4E0320C2}"/>
              </a:ext>
            </a:extLst>
          </p:cNvPr>
          <p:cNvSpPr txBox="1"/>
          <p:nvPr/>
        </p:nvSpPr>
        <p:spPr>
          <a:xfrm>
            <a:off x="9257016" y="3708971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7 000</a:t>
            </a:r>
          </a:p>
        </p:txBody>
      </p:sp>
    </p:spTree>
    <p:extLst>
      <p:ext uri="{BB962C8B-B14F-4D97-AF65-F5344CB8AC3E}">
        <p14:creationId xmlns:p14="http://schemas.microsoft.com/office/powerpoint/2010/main" val="39824331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49636" y="600844"/>
            <a:ext cx="11271129" cy="787811"/>
            <a:chOff x="714129" y="484910"/>
            <a:chExt cx="11271129" cy="787811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91166" y="503280"/>
              <a:ext cx="104940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Đố</a:t>
              </a:r>
              <a:r>
                <a:rPr lang="en-US" sz="44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em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5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9B53530-3CA0-7317-D512-62B6FF396691}"/>
              </a:ext>
            </a:extLst>
          </p:cNvPr>
          <p:cNvSpPr txBox="1"/>
          <p:nvPr/>
        </p:nvSpPr>
        <p:spPr>
          <a:xfrm>
            <a:off x="811657" y="1787703"/>
            <a:ext cx="106851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 một số có ba chữ số. Khi viết thêm chữ số 2 vào trước số đó thì được số mới có bốn chữ số lớn hơn số đã cho bao nhiêu đơn vị?</a:t>
            </a:r>
          </a:p>
        </p:txBody>
      </p:sp>
    </p:spTree>
    <p:extLst>
      <p:ext uri="{BB962C8B-B14F-4D97-AF65-F5344CB8AC3E}">
        <p14:creationId xmlns:p14="http://schemas.microsoft.com/office/powerpoint/2010/main" val="42349727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r="5524"/>
          <a:stretch/>
        </p:blipFill>
        <p:spPr>
          <a:xfrm>
            <a:off x="0" y="0"/>
            <a:ext cx="1229214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CD2301-C9CC-62B9-D0CF-F651BCDA3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49" y="-967897"/>
            <a:ext cx="10924979" cy="56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5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335</Words>
  <Application>Microsoft Office PowerPoint</Application>
  <PresentationFormat>Widescreen</PresentationFormat>
  <Paragraphs>56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Open Sans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42</cp:revision>
  <dcterms:created xsi:type="dcterms:W3CDTF">2023-10-09T00:19:33Z</dcterms:created>
  <dcterms:modified xsi:type="dcterms:W3CDTF">2025-12-25T13:56:33Z</dcterms:modified>
</cp:coreProperties>
</file>