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66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BC67A6B-B660-4DA7-9AB8-C9DCFCAA8644}"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628163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C67A6B-B660-4DA7-9AB8-C9DCFCAA8644}"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6482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C67A6B-B660-4DA7-9AB8-C9DCFCAA8644}"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3329470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BC67A6B-B660-4DA7-9AB8-C9DCFCAA8644}"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77203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BC67A6B-B660-4DA7-9AB8-C9DCFCAA8644}" type="datetimeFigureOut">
              <a:rPr lang="en-US" smtClean="0"/>
              <a:t>11/24/2025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341161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BC67A6B-B660-4DA7-9AB8-C9DCFCAA8644}"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176121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BC67A6B-B660-4DA7-9AB8-C9DCFCAA8644}" type="datetimeFigureOut">
              <a:rPr lang="en-US" smtClean="0"/>
              <a:t>11/24/2025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869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BC67A6B-B660-4DA7-9AB8-C9DCFCAA8644}" type="datetimeFigureOut">
              <a:rPr lang="en-US" smtClean="0"/>
              <a:t>11/24/2025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092235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67A6B-B660-4DA7-9AB8-C9DCFCAA8644}" type="datetimeFigureOut">
              <a:rPr lang="en-US" smtClean="0"/>
              <a:t>11/24/2025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348646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C67A6B-B660-4DA7-9AB8-C9DCFCAA8644}"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825417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BC67A6B-B660-4DA7-9AB8-C9DCFCAA8644}" type="datetimeFigureOut">
              <a:rPr lang="en-US" smtClean="0"/>
              <a:t>11/24/2025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ABEB5-7F58-4F6F-9BA6-0401A0B88842}" type="slidenum">
              <a:rPr lang="en-US" smtClean="0"/>
              <a:t>‹#›</a:t>
            </a:fld>
            <a:endParaRPr lang="en-US"/>
          </a:p>
        </p:txBody>
      </p:sp>
    </p:spTree>
    <p:extLst>
      <p:ext uri="{BB962C8B-B14F-4D97-AF65-F5344CB8AC3E}">
        <p14:creationId xmlns:p14="http://schemas.microsoft.com/office/powerpoint/2010/main" val="218576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67A6B-B660-4DA7-9AB8-C9DCFCAA8644}" type="datetimeFigureOut">
              <a:rPr lang="en-US" smtClean="0"/>
              <a:t>11/24/2025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ABEB5-7F58-4F6F-9BA6-0401A0B88842}" type="slidenum">
              <a:rPr lang="en-US" smtClean="0"/>
              <a:t>‹#›</a:t>
            </a:fld>
            <a:endParaRPr lang="en-US"/>
          </a:p>
        </p:txBody>
      </p:sp>
    </p:spTree>
    <p:extLst>
      <p:ext uri="{BB962C8B-B14F-4D97-AF65-F5344CB8AC3E}">
        <p14:creationId xmlns:p14="http://schemas.microsoft.com/office/powerpoint/2010/main" val="19999518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6" name="Text Box 8"/>
          <p:cNvSpPr txBox="1">
            <a:spLocks noChangeArrowheads="1"/>
          </p:cNvSpPr>
          <p:nvPr/>
        </p:nvSpPr>
        <p:spPr bwMode="auto">
          <a:xfrm>
            <a:off x="2057400" y="2286000"/>
            <a:ext cx="8229600" cy="1938992"/>
          </a:xfrm>
          <a:prstGeom prst="rect">
            <a:avLst/>
          </a:prstGeom>
          <a:ln/>
        </p:spPr>
        <p:style>
          <a:lnRef idx="0">
            <a:schemeClr val="accent1"/>
          </a:lnRef>
          <a:fillRef idx="3">
            <a:schemeClr val="accent1"/>
          </a:fillRef>
          <a:effectRef idx="3">
            <a:schemeClr val="accent1"/>
          </a:effectRef>
          <a:fontRef idx="minor">
            <a:schemeClr val="lt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defRPr/>
            </a:pPr>
            <a:r>
              <a:rPr lang="en-US" sz="2400" dirty="0">
                <a:latin typeface="Times New Roman" pitchFamily="18" charset="0"/>
              </a:rPr>
              <a:t> </a:t>
            </a:r>
            <a:r>
              <a:rPr lang="en-US" sz="2400" b="1" u="sng" dirty="0" err="1">
                <a:solidFill>
                  <a:srgbClr val="FF0000"/>
                </a:solidFill>
                <a:latin typeface="Times New Roman" pitchFamily="18" charset="0"/>
              </a:rPr>
              <a:t>Yêu</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cầu</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cần</a:t>
            </a:r>
            <a:r>
              <a:rPr lang="en-US" sz="2400" b="1" u="sng" dirty="0">
                <a:solidFill>
                  <a:srgbClr val="FF0000"/>
                </a:solidFill>
                <a:latin typeface="Times New Roman" pitchFamily="18" charset="0"/>
              </a:rPr>
              <a:t> </a:t>
            </a:r>
            <a:r>
              <a:rPr lang="en-US" sz="2400" b="1" u="sng" dirty="0" err="1">
                <a:solidFill>
                  <a:srgbClr val="FF0000"/>
                </a:solidFill>
                <a:latin typeface="Times New Roman" pitchFamily="18" charset="0"/>
              </a:rPr>
              <a:t>đạt</a:t>
            </a:r>
            <a:r>
              <a:rPr lang="en-US" sz="2400" b="1" u="sng" dirty="0">
                <a:solidFill>
                  <a:srgbClr val="FF0000"/>
                </a:solidFill>
                <a:latin typeface="Times New Roman" pitchFamily="18" charset="0"/>
              </a:rPr>
              <a:t>:</a:t>
            </a:r>
          </a:p>
          <a:p>
            <a:pPr>
              <a:defRPr/>
            </a:pPr>
            <a:r>
              <a:rPr lang="en-US" sz="2200" dirty="0">
                <a:latin typeface="Times New Roman" pitchFamily="18" charset="0"/>
              </a:rPr>
              <a:t>        </a:t>
            </a:r>
            <a:r>
              <a:rPr lang="en-US" sz="22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a:t>
            </a:r>
          </a:p>
          <a:p>
            <a:pPr>
              <a:defRPr/>
            </a:pP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a:t>
            </a:r>
          </a:p>
          <a:p>
            <a:pPr>
              <a:defRPr/>
            </a:pP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sẵn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niệm</a:t>
            </a:r>
            <a:r>
              <a:rPr lang="en-US" sz="2400" dirty="0">
                <a:latin typeface="Times New Roman" pitchFamily="18" charset="0"/>
                <a:cs typeface="Times New Roman" pitchFamily="18" charset="0"/>
              </a:rPr>
              <a:t>.</a:t>
            </a:r>
          </a:p>
        </p:txBody>
      </p:sp>
      <p:sp>
        <p:nvSpPr>
          <p:cNvPr id="3077" name="Text Box 3"/>
          <p:cNvSpPr txBox="1">
            <a:spLocks noChangeArrowheads="1"/>
          </p:cNvSpPr>
          <p:nvPr/>
        </p:nvSpPr>
        <p:spPr bwMode="auto">
          <a:xfrm>
            <a:off x="4343400" y="812800"/>
            <a:ext cx="312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endParaRPr lang="en-US" altLang="en-US" sz="3600" u="sng">
              <a:solidFill>
                <a:srgbClr val="C00000"/>
              </a:solidFill>
              <a:latin typeface=".VnTime" pitchFamily="34" charset="0"/>
            </a:endParaRPr>
          </a:p>
        </p:txBody>
      </p:sp>
      <p:sp>
        <p:nvSpPr>
          <p:cNvPr id="3081" name="Text Box 4"/>
          <p:cNvSpPr txBox="1">
            <a:spLocks noChangeArrowheads="1"/>
          </p:cNvSpPr>
          <p:nvPr/>
        </p:nvSpPr>
        <p:spPr bwMode="auto">
          <a:xfrm>
            <a:off x="1752600" y="1066801"/>
            <a:ext cx="80772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algn="ctr">
              <a:spcBef>
                <a:spcPct val="50000"/>
              </a:spcBef>
            </a:pPr>
            <a:r>
              <a:rPr lang="en-US" altLang="en-US" sz="2400" b="1">
                <a:solidFill>
                  <a:srgbClr val="C00000"/>
                </a:solidFill>
                <a:latin typeface="Times New Roman" panose="02020603050405020304" pitchFamily="18" charset="0"/>
              </a:rPr>
              <a:t>Chủ đề 5: MỘT SỐ VẬT LIỆU SỬ DỤNG TRONG THỰC HÀNH, SÁNG TẠO MĨ THUẬT ( 3 TIẾT )</a:t>
            </a:r>
          </a:p>
        </p:txBody>
      </p:sp>
      <p:sp>
        <p:nvSpPr>
          <p:cNvPr id="3080" name="Text Box 4"/>
          <p:cNvSpPr txBox="1">
            <a:spLocks noChangeArrowheads="1"/>
          </p:cNvSpPr>
          <p:nvPr/>
        </p:nvSpPr>
        <p:spPr bwMode="auto">
          <a:xfrm>
            <a:off x="5105400" y="574676"/>
            <a:ext cx="35814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Mĩ thuật  lớp 3</a:t>
            </a:r>
          </a:p>
        </p:txBody>
      </p:sp>
    </p:spTree>
    <p:extLst>
      <p:ext uri="{BB962C8B-B14F-4D97-AF65-F5344CB8AC3E}">
        <p14:creationId xmlns:p14="http://schemas.microsoft.com/office/powerpoint/2010/main" val="21559319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arn(inVertical)">
                                      <p:cBhvr>
                                        <p:cTn id="7" dur="500"/>
                                        <p:tgtEl>
                                          <p:spTgt spid="30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32776"/>
                                        </p:tgtEl>
                                        <p:attrNameLst>
                                          <p:attrName>style.visibility</p:attrName>
                                        </p:attrNameLst>
                                      </p:cBhvr>
                                      <p:to>
                                        <p:strVal val="visible"/>
                                      </p:to>
                                    </p:set>
                                    <p:animEffect transition="in" filter="fade">
                                      <p:cBhvr>
                                        <p:cTn id="12" dur="1000"/>
                                        <p:tgtEl>
                                          <p:spTgt spid="32776"/>
                                        </p:tgtEl>
                                      </p:cBhvr>
                                    </p:animEffect>
                                    <p:anim calcmode="lin" valueType="num">
                                      <p:cBhvr>
                                        <p:cTn id="13" dur="1000" fill="hold"/>
                                        <p:tgtEl>
                                          <p:spTgt spid="32776"/>
                                        </p:tgtEl>
                                        <p:attrNameLst>
                                          <p:attrName>ppt_x</p:attrName>
                                        </p:attrNameLst>
                                      </p:cBhvr>
                                      <p:tavLst>
                                        <p:tav tm="0">
                                          <p:val>
                                            <p:strVal val="#ppt_x"/>
                                          </p:val>
                                        </p:tav>
                                        <p:tav tm="100000">
                                          <p:val>
                                            <p:strVal val="#ppt_x"/>
                                          </p:val>
                                        </p:tav>
                                      </p:tavLst>
                                    </p:anim>
                                    <p:anim calcmode="lin" valueType="num">
                                      <p:cBhvr>
                                        <p:cTn id="14" dur="1000" fill="hold"/>
                                        <p:tgtEl>
                                          <p:spTgt spid="327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2133600" y="2066926"/>
            <a:ext cx="68580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Trưng</a:t>
            </a: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bày</a:t>
            </a:r>
            <a:r>
              <a:rPr lang="en-US" altLang="en-US" sz="2600" b="1" dirty="0">
                <a:solidFill>
                  <a:srgbClr val="C00000"/>
                </a:solidFill>
                <a:latin typeface="Times New Roman" panose="02020603050405020304" pitchFamily="18" charset="0"/>
              </a:rPr>
              <a:t>, </a:t>
            </a:r>
            <a:r>
              <a:rPr lang="en-US" altLang="en-US" sz="2600" b="1" dirty="0" err="1">
                <a:solidFill>
                  <a:srgbClr val="C00000"/>
                </a:solidFill>
                <a:latin typeface="Times New Roman" panose="02020603050405020304" pitchFamily="18" charset="0"/>
              </a:rPr>
              <a:t>nhận</a:t>
            </a:r>
            <a:r>
              <a:rPr lang="en-US" altLang="en-US" sz="2600" b="1" dirty="0">
                <a:solidFill>
                  <a:srgbClr val="C00000"/>
                </a:solidFill>
                <a:latin typeface="Times New Roman" panose="02020603050405020304" pitchFamily="18" charset="0"/>
              </a:rPr>
              <a:t> </a:t>
            </a:r>
            <a:r>
              <a:rPr lang="en-US" altLang="en-US" sz="2600" b="1">
                <a:solidFill>
                  <a:srgbClr val="C00000"/>
                </a:solidFill>
                <a:latin typeface="Times New Roman" panose="02020603050405020304" pitchFamily="18" charset="0"/>
              </a:rPr>
              <a:t>xét</a:t>
            </a:r>
            <a:endParaRPr lang="en-US" altLang="en-US" sz="2600" b="1" dirty="0">
              <a:solidFill>
                <a:srgbClr val="C00000"/>
              </a:solidFill>
              <a:latin typeface="Times New Roman" panose="02020603050405020304" pitchFamily="18" charset="0"/>
            </a:endParaRPr>
          </a:p>
        </p:txBody>
      </p:sp>
      <p:sp>
        <p:nvSpPr>
          <p:cNvPr id="14339" name="Rectangle 1"/>
          <p:cNvSpPr>
            <a:spLocks noChangeArrowheads="1"/>
          </p:cNvSpPr>
          <p:nvPr/>
        </p:nvSpPr>
        <p:spPr bwMode="auto">
          <a:xfrm>
            <a:off x="1905000" y="2713038"/>
            <a:ext cx="868680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Trưng bày sản phẩm mĩ thuật cá nhân/nhóm, chia sẻ cảm nhận của bản thân và giới thiệu theo một số gợi ý sau:</a:t>
            </a:r>
          </a:p>
          <a:p>
            <a:pPr eaLnBrk="1" hangingPunct="1"/>
            <a:r>
              <a:rPr lang="en-US" altLang="en-US"/>
              <a:t>- Thiệp chúc mừng của bạn được làm từ những vật liệu gì?</a:t>
            </a:r>
          </a:p>
          <a:p>
            <a:pPr eaLnBrk="1" hangingPunct="1"/>
            <a:r>
              <a:rPr lang="en-US" altLang="en-US"/>
              <a:t>- Khi quan sát, những vật liệu này cho cảm giác gì?</a:t>
            </a:r>
          </a:p>
          <a:p>
            <a:pPr eaLnBrk="1" hangingPunct="1"/>
            <a:r>
              <a:rPr lang="en-US" altLang="en-US"/>
              <a:t>- Em thích vật liệu nào được sử dụng trong tạo hình, trang trí tấm thiệp? Vì sao? </a:t>
            </a:r>
          </a:p>
        </p:txBody>
      </p:sp>
      <p:sp>
        <p:nvSpPr>
          <p:cNvPr id="12292" name="Text Box 3"/>
          <p:cNvSpPr txBox="1">
            <a:spLocks noChangeArrowheads="1"/>
          </p:cNvSpPr>
          <p:nvPr/>
        </p:nvSpPr>
        <p:spPr bwMode="auto">
          <a:xfrm>
            <a:off x="4343400" y="812800"/>
            <a:ext cx="312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endParaRPr lang="en-US" altLang="en-US" sz="3600" u="sng">
              <a:solidFill>
                <a:srgbClr val="C00000"/>
              </a:solidFill>
              <a:latin typeface=".VnTime" pitchFamily="34" charset="0"/>
            </a:endParaRPr>
          </a:p>
        </p:txBody>
      </p:sp>
      <p:sp>
        <p:nvSpPr>
          <p:cNvPr id="12293" name="Text Box 4"/>
          <p:cNvSpPr txBox="1">
            <a:spLocks noChangeArrowheads="1"/>
          </p:cNvSpPr>
          <p:nvPr/>
        </p:nvSpPr>
        <p:spPr bwMode="auto">
          <a:xfrm>
            <a:off x="1752600" y="1066801"/>
            <a:ext cx="80772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1" algn="ctr">
              <a:spcBef>
                <a:spcPct val="50000"/>
              </a:spcBef>
            </a:pPr>
            <a:r>
              <a:rPr lang="en-US" altLang="en-US" sz="2400" b="1">
                <a:solidFill>
                  <a:srgbClr val="C00000"/>
                </a:solidFill>
                <a:latin typeface="Times New Roman" panose="02020603050405020304" pitchFamily="18" charset="0"/>
              </a:rPr>
              <a:t>Chủ đề 5: MỘT SỐ VẬT LIỆU SỬ DỤNG TRONG THỰC HÀNH, SÁNG TẠO MĨ THUẬT ( 3 TIẾT )</a:t>
            </a:r>
          </a:p>
        </p:txBody>
      </p:sp>
      <p:sp>
        <p:nvSpPr>
          <p:cNvPr id="12295" name="Text Box 4"/>
          <p:cNvSpPr txBox="1">
            <a:spLocks noChangeArrowheads="1"/>
          </p:cNvSpPr>
          <p:nvPr/>
        </p:nvSpPr>
        <p:spPr bwMode="auto">
          <a:xfrm>
            <a:off x="5105400" y="574676"/>
            <a:ext cx="358140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Mĩ thuật  lớp 3</a:t>
            </a:r>
          </a:p>
        </p:txBody>
      </p:sp>
    </p:spTree>
    <p:extLst>
      <p:ext uri="{BB962C8B-B14F-4D97-AF65-F5344CB8AC3E}">
        <p14:creationId xmlns:p14="http://schemas.microsoft.com/office/powerpoint/2010/main" val="25841792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barn(inVertical)">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4339"/>
                                        </p:tgtEl>
                                        <p:attrNameLst>
                                          <p:attrName>style.visibility</p:attrName>
                                        </p:attrNameLst>
                                      </p:cBhvr>
                                      <p:to>
                                        <p:strVal val="visible"/>
                                      </p:to>
                                    </p:set>
                                    <p:animEffect transition="in" filter="wheel(1)">
                                      <p:cBhvr>
                                        <p:cTn id="12" dur="20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433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9" name="Text Box 8"/>
          <p:cNvSpPr txBox="1">
            <a:spLocks noChangeArrowheads="1"/>
          </p:cNvSpPr>
          <p:nvPr/>
        </p:nvSpPr>
        <p:spPr bwMode="auto">
          <a:xfrm>
            <a:off x="2209800" y="739776"/>
            <a:ext cx="8077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t>Quan sát hình ảnh trong SGK MT3, trang 28  để nhận biết một số cảm giác về bề mặt vật liệu.</a:t>
            </a:r>
          </a:p>
        </p:txBody>
      </p:sp>
      <p:grpSp>
        <p:nvGrpSpPr>
          <p:cNvPr id="2" name="Group 1"/>
          <p:cNvGrpSpPr>
            <a:grpSpLocks/>
          </p:cNvGrpSpPr>
          <p:nvPr/>
        </p:nvGrpSpPr>
        <p:grpSpPr bwMode="auto">
          <a:xfrm>
            <a:off x="2093914" y="1676400"/>
            <a:ext cx="7996237" cy="3733800"/>
            <a:chOff x="569913" y="1676400"/>
            <a:chExt cx="7996237" cy="3733800"/>
          </a:xfrm>
        </p:grpSpPr>
        <p:pic>
          <p:nvPicPr>
            <p:cNvPr id="4102"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167640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14"/>
            <p:cNvSpPr>
              <a:spLocks noChangeArrowheads="1"/>
            </p:cNvSpPr>
            <p:nvPr/>
          </p:nvSpPr>
          <p:spPr bwMode="auto">
            <a:xfrm>
              <a:off x="6891338" y="2389188"/>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41635524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5123"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5124" name="Text Box 8"/>
          <p:cNvSpPr txBox="1">
            <a:spLocks noChangeArrowheads="1"/>
          </p:cNvSpPr>
          <p:nvPr/>
        </p:nvSpPr>
        <p:spPr bwMode="auto">
          <a:xfrm>
            <a:off x="2209800" y="739776"/>
            <a:ext cx="8077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a:t>Quan sát hình ảnh trong SGK MT3, trang 28 để nhận biết một số cảm giác về bề mặt vật liệu.</a:t>
            </a:r>
          </a:p>
        </p:txBody>
      </p:sp>
      <p:sp>
        <p:nvSpPr>
          <p:cNvPr id="14" name="Rectangle 10"/>
          <p:cNvSpPr>
            <a:spLocks noChangeArrowheads="1"/>
          </p:cNvSpPr>
          <p:nvPr/>
        </p:nvSpPr>
        <p:spPr bwMode="auto">
          <a:xfrm>
            <a:off x="2209800" y="5638801"/>
            <a:ext cx="7772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Em còn biết những vật liệu nào trong thiên nhiên được sử dụng trong thực hành, sáng tạo sản phẩm mĩ thuật?</a:t>
            </a:r>
          </a:p>
          <a:p>
            <a:pPr eaLnBrk="1" hangingPunct="1"/>
            <a:endParaRPr lang="en-US" altLang="en-US"/>
          </a:p>
        </p:txBody>
      </p:sp>
      <p:grpSp>
        <p:nvGrpSpPr>
          <p:cNvPr id="5126" name="Group 1"/>
          <p:cNvGrpSpPr>
            <a:grpSpLocks/>
          </p:cNvGrpSpPr>
          <p:nvPr/>
        </p:nvGrpSpPr>
        <p:grpSpPr bwMode="auto">
          <a:xfrm>
            <a:off x="2093914" y="1676400"/>
            <a:ext cx="7996237" cy="3733800"/>
            <a:chOff x="569913" y="1676400"/>
            <a:chExt cx="7996237" cy="3733800"/>
          </a:xfrm>
        </p:grpSpPr>
        <p:pic>
          <p:nvPicPr>
            <p:cNvPr id="5127"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167640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Rectangle 14"/>
            <p:cNvSpPr>
              <a:spLocks noChangeArrowheads="1"/>
            </p:cNvSpPr>
            <p:nvPr/>
          </p:nvSpPr>
          <p:spPr bwMode="auto">
            <a:xfrm>
              <a:off x="6891338" y="2389188"/>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18068988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6147"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14" name="Rectangle 10"/>
          <p:cNvSpPr>
            <a:spLocks noChangeArrowheads="1"/>
          </p:cNvSpPr>
          <p:nvPr/>
        </p:nvSpPr>
        <p:spPr bwMode="auto">
          <a:xfrm>
            <a:off x="1981200" y="4564064"/>
            <a:ext cx="838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Em có biết:</a:t>
            </a:r>
          </a:p>
          <a:p>
            <a:pPr eaLnBrk="1" hangingPunct="1"/>
            <a:r>
              <a:rPr lang="en-US" altLang="en-US"/>
              <a:t>     Trong mĩ thuật, chất liệu được khai thác, sử dụng thể hiện nên tác phẩm, sản phẩm mĩ thuật. Trong nhà trường, bên cạnh những chất liệu được sử dụng như sáp màu, giấy màu, đất nặn, còn rất nhiều những vật liệu khác để tạo nên sản phẩm mĩ thuật như: cành cây, hoa, lá, vỏ hộp các – tông, chai nhựa… </a:t>
            </a:r>
          </a:p>
          <a:p>
            <a:pPr eaLnBrk="1" hangingPunct="1"/>
            <a:r>
              <a:rPr lang="en-US" altLang="en-US"/>
              <a:t>     Mỗi chất liệu được được sử dụng sẽ đem đến những cảm nhận khác nhau như: mịn, mềm, thô ráp, nhẵn,…</a:t>
            </a:r>
          </a:p>
          <a:p>
            <a:pPr eaLnBrk="1" hangingPunct="1"/>
            <a:endParaRPr lang="en-US" altLang="en-US"/>
          </a:p>
        </p:txBody>
      </p:sp>
      <p:grpSp>
        <p:nvGrpSpPr>
          <p:cNvPr id="6149" name="Group 1"/>
          <p:cNvGrpSpPr>
            <a:grpSpLocks/>
          </p:cNvGrpSpPr>
          <p:nvPr/>
        </p:nvGrpSpPr>
        <p:grpSpPr bwMode="auto">
          <a:xfrm>
            <a:off x="2093913" y="781050"/>
            <a:ext cx="8018462" cy="3733800"/>
            <a:chOff x="569913" y="781050"/>
            <a:chExt cx="8018462" cy="3733800"/>
          </a:xfrm>
        </p:grpSpPr>
        <p:pic>
          <p:nvPicPr>
            <p:cNvPr id="6150" name="Picture 1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6229" t="32745" r="6047" b="30350"/>
            <a:stretch>
              <a:fillRect/>
            </a:stretch>
          </p:blipFill>
          <p:spPr bwMode="auto">
            <a:xfrm>
              <a:off x="569913" y="781050"/>
              <a:ext cx="63214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Rectangle 14"/>
            <p:cNvSpPr>
              <a:spLocks noChangeArrowheads="1"/>
            </p:cNvSpPr>
            <p:nvPr/>
          </p:nvSpPr>
          <p:spPr bwMode="auto">
            <a:xfrm>
              <a:off x="6913563" y="1235075"/>
              <a:ext cx="16748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200000"/>
                </a:lnSpc>
              </a:pPr>
              <a:r>
                <a:rPr lang="fr-FR" altLang="en-US"/>
                <a:t>1. Lá cây</a:t>
              </a:r>
              <a:endParaRPr lang="en-US" altLang="en-US"/>
            </a:p>
            <a:p>
              <a:pPr eaLnBrk="1" hangingPunct="1">
                <a:lnSpc>
                  <a:spcPct val="200000"/>
                </a:lnSpc>
              </a:pPr>
              <a:r>
                <a:rPr lang="en-US" altLang="en-US"/>
                <a:t>2. Hoa </a:t>
              </a:r>
            </a:p>
            <a:p>
              <a:pPr eaLnBrk="1" hangingPunct="1">
                <a:lnSpc>
                  <a:spcPct val="200000"/>
                </a:lnSpc>
              </a:pPr>
              <a:r>
                <a:rPr lang="en-US" altLang="en-US"/>
                <a:t>3. Vỏ thân cây</a:t>
              </a:r>
            </a:p>
            <a:p>
              <a:pPr eaLnBrk="1" hangingPunct="1">
                <a:lnSpc>
                  <a:spcPct val="200000"/>
                </a:lnSpc>
              </a:pPr>
              <a:r>
                <a:rPr lang="en-US" altLang="en-US"/>
                <a:t>4. Quả</a:t>
              </a:r>
              <a:endParaRPr lang="fr-FR" altLang="en-US"/>
            </a:p>
          </p:txBody>
        </p:sp>
      </p:grpSp>
    </p:spTree>
    <p:extLst>
      <p:ext uri="{BB962C8B-B14F-4D97-AF65-F5344CB8AC3E}">
        <p14:creationId xmlns:p14="http://schemas.microsoft.com/office/powerpoint/2010/main" val="3532032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6477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cảm giác về bề mặt vật liệu</a:t>
            </a:r>
          </a:p>
        </p:txBody>
      </p:sp>
      <p:sp>
        <p:nvSpPr>
          <p:cNvPr id="7172" name="Rectangle 14"/>
          <p:cNvSpPr>
            <a:spLocks noChangeArrowheads="1"/>
          </p:cNvSpPr>
          <p:nvPr/>
        </p:nvSpPr>
        <p:spPr bwMode="auto">
          <a:xfrm>
            <a:off x="7880350" y="3124200"/>
            <a:ext cx="25146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50000"/>
              </a:lnSpc>
            </a:pPr>
            <a:r>
              <a:rPr lang="en-US" altLang="en-US" sz="2000"/>
              <a:t>Em thường sử dụng những vật liệu nào để sáng tạo sản phẩm mĩ thuật?</a:t>
            </a:r>
            <a:endParaRPr lang="fr-FR" altLang="en-US" sz="2000"/>
          </a:p>
        </p:txBody>
      </p:sp>
      <p:pic>
        <p:nvPicPr>
          <p:cNvPr id="7173"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6601" b="12617"/>
          <a:stretch>
            <a:fillRect/>
          </a:stretch>
        </p:blipFill>
        <p:spPr bwMode="auto">
          <a:xfrm>
            <a:off x="2438401" y="781050"/>
            <a:ext cx="5224463" cy="592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7121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7173"/>
                                        </p:tgtEl>
                                        <p:attrNameLst>
                                          <p:attrName>style.visibility</p:attrName>
                                        </p:attrNameLst>
                                      </p:cBhvr>
                                      <p:to>
                                        <p:strVal val="visible"/>
                                      </p:to>
                                    </p:set>
                                    <p:animEffect transition="in" filter="circle(in)">
                                      <p:cBhvr>
                                        <p:cTn id="12" dur="2000"/>
                                        <p:tgtEl>
                                          <p:spTgt spid="71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172"/>
                                        </p:tgtEl>
                                        <p:attrNameLst>
                                          <p:attrName>style.visibility</p:attrName>
                                        </p:attrNameLst>
                                      </p:cBhvr>
                                      <p:to>
                                        <p:strVal val="visible"/>
                                      </p:to>
                                    </p:set>
                                    <p:animEffect transition="in" filter="fade">
                                      <p:cBhvr>
                                        <p:cTn id="17" dur="1000"/>
                                        <p:tgtEl>
                                          <p:spTgt spid="7172"/>
                                        </p:tgtEl>
                                      </p:cBhvr>
                                    </p:animEffect>
                                    <p:anim calcmode="lin" valueType="num">
                                      <p:cBhvr>
                                        <p:cTn id="18" dur="1000" fill="hold"/>
                                        <p:tgtEl>
                                          <p:spTgt spid="7172"/>
                                        </p:tgtEl>
                                        <p:attrNameLst>
                                          <p:attrName>ppt_x</p:attrName>
                                        </p:attrNameLst>
                                      </p:cBhvr>
                                      <p:tavLst>
                                        <p:tav tm="0">
                                          <p:val>
                                            <p:strVal val="#ppt_x"/>
                                          </p:val>
                                        </p:tav>
                                        <p:tav tm="100000">
                                          <p:val>
                                            <p:strVal val="#ppt_x"/>
                                          </p:val>
                                        </p:tav>
                                      </p:tavLst>
                                    </p:anim>
                                    <p:anim calcmode="lin" valueType="num">
                                      <p:cBhvr>
                                        <p:cTn id="19" dur="1000" fill="hold"/>
                                        <p:tgtEl>
                                          <p:spTgt spid="71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1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1. Quan sát</a:t>
            </a:r>
          </a:p>
        </p:txBody>
      </p:sp>
      <p:sp>
        <p:nvSpPr>
          <p:cNvPr id="8" name="Text Box 8"/>
          <p:cNvSpPr txBox="1">
            <a:spLocks noChangeArrowheads="1"/>
          </p:cNvSpPr>
          <p:nvPr/>
        </p:nvSpPr>
        <p:spPr bwMode="auto">
          <a:xfrm>
            <a:off x="2362200" y="381000"/>
            <a:ext cx="77724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Một số sản phẩm mĩ thuật sử dụng nhiều vật liệu khác nhau</a:t>
            </a:r>
          </a:p>
        </p:txBody>
      </p:sp>
      <p:sp>
        <p:nvSpPr>
          <p:cNvPr id="8196" name="Rectangle 14"/>
          <p:cNvSpPr>
            <a:spLocks noChangeArrowheads="1"/>
          </p:cNvSpPr>
          <p:nvPr/>
        </p:nvSpPr>
        <p:spPr bwMode="auto">
          <a:xfrm>
            <a:off x="7437438" y="1828801"/>
            <a:ext cx="3001962"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50000"/>
              </a:lnSpc>
            </a:pPr>
            <a:r>
              <a:rPr lang="en-US" altLang="en-US" sz="2000"/>
              <a:t>- Những vật liệu làm nên sản phẩm mĩ thuật ở các hình bên tạo cho em cảm nhận gì?</a:t>
            </a:r>
          </a:p>
          <a:p>
            <a:pPr eaLnBrk="1" hangingPunct="1">
              <a:lnSpc>
                <a:spcPct val="150000"/>
              </a:lnSpc>
            </a:pPr>
            <a:r>
              <a:rPr lang="fr-FR" altLang="en-US" sz="2000"/>
              <a:t>- Để thực hiện sản phẩm mĩ thuật, em sẽ sử dụng vật liệu nào?</a:t>
            </a:r>
          </a:p>
        </p:txBody>
      </p:sp>
      <p:pic>
        <p:nvPicPr>
          <p:cNvPr id="8197" name="Picture 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l="5650" t="9718" r="4332" b="16393"/>
          <a:stretch>
            <a:fillRect/>
          </a:stretch>
        </p:blipFill>
        <p:spPr bwMode="auto">
          <a:xfrm>
            <a:off x="2209801" y="914400"/>
            <a:ext cx="5091113"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78218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8197"/>
                                        </p:tgtEl>
                                        <p:attrNameLst>
                                          <p:attrName>style.visibility</p:attrName>
                                        </p:attrNameLst>
                                      </p:cBhvr>
                                      <p:to>
                                        <p:strVal val="visible"/>
                                      </p:to>
                                    </p:set>
                                    <p:animEffect transition="in" filter="circle(in)">
                                      <p:cBhvr>
                                        <p:cTn id="12" dur="2000"/>
                                        <p:tgtEl>
                                          <p:spTgt spid="81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196"/>
                                        </p:tgtEl>
                                        <p:attrNameLst>
                                          <p:attrName>style.visibility</p:attrName>
                                        </p:attrNameLst>
                                      </p:cBhvr>
                                      <p:to>
                                        <p:strVal val="visible"/>
                                      </p:to>
                                    </p:set>
                                    <p:animEffect transition="in" filter="wheel(1)">
                                      <p:cBhvr>
                                        <p:cTn id="17" dur="2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19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2105025" y="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2. Thể hiện</a:t>
            </a:r>
          </a:p>
        </p:txBody>
      </p:sp>
      <p:sp>
        <p:nvSpPr>
          <p:cNvPr id="8" name="Text Box 8"/>
          <p:cNvSpPr txBox="1">
            <a:spLocks noChangeArrowheads="1"/>
          </p:cNvSpPr>
          <p:nvPr/>
        </p:nvSpPr>
        <p:spPr bwMode="auto">
          <a:xfrm>
            <a:off x="2362200" y="381001"/>
            <a:ext cx="7848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Sử dụng vật liệu sẵn có tạo hình một sản phẩm mĩ thuật mà em yêu thích.</a:t>
            </a:r>
          </a:p>
        </p:txBody>
      </p:sp>
      <p:pic>
        <p:nvPicPr>
          <p:cNvPr id="14341"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5828" b="3122"/>
          <a:stretch>
            <a:fillRect/>
          </a:stretch>
        </p:blipFill>
        <p:spPr bwMode="auto">
          <a:xfrm>
            <a:off x="5486400" y="914400"/>
            <a:ext cx="5029200" cy="572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2362200" y="1089025"/>
            <a:ext cx="32766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HS thực hành sản phẩm mĩ thuật theo gợi ý:</a:t>
            </a:r>
          </a:p>
          <a:p>
            <a:pPr eaLnBrk="1" hangingPunct="1"/>
            <a:r>
              <a:rPr lang="en-US" altLang="en-US"/>
              <a:t>+ Vật liệu: Lên ý tưởng và lựa chọn vật liệu sẵn có trong thiên nhiên để thực hành. Một số vật liệu có thể sử dụng như: sỏi nhỏ, lá cây, vỏ cây, hạt...</a:t>
            </a:r>
          </a:p>
          <a:p>
            <a:pPr eaLnBrk="1" hangingPunct="1"/>
            <a:r>
              <a:rPr lang="en-US" altLang="en-US"/>
              <a:t>+ Ý tưởng: Liên tưởng đến một vật mình yêu thích và vẽ phác hình lên giấy thể hiện ý tưởng đó.</a:t>
            </a:r>
          </a:p>
          <a:p>
            <a:pPr eaLnBrk="1" hangingPunct="1"/>
            <a:r>
              <a:rPr lang="en-US" altLang="en-US"/>
              <a:t>+ Cách thực hiện: Sử dụng băng dính hai mặt, keo sữa, keo nhựa, đất nặn...để gắn vật liệu theo những hình cần thể hiện. Nếu dùng vật liệu để in màu (lá cây, cánh hoa...) cần lưu ý chuẩn bị màu nước/màu bột/goát,...</a:t>
            </a:r>
          </a:p>
        </p:txBody>
      </p:sp>
    </p:spTree>
    <p:extLst>
      <p:ext uri="{BB962C8B-B14F-4D97-AF65-F5344CB8AC3E}">
        <p14:creationId xmlns:p14="http://schemas.microsoft.com/office/powerpoint/2010/main" val="5542109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1" fill="hold" nodeType="clickEffect">
                                  <p:stCondLst>
                                    <p:cond delay="0"/>
                                  </p:stCondLst>
                                  <p:childTnLst>
                                    <p:set>
                                      <p:cBhvr>
                                        <p:cTn id="11" dur="1" fill="hold">
                                          <p:stCondLst>
                                            <p:cond delay="0"/>
                                          </p:stCondLst>
                                        </p:cTn>
                                        <p:tgtEl>
                                          <p:spTgt spid="14341"/>
                                        </p:tgtEl>
                                        <p:attrNameLst>
                                          <p:attrName>style.visibility</p:attrName>
                                        </p:attrNameLst>
                                      </p:cBhvr>
                                      <p:to>
                                        <p:strVal val="visible"/>
                                      </p:to>
                                    </p:set>
                                    <p:animEffect transition="in" filter="wheel(1)">
                                      <p:cBhvr>
                                        <p:cTn id="12" dur="2000"/>
                                        <p:tgtEl>
                                          <p:spTgt spid="1434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1000" fill="hold"/>
                                        <p:tgtEl>
                                          <p:spTgt spid="2"/>
                                        </p:tgtEl>
                                        <p:attrNameLst>
                                          <p:attrName>ppt_w</p:attrName>
                                        </p:attrNameLst>
                                      </p:cBhvr>
                                      <p:tavLst>
                                        <p:tav tm="0">
                                          <p:val>
                                            <p:fltVal val="0"/>
                                          </p:val>
                                        </p:tav>
                                        <p:tav tm="100000">
                                          <p:val>
                                            <p:strVal val="#ppt_w"/>
                                          </p:val>
                                        </p:tav>
                                      </p:tavLst>
                                    </p:anim>
                                    <p:anim calcmode="lin" valueType="num">
                                      <p:cBhvr>
                                        <p:cTn id="18" dur="1000" fill="hold"/>
                                        <p:tgtEl>
                                          <p:spTgt spid="2"/>
                                        </p:tgtEl>
                                        <p:attrNameLst>
                                          <p:attrName>ppt_h</p:attrName>
                                        </p:attrNameLst>
                                      </p:cBhvr>
                                      <p:tavLst>
                                        <p:tav tm="0">
                                          <p:val>
                                            <p:fltVal val="0"/>
                                          </p:val>
                                        </p:tav>
                                        <p:tav tm="100000">
                                          <p:val>
                                            <p:strVal val="#ppt_h"/>
                                          </p:val>
                                        </p:tav>
                                      </p:tavLst>
                                    </p:anim>
                                    <p:anim calcmode="lin" valueType="num">
                                      <p:cBhvr>
                                        <p:cTn id="19" dur="1000" fill="hold"/>
                                        <p:tgtEl>
                                          <p:spTgt spid="2"/>
                                        </p:tgtEl>
                                        <p:attrNameLst>
                                          <p:attrName>style.rotation</p:attrName>
                                        </p:attrNameLst>
                                      </p:cBhvr>
                                      <p:tavLst>
                                        <p:tav tm="0">
                                          <p:val>
                                            <p:fltVal val="90"/>
                                          </p:val>
                                        </p:tav>
                                        <p:tav tm="100000">
                                          <p:val>
                                            <p:fltVal val="0"/>
                                          </p:val>
                                        </p:tav>
                                      </p:tavLst>
                                    </p:anim>
                                    <p:animEffect transition="in" filter="fade">
                                      <p:cBhvr>
                                        <p:cTn id="2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2105025" y="22860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3. Thảo luận</a:t>
            </a:r>
          </a:p>
        </p:txBody>
      </p:sp>
      <p:sp>
        <p:nvSpPr>
          <p:cNvPr id="8" name="Text Box 8"/>
          <p:cNvSpPr txBox="1">
            <a:spLocks noChangeArrowheads="1"/>
          </p:cNvSpPr>
          <p:nvPr/>
        </p:nvSpPr>
        <p:spPr bwMode="auto">
          <a:xfrm>
            <a:off x="2362200" y="609601"/>
            <a:ext cx="7848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Hãy đặt tên cho sản phẩm của mình và trao đổi với các bạn theo một số nội dung gợi ý sau:</a:t>
            </a:r>
          </a:p>
        </p:txBody>
      </p:sp>
      <p:sp>
        <p:nvSpPr>
          <p:cNvPr id="11269" name="Rectangle 1"/>
          <p:cNvSpPr>
            <a:spLocks noChangeArrowheads="1"/>
          </p:cNvSpPr>
          <p:nvPr/>
        </p:nvSpPr>
        <p:spPr bwMode="auto">
          <a:xfrm>
            <a:off x="2070100" y="2139950"/>
            <a:ext cx="2743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Kể tên các vật liệu đã sử dụng để tạo nên sản phẩm mĩ thuật?</a:t>
            </a:r>
          </a:p>
          <a:p>
            <a:pPr eaLnBrk="1" hangingPunct="1"/>
            <a:r>
              <a:rPr lang="en-US" altLang="en-US"/>
              <a:t>- Bạn có cảm nhận về bề mặt của sản phẩm mĩ thuật này như thế nào?</a:t>
            </a:r>
          </a:p>
        </p:txBody>
      </p:sp>
      <p:pic>
        <p:nvPicPr>
          <p:cNvPr id="1536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26144"/>
          <a:stretch>
            <a:fillRect/>
          </a:stretch>
        </p:blipFill>
        <p:spPr bwMode="auto">
          <a:xfrm>
            <a:off x="4951414" y="1141414"/>
            <a:ext cx="5292725" cy="548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721763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circle(in)">
                                      <p:cBhvr>
                                        <p:cTn id="12" dur="2000"/>
                                        <p:tgtEl>
                                          <p:spTgt spid="153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269"/>
                                        </p:tgtEl>
                                        <p:attrNameLst>
                                          <p:attrName>style.visibility</p:attrName>
                                        </p:attrNameLst>
                                      </p:cBhvr>
                                      <p:to>
                                        <p:strVal val="visible"/>
                                      </p:to>
                                    </p:set>
                                    <p:animEffect transition="in" filter="fade">
                                      <p:cBhvr>
                                        <p:cTn id="17" dur="1000"/>
                                        <p:tgtEl>
                                          <p:spTgt spid="11269"/>
                                        </p:tgtEl>
                                      </p:cBhvr>
                                    </p:animEffect>
                                    <p:anim calcmode="lin" valueType="num">
                                      <p:cBhvr>
                                        <p:cTn id="18" dur="1000" fill="hold"/>
                                        <p:tgtEl>
                                          <p:spTgt spid="11269"/>
                                        </p:tgtEl>
                                        <p:attrNameLst>
                                          <p:attrName>ppt_x</p:attrName>
                                        </p:attrNameLst>
                                      </p:cBhvr>
                                      <p:tavLst>
                                        <p:tav tm="0">
                                          <p:val>
                                            <p:strVal val="#ppt_x"/>
                                          </p:val>
                                        </p:tav>
                                        <p:tav tm="100000">
                                          <p:val>
                                            <p:strVal val="#ppt_x"/>
                                          </p:val>
                                        </p:tav>
                                      </p:tavLst>
                                    </p:anim>
                                    <p:anim calcmode="lin" valueType="num">
                                      <p:cBhvr>
                                        <p:cTn id="19" dur="1000" fill="hold"/>
                                        <p:tgtEl>
                                          <p:spTgt spid="1126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2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05025" y="228601"/>
            <a:ext cx="2833688"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600" b="1">
                <a:solidFill>
                  <a:srgbClr val="C00000"/>
                </a:solidFill>
                <a:latin typeface="Times New Roman" panose="02020603050405020304" pitchFamily="18" charset="0"/>
              </a:rPr>
              <a:t>4. Vận dụng</a:t>
            </a:r>
          </a:p>
        </p:txBody>
      </p:sp>
      <p:sp>
        <p:nvSpPr>
          <p:cNvPr id="9" name="Text Box 8"/>
          <p:cNvSpPr txBox="1">
            <a:spLocks noChangeArrowheads="1"/>
          </p:cNvSpPr>
          <p:nvPr/>
        </p:nvSpPr>
        <p:spPr bwMode="auto">
          <a:xfrm>
            <a:off x="2362200" y="628650"/>
            <a:ext cx="80010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000" b="1">
                <a:latin typeface="Times New Roman" panose="02020603050405020304" pitchFamily="18" charset="0"/>
                <a:cs typeface="Times New Roman" panose="02020603050405020304" pitchFamily="18" charset="0"/>
              </a:rPr>
              <a:t>Sử dụng vật liệu mình yêu thích để trang trí một tấm thiệp chúc mừng.</a:t>
            </a:r>
          </a:p>
        </p:txBody>
      </p:sp>
      <p:pic>
        <p:nvPicPr>
          <p:cNvPr id="16389" name="Picture 5"/>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852" b="2982"/>
          <a:stretch>
            <a:fillRect/>
          </a:stretch>
        </p:blipFill>
        <p:spPr bwMode="auto">
          <a:xfrm>
            <a:off x="2362200" y="1174751"/>
            <a:ext cx="5029200" cy="566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7373938" y="1981200"/>
            <a:ext cx="28194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Các bước thực hiện sản phẩm cần lưu ý:</a:t>
            </a:r>
          </a:p>
          <a:p>
            <a:pPr eaLnBrk="1" hangingPunct="1"/>
            <a:r>
              <a:rPr lang="en-US" altLang="en-US"/>
              <a:t>- Sắp xếp hình khác nhau tạo bố cục.</a:t>
            </a:r>
          </a:p>
          <a:p>
            <a:pPr eaLnBrk="1" hangingPunct="1"/>
            <a:r>
              <a:rPr lang="en-US" altLang="en-US"/>
              <a:t>- Đắp nổi tạo các hình chính.</a:t>
            </a:r>
          </a:p>
          <a:p>
            <a:pPr eaLnBrk="1" hangingPunct="1"/>
            <a:r>
              <a:rPr lang="en-US" altLang="en-US"/>
              <a:t>- Đắp nổi tạo các hình phụ.</a:t>
            </a:r>
          </a:p>
          <a:p>
            <a:pPr eaLnBrk="1" hangingPunct="1"/>
            <a:r>
              <a:rPr lang="en-US" altLang="en-US"/>
              <a:t>- Tạo chất khác nhau trên khối để hình được sinh động.</a:t>
            </a:r>
          </a:p>
          <a:p>
            <a:pPr eaLnBrk="1" hangingPunct="1"/>
            <a:r>
              <a:rPr lang="en-US" altLang="en-US"/>
              <a:t>- Hoàn thiện sản phẩm.</a:t>
            </a:r>
          </a:p>
        </p:txBody>
      </p:sp>
    </p:spTree>
    <p:extLst>
      <p:ext uri="{BB962C8B-B14F-4D97-AF65-F5344CB8AC3E}">
        <p14:creationId xmlns:p14="http://schemas.microsoft.com/office/powerpoint/2010/main" val="21634722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barn(inVertical)">
                                      <p:cBhvr>
                                        <p:cTn id="12" dur="500"/>
                                        <p:tgtEl>
                                          <p:spTgt spid="163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835</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NM</cp:lastModifiedBy>
  <cp:revision>1</cp:revision>
  <dcterms:created xsi:type="dcterms:W3CDTF">2024-11-10T12:34:18Z</dcterms:created>
  <dcterms:modified xsi:type="dcterms:W3CDTF">2025-11-24T00:45:33Z</dcterms:modified>
</cp:coreProperties>
</file>