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A340-FCF0-4A45-9441-77736B0B734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9952F-B6B8-42FF-91A7-3C4A7847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BF3B-86F1-4BF8-AF45-92016422FC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6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B5F4-0D55-4DAA-8EB1-920EB553C24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334E-D354-4F69-A638-52BF5030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7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0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0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340.sv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hyperlink" Target="GAME%2034%20-%20M&#7914;NG%20NG&#192;Y%20NH&#192;%20GI&#193;O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7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541076-7571-40DC-89B5-0340B1E1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92C4FEFC-7104-4A1A-B6E2-30456F4D43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79" y="1921459"/>
            <a:ext cx="5795881" cy="4783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5A084-642B-4EF0-A7F3-8E67D5C2A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595" y="373176"/>
            <a:ext cx="5601185" cy="11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6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3999" y="-1"/>
            <a:ext cx="9144000" cy="1620000"/>
            <a:chOff x="1531215" y="709809"/>
            <a:chExt cx="4414601" cy="1063951"/>
          </a:xfrm>
        </p:grpSpPr>
        <p:pic>
          <p:nvPicPr>
            <p:cNvPr id="9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531215" y="709809"/>
              <a:ext cx="4414601" cy="1063951"/>
            </a:xfrm>
            <a:prstGeom prst="rect">
              <a:avLst/>
            </a:prstGeom>
          </p:spPr>
        </p:pic>
        <p:pic>
          <p:nvPicPr>
            <p:cNvPr id="12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 l="91086" t="13886" r="6000" b="46264"/>
            <a:stretch/>
          </p:blipFill>
          <p:spPr>
            <a:xfrm>
              <a:off x="1665027" y="1097429"/>
              <a:ext cx="579111" cy="43111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46810" y="2020108"/>
            <a:ext cx="8498378" cy="43841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FF254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5778" y="3771159"/>
            <a:ext cx="6229507" cy="1816449"/>
            <a:chOff x="1601777" y="3771158"/>
            <a:chExt cx="6229507" cy="1816449"/>
          </a:xfrm>
        </p:grpSpPr>
        <p:sp>
          <p:nvSpPr>
            <p:cNvPr id="20" name="Rounded Rectangle 19"/>
            <p:cNvSpPr/>
            <p:nvPr/>
          </p:nvSpPr>
          <p:spPr>
            <a:xfrm>
              <a:off x="1601777" y="3771158"/>
              <a:ext cx="6229507" cy="1816449"/>
            </a:xfrm>
            <a:prstGeom prst="roundRect">
              <a:avLst/>
            </a:prstGeom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189058" y="4020638"/>
              <a:ext cx="1252426" cy="1126025"/>
            </a:xfrm>
            <a:prstGeom prst="triangle">
              <a:avLst/>
            </a:prstGeom>
            <a:no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2298" y="4025627"/>
              <a:ext cx="1178108" cy="1116047"/>
            </a:xfrm>
            <a:prstGeom prst="rect">
              <a:avLst/>
            </a:prstGeom>
            <a:noFill/>
            <a:ln w="76200">
              <a:solidFill>
                <a:srgbClr val="FF2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01219" y="3909479"/>
              <a:ext cx="1350000" cy="1348343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91508" y="2056749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03237" y="1722917"/>
            <a:ext cx="1088271" cy="97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5424475" y="2675201"/>
            <a:ext cx="1675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Đố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5262" y="3096894"/>
            <a:ext cx="2918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2755" y="5802020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nhóm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đôi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1651" y="5207914"/>
            <a:ext cx="590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</a:rPr>
              <a:t>Hình</a:t>
            </a:r>
            <a:r>
              <a:rPr lang="en-US" sz="2000" b="1" dirty="0">
                <a:latin typeface="UTM Avo" panose="02040603050506020204" pitchFamily="18" charset="0"/>
              </a:rPr>
              <a:t> tam </a:t>
            </a:r>
            <a:r>
              <a:rPr lang="en-US" sz="2000" b="1" dirty="0" err="1">
                <a:latin typeface="UTM Avo" panose="02040603050506020204" pitchFamily="18" charset="0"/>
              </a:rPr>
              <a:t>giác</a:t>
            </a:r>
            <a:r>
              <a:rPr lang="en-US" sz="2000" b="1" dirty="0">
                <a:latin typeface="UTM Avo" panose="02040603050506020204" pitchFamily="18" charset="0"/>
              </a:rPr>
              <a:t>  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 </a:t>
            </a:r>
            <a:r>
              <a:rPr lang="en-US" sz="2000" b="1" dirty="0" err="1">
                <a:latin typeface="UTM Avo" panose="02040603050506020204" pitchFamily="18" charset="0"/>
              </a:rPr>
              <a:t>Hình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tròn</a:t>
            </a:r>
            <a:endParaRPr lang="en-US" sz="20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69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25" grpId="0"/>
      <p:bldP spid="26" grpId="0"/>
      <p:bldP spid="27" grpId="0"/>
      <p:bldP spid="27" grpId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9980" y="2052415"/>
            <a:ext cx="8075760" cy="4384172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89E0FF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9322" y="2042320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59981" y="1914246"/>
            <a:ext cx="969341" cy="868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3165501" y="2481056"/>
            <a:ext cx="7683475" cy="461665"/>
            <a:chOff x="1718774" y="2481055"/>
            <a:chExt cx="7683475" cy="461665"/>
          </a:xfrm>
        </p:grpSpPr>
        <p:sp>
          <p:nvSpPr>
            <p:cNvPr id="17" name="Isosceles Triangle 16"/>
            <p:cNvSpPr/>
            <p:nvPr/>
          </p:nvSpPr>
          <p:spPr>
            <a:xfrm>
              <a:off x="1718774" y="2572683"/>
              <a:ext cx="366075" cy="310662"/>
            </a:xfrm>
            <a:prstGeom prst="triangle">
              <a:avLst/>
            </a:prstGeom>
            <a:no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7139" y="2481055"/>
              <a:ext cx="7255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</a:rPr>
                <a:t> tam </a:t>
              </a:r>
              <a:r>
                <a:rPr lang="en-US" sz="2400" dirty="0" err="1">
                  <a:latin typeface="UTM Avo" panose="02040603050506020204" pitchFamily="18" charset="0"/>
                </a:rPr>
                <a:t>giác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vật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dạng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</a:rPr>
                <a:t> tam </a:t>
              </a:r>
              <a:r>
                <a:rPr lang="en-US" sz="2400" dirty="0" err="1">
                  <a:latin typeface="UTM Avo" panose="02040603050506020204" pitchFamily="18" charset="0"/>
                </a:rPr>
                <a:t>giác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0" name="Isosceles Triangle 29"/>
          <p:cNvSpPr/>
          <p:nvPr/>
        </p:nvSpPr>
        <p:spPr>
          <a:xfrm>
            <a:off x="3029322" y="3810933"/>
            <a:ext cx="1650037" cy="140610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014304" y="3781126"/>
            <a:ext cx="825492" cy="140909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94043" y="5187228"/>
            <a:ext cx="1650037" cy="1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8955" y="3781126"/>
            <a:ext cx="804936" cy="1409096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634748" y="2983595"/>
            <a:ext cx="4020333" cy="3389553"/>
            <a:chOff x="4110747" y="2983594"/>
            <a:chExt cx="4020333" cy="3389553"/>
          </a:xfrm>
        </p:grpSpPr>
        <p:grpSp>
          <p:nvGrpSpPr>
            <p:cNvPr id="34" name="Group 33"/>
            <p:cNvGrpSpPr/>
            <p:nvPr/>
          </p:nvGrpSpPr>
          <p:grpSpPr>
            <a:xfrm>
              <a:off x="4341524" y="2983594"/>
              <a:ext cx="3689931" cy="3326112"/>
              <a:chOff x="4341524" y="2983594"/>
              <a:chExt cx="3689931" cy="332611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" t="31077" r="1730" b="7094"/>
              <a:stretch/>
            </p:blipFill>
            <p:spPr>
              <a:xfrm>
                <a:off x="4341524" y="2983594"/>
                <a:ext cx="3689931" cy="332611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5022761" y="3232597"/>
                <a:ext cx="746974" cy="155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461228" y="3785173"/>
                <a:ext cx="394884" cy="464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84981" y="6139768"/>
                <a:ext cx="746974" cy="155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588627" y="3032542"/>
              <a:ext cx="1615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Cờ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trí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63871" y="3810932"/>
              <a:ext cx="867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o" panose="02040603050506020204" pitchFamily="18" charset="0"/>
                </a:rPr>
                <a:t>Biển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báo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giao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thông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84784" y="5973037"/>
              <a:ext cx="1615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Lều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vải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0747" y="3773527"/>
              <a:ext cx="1615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o" panose="02040603050506020204" pitchFamily="18" charset="0"/>
                </a:rPr>
                <a:t>Bướm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vằn</a:t>
              </a:r>
              <a:endParaRPr lang="en-US" dirty="0">
                <a:latin typeface="UTM Avo" panose="02040603050506020204" pitchFamily="18" charset="0"/>
              </a:endParaRPr>
            </a:p>
            <a:p>
              <a:pPr algn="ctr"/>
              <a:r>
                <a:rPr lang="en-US" dirty="0" err="1">
                  <a:latin typeface="UTM Avo" panose="02040603050506020204" pitchFamily="18" charset="0"/>
                </a:rPr>
                <a:t>trong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7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9980" y="2052415"/>
            <a:ext cx="8075760" cy="4384172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89E0FF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39994" y="2088779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59981" y="2092083"/>
            <a:ext cx="880013" cy="788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3040474" y="2514494"/>
            <a:ext cx="6607968" cy="492443"/>
            <a:chOff x="1799812" y="2733436"/>
            <a:chExt cx="6607968" cy="492443"/>
          </a:xfrm>
        </p:grpSpPr>
        <p:sp>
          <p:nvSpPr>
            <p:cNvPr id="23" name="TextBox 22"/>
            <p:cNvSpPr txBox="1"/>
            <p:nvPr/>
          </p:nvSpPr>
          <p:spPr>
            <a:xfrm>
              <a:off x="2147140" y="2733436"/>
              <a:ext cx="62606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vuông</a:t>
              </a:r>
              <a:r>
                <a:rPr lang="en-US" sz="2600" dirty="0">
                  <a:latin typeface="UTM Avo" panose="02040603050506020204" pitchFamily="18" charset="0"/>
                </a:rPr>
                <a:t>, </a:t>
              </a:r>
              <a:r>
                <a:rPr lang="en-US" sz="2600" dirty="0" err="1">
                  <a:latin typeface="UTM Avo" panose="02040603050506020204" pitchFamily="18" charset="0"/>
                </a:rPr>
                <a:t>vật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có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dạng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vuông</a:t>
              </a:r>
              <a:endParaRPr lang="en-US" sz="2600" dirty="0"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9812" y="2812892"/>
              <a:ext cx="36576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954614" y="3727126"/>
            <a:ext cx="1266542" cy="1266542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947292" y="3718166"/>
            <a:ext cx="17822" cy="1312325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3599764" y="4346908"/>
            <a:ext cx="17921" cy="1305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238226" y="3700805"/>
            <a:ext cx="17822" cy="1312325"/>
          </a:xfrm>
          <a:prstGeom prst="line">
            <a:avLst/>
          </a:prstGeom>
          <a:ln w="762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3578926" y="3074605"/>
            <a:ext cx="17921" cy="13050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01025" y="3043300"/>
            <a:ext cx="3310520" cy="3315691"/>
            <a:chOff x="4277025" y="3043299"/>
            <a:chExt cx="3310520" cy="3315691"/>
          </a:xfrm>
        </p:grpSpPr>
        <p:grpSp>
          <p:nvGrpSpPr>
            <p:cNvPr id="39" name="Group 38"/>
            <p:cNvGrpSpPr/>
            <p:nvPr/>
          </p:nvGrpSpPr>
          <p:grpSpPr>
            <a:xfrm>
              <a:off x="4277025" y="3043299"/>
              <a:ext cx="3217644" cy="3258356"/>
              <a:chOff x="4277025" y="3043299"/>
              <a:chExt cx="3217644" cy="325835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25" t="32629" r="7908" b="8420"/>
              <a:stretch/>
            </p:blipFill>
            <p:spPr>
              <a:xfrm>
                <a:off x="4277025" y="3043299"/>
                <a:ext cx="3217644" cy="325835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4842456" y="3043299"/>
                <a:ext cx="694776" cy="11202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104709" y="4397829"/>
                <a:ext cx="715772" cy="267471"/>
              </a:xfrm>
              <a:custGeom>
                <a:avLst/>
                <a:gdLst>
                  <a:gd name="connsiteX0" fmla="*/ 0 w 715772"/>
                  <a:gd name="connsiteY0" fmla="*/ 0 h 162969"/>
                  <a:gd name="connsiteX1" fmla="*/ 715772 w 715772"/>
                  <a:gd name="connsiteY1" fmla="*/ 0 h 162969"/>
                  <a:gd name="connsiteX2" fmla="*/ 715772 w 715772"/>
                  <a:gd name="connsiteY2" fmla="*/ 162969 h 162969"/>
                  <a:gd name="connsiteX3" fmla="*/ 0 w 715772"/>
                  <a:gd name="connsiteY3" fmla="*/ 162969 h 162969"/>
                  <a:gd name="connsiteX4" fmla="*/ 0 w 715772"/>
                  <a:gd name="connsiteY4" fmla="*/ 0 h 162969"/>
                  <a:gd name="connsiteX0" fmla="*/ 17417 w 715772"/>
                  <a:gd name="connsiteY0" fmla="*/ 0 h 267471"/>
                  <a:gd name="connsiteX1" fmla="*/ 715772 w 715772"/>
                  <a:gd name="connsiteY1" fmla="*/ 104502 h 267471"/>
                  <a:gd name="connsiteX2" fmla="*/ 715772 w 715772"/>
                  <a:gd name="connsiteY2" fmla="*/ 267471 h 267471"/>
                  <a:gd name="connsiteX3" fmla="*/ 0 w 715772"/>
                  <a:gd name="connsiteY3" fmla="*/ 267471 h 267471"/>
                  <a:gd name="connsiteX4" fmla="*/ 17417 w 715772"/>
                  <a:gd name="connsiteY4" fmla="*/ 0 h 267471"/>
                  <a:gd name="connsiteX0" fmla="*/ 17417 w 715772"/>
                  <a:gd name="connsiteY0" fmla="*/ 0 h 267471"/>
                  <a:gd name="connsiteX1" fmla="*/ 689646 w 715772"/>
                  <a:gd name="connsiteY1" fmla="*/ 121919 h 267471"/>
                  <a:gd name="connsiteX2" fmla="*/ 715772 w 715772"/>
                  <a:gd name="connsiteY2" fmla="*/ 267471 h 267471"/>
                  <a:gd name="connsiteX3" fmla="*/ 0 w 715772"/>
                  <a:gd name="connsiteY3" fmla="*/ 267471 h 267471"/>
                  <a:gd name="connsiteX4" fmla="*/ 17417 w 715772"/>
                  <a:gd name="connsiteY4" fmla="*/ 0 h 26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772" h="267471">
                    <a:moveTo>
                      <a:pt x="17417" y="0"/>
                    </a:moveTo>
                    <a:lnTo>
                      <a:pt x="689646" y="121919"/>
                    </a:lnTo>
                    <a:lnTo>
                      <a:pt x="715772" y="267471"/>
                    </a:lnTo>
                    <a:lnTo>
                      <a:pt x="0" y="267471"/>
                    </a:lnTo>
                    <a:lnTo>
                      <a:pt x="17417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13165" y="6165324"/>
                <a:ext cx="694776" cy="11202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40980" y="4445609"/>
              <a:ext cx="20967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Khăn</a:t>
              </a:r>
              <a:r>
                <a:rPr lang="en-US" sz="1700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700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thổ</a:t>
              </a:r>
              <a:r>
                <a:rPr lang="en-US" sz="1700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700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cẩm</a:t>
              </a:r>
              <a:endParaRPr lang="en-US" sz="1700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53417" y="4452568"/>
              <a:ext cx="15341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>
                  <a:latin typeface="UTM Avo" panose="02040603050506020204" pitchFamily="18" charset="0"/>
                </a:rPr>
                <a:t>Bánh</a:t>
              </a:r>
              <a:r>
                <a:rPr lang="en-US" sz="1700" dirty="0">
                  <a:latin typeface="UTM Avo" panose="020406030505060202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</a:rPr>
                <a:t>chưng</a:t>
              </a:r>
              <a:endParaRPr lang="en-US" sz="1700" dirty="0">
                <a:latin typeface="UTM Avo" panose="0204060305050602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51719" y="6005047"/>
              <a:ext cx="15341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latin typeface="UTM Avo" panose="02040603050506020204" pitchFamily="18" charset="0"/>
                </a:rPr>
                <a:t>Ô </a:t>
              </a:r>
              <a:r>
                <a:rPr lang="en-US" sz="1700" dirty="0" err="1">
                  <a:latin typeface="UTM Avo" panose="02040603050506020204" pitchFamily="18" charset="0"/>
                </a:rPr>
                <a:t>cửa</a:t>
              </a:r>
              <a:endParaRPr lang="en-US" sz="17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8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59980" y="2052415"/>
            <a:ext cx="8075760" cy="43841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9322" y="2059364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59980" y="2050174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Oval 18"/>
          <p:cNvSpPr/>
          <p:nvPr/>
        </p:nvSpPr>
        <p:spPr>
          <a:xfrm>
            <a:off x="2912885" y="3820026"/>
            <a:ext cx="1350000" cy="1348343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2395" y="2548688"/>
            <a:ext cx="5834582" cy="492443"/>
            <a:chOff x="1528395" y="2548687"/>
            <a:chExt cx="5834582" cy="492443"/>
          </a:xfrm>
        </p:grpSpPr>
        <p:sp>
          <p:nvSpPr>
            <p:cNvPr id="22" name="TextBox 21"/>
            <p:cNvSpPr txBox="1"/>
            <p:nvPr/>
          </p:nvSpPr>
          <p:spPr>
            <a:xfrm>
              <a:off x="1943180" y="2548687"/>
              <a:ext cx="54197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tròn</a:t>
              </a:r>
              <a:r>
                <a:rPr lang="en-US" sz="2600" dirty="0">
                  <a:latin typeface="UTM Avo" panose="02040603050506020204" pitchFamily="18" charset="0"/>
                </a:rPr>
                <a:t>, </a:t>
              </a:r>
              <a:r>
                <a:rPr lang="en-US" sz="2600" dirty="0" err="1">
                  <a:latin typeface="UTM Avo" panose="02040603050506020204" pitchFamily="18" charset="0"/>
                </a:rPr>
                <a:t>vật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có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dạng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tròn</a:t>
              </a:r>
              <a:endParaRPr lang="en-US" sz="2600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28395" y="2553321"/>
              <a:ext cx="457200" cy="457200"/>
            </a:xfrm>
            <a:prstGeom prst="ellipse">
              <a:avLst/>
            </a:prstGeom>
            <a:solidFill>
              <a:srgbClr val="89E0FF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0"/>
            <a:ext cx="9144000" cy="1638000"/>
            <a:chOff x="3864660" y="2099780"/>
            <a:chExt cx="4761715" cy="1079716"/>
          </a:xfrm>
        </p:grpSpPr>
        <p:pic>
          <p:nvPicPr>
            <p:cNvPr id="18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864660" y="2099780"/>
              <a:ext cx="4761715" cy="1079716"/>
            </a:xfrm>
            <a:prstGeom prst="rect">
              <a:avLst/>
            </a:prstGeom>
          </p:spPr>
        </p:pic>
        <p:pic>
          <p:nvPicPr>
            <p:cNvPr id="20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90760" b="55787"/>
            <a:stretch/>
          </p:blipFill>
          <p:spPr>
            <a:xfrm>
              <a:off x="3998793" y="2441895"/>
              <a:ext cx="592190" cy="64249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54680" y="3114653"/>
            <a:ext cx="3823680" cy="3249899"/>
            <a:chOff x="4130680" y="3114652"/>
            <a:chExt cx="3823680" cy="3249899"/>
          </a:xfrm>
        </p:grpSpPr>
        <p:grpSp>
          <p:nvGrpSpPr>
            <p:cNvPr id="12" name="Group 11"/>
            <p:cNvGrpSpPr/>
            <p:nvPr/>
          </p:nvGrpSpPr>
          <p:grpSpPr>
            <a:xfrm>
              <a:off x="4165067" y="3114652"/>
              <a:ext cx="3654543" cy="3177863"/>
              <a:chOff x="4165067" y="3114652"/>
              <a:chExt cx="3654543" cy="31778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6"/>
              <a:srcRect l="16809" t="23191" r="58879" b="11019"/>
              <a:stretch/>
            </p:blipFill>
            <p:spPr>
              <a:xfrm>
                <a:off x="4165067" y="3114652"/>
                <a:ext cx="3654543" cy="31778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563291" y="5495109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76841" y="5116119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842642" y="3434660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44965" y="4592691"/>
                <a:ext cx="591013" cy="491189"/>
              </a:xfrm>
              <a:custGeom>
                <a:avLst/>
                <a:gdLst>
                  <a:gd name="connsiteX0" fmla="*/ 0 w 418012"/>
                  <a:gd name="connsiteY0" fmla="*/ 0 h 191588"/>
                  <a:gd name="connsiteX1" fmla="*/ 418012 w 418012"/>
                  <a:gd name="connsiteY1" fmla="*/ 0 h 191588"/>
                  <a:gd name="connsiteX2" fmla="*/ 418012 w 418012"/>
                  <a:gd name="connsiteY2" fmla="*/ 191588 h 191588"/>
                  <a:gd name="connsiteX3" fmla="*/ 0 w 418012"/>
                  <a:gd name="connsiteY3" fmla="*/ 191588 h 191588"/>
                  <a:gd name="connsiteX4" fmla="*/ 0 w 418012"/>
                  <a:gd name="connsiteY4" fmla="*/ 0 h 191588"/>
                  <a:gd name="connsiteX0" fmla="*/ 0 w 618309"/>
                  <a:gd name="connsiteY0" fmla="*/ 0 h 409303"/>
                  <a:gd name="connsiteX1" fmla="*/ 418012 w 618309"/>
                  <a:gd name="connsiteY1" fmla="*/ 0 h 409303"/>
                  <a:gd name="connsiteX2" fmla="*/ 618309 w 618309"/>
                  <a:gd name="connsiteY2" fmla="*/ 409303 h 409303"/>
                  <a:gd name="connsiteX3" fmla="*/ 0 w 618309"/>
                  <a:gd name="connsiteY3" fmla="*/ 191588 h 409303"/>
                  <a:gd name="connsiteX4" fmla="*/ 0 w 618309"/>
                  <a:gd name="connsiteY4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0 w 618309"/>
                  <a:gd name="connsiteY3" fmla="*/ 191588 h 409303"/>
                  <a:gd name="connsiteX4" fmla="*/ 0 w 618309"/>
                  <a:gd name="connsiteY4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288348 w 618309"/>
                  <a:gd name="connsiteY3" fmla="*/ 293208 h 409303"/>
                  <a:gd name="connsiteX4" fmla="*/ 0 w 618309"/>
                  <a:gd name="connsiteY4" fmla="*/ 191588 h 409303"/>
                  <a:gd name="connsiteX5" fmla="*/ 0 w 618309"/>
                  <a:gd name="connsiteY5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301996 w 618309"/>
                  <a:gd name="connsiteY3" fmla="*/ 265912 h 409303"/>
                  <a:gd name="connsiteX4" fmla="*/ 0 w 618309"/>
                  <a:gd name="connsiteY4" fmla="*/ 191588 h 409303"/>
                  <a:gd name="connsiteX5" fmla="*/ 0 w 618309"/>
                  <a:gd name="connsiteY5" fmla="*/ 0 h 409303"/>
                  <a:gd name="connsiteX0" fmla="*/ 0 w 591013"/>
                  <a:gd name="connsiteY0" fmla="*/ 0 h 491189"/>
                  <a:gd name="connsiteX1" fmla="*/ 566058 w 591013"/>
                  <a:gd name="connsiteY1" fmla="*/ 200297 h 491189"/>
                  <a:gd name="connsiteX2" fmla="*/ 591013 w 591013"/>
                  <a:gd name="connsiteY2" fmla="*/ 491189 h 491189"/>
                  <a:gd name="connsiteX3" fmla="*/ 301996 w 591013"/>
                  <a:gd name="connsiteY3" fmla="*/ 265912 h 491189"/>
                  <a:gd name="connsiteX4" fmla="*/ 0 w 591013"/>
                  <a:gd name="connsiteY4" fmla="*/ 191588 h 491189"/>
                  <a:gd name="connsiteX5" fmla="*/ 0 w 591013"/>
                  <a:gd name="connsiteY5" fmla="*/ 0 h 49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013" h="491189">
                    <a:moveTo>
                      <a:pt x="0" y="0"/>
                    </a:moveTo>
                    <a:lnTo>
                      <a:pt x="566058" y="200297"/>
                    </a:lnTo>
                    <a:lnTo>
                      <a:pt x="591013" y="491189"/>
                    </a:lnTo>
                    <a:lnTo>
                      <a:pt x="301996" y="265912"/>
                    </a:lnTo>
                    <a:lnTo>
                      <a:pt x="0" y="19158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30680" y="5502031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Quả</a:t>
              </a:r>
              <a:r>
                <a:rPr lang="en-US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</a:t>
              </a:r>
              <a:endParaRPr lang="en-US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28536" y="4309530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Cái</a:t>
              </a:r>
              <a:r>
                <a:rPr lang="en-US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chén</a:t>
              </a:r>
              <a:endParaRPr lang="en-US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327" y="5974922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UTM Avo" panose="02040603050506020204" pitchFamily="18" charset="0"/>
                </a:rPr>
                <a:t>Nắp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hộp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8936" y="5995219"/>
              <a:ext cx="180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UTM Avo" panose="02040603050506020204" pitchFamily="18" charset="0"/>
                </a:rPr>
                <a:t>Hoa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đồng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tiền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225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0924" y="1847695"/>
            <a:ext cx="8075760" cy="48533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0266" y="1854644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100924" y="1927342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1524000" y="0"/>
            <a:ext cx="9144000" cy="1638000"/>
            <a:chOff x="3864660" y="2099780"/>
            <a:chExt cx="4761715" cy="1079716"/>
          </a:xfrm>
        </p:grpSpPr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864660" y="2099780"/>
              <a:ext cx="4761715" cy="1079716"/>
            </a:xfrm>
            <a:prstGeom prst="rect">
              <a:avLst/>
            </a:prstGeom>
          </p:spPr>
        </p:pic>
        <p:pic>
          <p:nvPicPr>
            <p:cNvPr id="7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90760" b="55787"/>
            <a:stretch/>
          </p:blipFill>
          <p:spPr>
            <a:xfrm>
              <a:off x="3998793" y="2441895"/>
              <a:ext cx="592190" cy="64249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91533" y="2347087"/>
            <a:ext cx="5822057" cy="497807"/>
            <a:chOff x="1546265" y="2713467"/>
            <a:chExt cx="5822057" cy="497807"/>
          </a:xfrm>
        </p:grpSpPr>
        <p:sp>
          <p:nvSpPr>
            <p:cNvPr id="12" name="TextBox 11"/>
            <p:cNvSpPr txBox="1"/>
            <p:nvPr/>
          </p:nvSpPr>
          <p:spPr>
            <a:xfrm>
              <a:off x="2063885" y="2713467"/>
              <a:ext cx="53044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bản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vẽ</a:t>
              </a:r>
              <a:endParaRPr lang="en-US" sz="26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5" t="55716" r="81985" b="40090"/>
            <a:stretch/>
          </p:blipFill>
          <p:spPr>
            <a:xfrm>
              <a:off x="1546265" y="2713467"/>
              <a:ext cx="588521" cy="4978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59905" r="21113" b="11003"/>
          <a:stretch/>
        </p:blipFill>
        <p:spPr>
          <a:xfrm>
            <a:off x="4090253" y="2926393"/>
            <a:ext cx="3854200" cy="2762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645813" y="5806245"/>
            <a:ext cx="746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ngôi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thuật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dạ</a:t>
            </a:r>
            <a:r>
              <a:rPr lang="en-US" sz="2400" dirty="0">
                <a:latin typeface="UTM Avo" panose="02040603050506020204" pitchFamily="18" charset="0"/>
              </a:rPr>
              <a:t>,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</a:rPr>
              <a:t> Dung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638000"/>
            <a:chOff x="3864660" y="2099780"/>
            <a:chExt cx="4761715" cy="1079716"/>
          </a:xfrm>
        </p:grpSpPr>
        <p:pic>
          <p:nvPicPr>
            <p:cNvPr id="3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864660" y="2099780"/>
              <a:ext cx="4761715" cy="1079716"/>
            </a:xfrm>
            <a:prstGeom prst="rect">
              <a:avLst/>
            </a:prstGeom>
          </p:spPr>
        </p:pic>
        <p:pic>
          <p:nvPicPr>
            <p:cNvPr id="4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90760" b="55787"/>
            <a:stretch/>
          </p:blipFill>
          <p:spPr>
            <a:xfrm>
              <a:off x="3998793" y="2441895"/>
              <a:ext cx="592190" cy="64249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2519" y="1785472"/>
            <a:ext cx="8498378" cy="4715511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66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63128" y="1820220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76046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787428" y="2258030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Hướng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dẫn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vẽ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3632872" y="3077151"/>
            <a:ext cx="1252426" cy="1126025"/>
          </a:xfrm>
          <a:prstGeom prst="triangl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76112" y="3082140"/>
            <a:ext cx="1178108" cy="1116047"/>
          </a:xfrm>
          <a:prstGeom prst="rect">
            <a:avLst/>
          </a:prstGeom>
          <a:noFill/>
          <a:ln w="76200">
            <a:solidFill>
              <a:srgbClr val="FF2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45033" y="2965992"/>
            <a:ext cx="1350000" cy="1348343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87429" y="4539501"/>
            <a:ext cx="4622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</a:rPr>
              <a:t>Cách</a:t>
            </a:r>
            <a:r>
              <a:rPr lang="en-US" sz="2600" dirty="0">
                <a:latin typeface="UTM Avo" panose="02040603050506020204" pitchFamily="18" charset="0"/>
              </a:rPr>
              <a:t> 1: </a:t>
            </a:r>
            <a:r>
              <a:rPr lang="en-US" sz="2600" dirty="0" err="1">
                <a:latin typeface="UTM Avo" panose="02040603050506020204" pitchFamily="18" charset="0"/>
              </a:rPr>
              <a:t>Vẽ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liền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nét</a:t>
            </a:r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7429" y="5041369"/>
            <a:ext cx="4622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</a:rPr>
              <a:t>Cách</a:t>
            </a:r>
            <a:r>
              <a:rPr lang="en-US" sz="2600" dirty="0">
                <a:latin typeface="UTM Avo" panose="02040603050506020204" pitchFamily="18" charset="0"/>
              </a:rPr>
              <a:t> 2: </a:t>
            </a:r>
            <a:r>
              <a:rPr lang="en-US" sz="2600" dirty="0" err="1">
                <a:latin typeface="UTM Avo" panose="02040603050506020204" pitchFamily="18" charset="0"/>
              </a:rPr>
              <a:t>vẽ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rời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từng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nét</a:t>
            </a:r>
            <a:endParaRPr lang="en-US" sz="2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3999" y="-1"/>
            <a:ext cx="9144000" cy="1620000"/>
            <a:chOff x="1531215" y="709809"/>
            <a:chExt cx="4414601" cy="1063951"/>
          </a:xfrm>
        </p:grpSpPr>
        <p:pic>
          <p:nvPicPr>
            <p:cNvPr id="3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531215" y="709809"/>
              <a:ext cx="4414601" cy="1063951"/>
            </a:xfrm>
            <a:prstGeom prst="rect">
              <a:avLst/>
            </a:prstGeom>
          </p:spPr>
        </p:pic>
        <p:pic>
          <p:nvPicPr>
            <p:cNvPr id="4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 l="91086" t="13886" r="6000" b="46264"/>
            <a:stretch/>
          </p:blipFill>
          <p:spPr>
            <a:xfrm>
              <a:off x="1665027" y="1097429"/>
              <a:ext cx="579111" cy="4311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2519" y="1721077"/>
            <a:ext cx="8498378" cy="4715511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66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63128" y="1828215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8404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730202" y="2364830"/>
            <a:ext cx="76406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Thực</a:t>
            </a:r>
            <a:r>
              <a:rPr lang="en-US" sz="26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hành</a:t>
            </a:r>
            <a:r>
              <a:rPr lang="en-US" sz="2600" b="1" dirty="0">
                <a:solidFill>
                  <a:srgbClr val="0000CC"/>
                </a:solidFill>
                <a:latin typeface="UTM Avo" panose="02040603050506020204" pitchFamily="18" charset="0"/>
              </a:rPr>
              <a:t>: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ẽ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mà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tô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màu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9959" y="3783585"/>
            <a:ext cx="8102458" cy="1741500"/>
            <a:chOff x="535959" y="3783585"/>
            <a:chExt cx="8102458" cy="1741500"/>
          </a:xfrm>
        </p:grpSpPr>
        <p:sp>
          <p:nvSpPr>
            <p:cNvPr id="11" name="Rounded Rectangle 10"/>
            <p:cNvSpPr/>
            <p:nvPr/>
          </p:nvSpPr>
          <p:spPr>
            <a:xfrm>
              <a:off x="535959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313722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91485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76923" y="4654335"/>
              <a:ext cx="599759" cy="5454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24251" y="3833387"/>
              <a:ext cx="1746913" cy="1641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44874" y="4034257"/>
              <a:ext cx="1240153" cy="12401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761719" y="3191408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</a:rPr>
              <a:t> ý:</a:t>
            </a:r>
            <a:endParaRPr lang="en-US" sz="2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  <a:endParaRPr lang="en-US" sz="21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2519" y="1857287"/>
            <a:ext cx="8498378" cy="4579300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B0F0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63128" y="1828215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8404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ight Arrow 12">
            <a:hlinkClick r:id="rId7" action="ppaction://hlinkpres?slideindex=1&amp;slidetitle="/>
          </p:cNvPr>
          <p:cNvSpPr/>
          <p:nvPr/>
        </p:nvSpPr>
        <p:spPr>
          <a:xfrm>
            <a:off x="2730202" y="3340565"/>
            <a:ext cx="5830412" cy="161274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Trò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Bông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hồng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tặng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cô</a:t>
            </a:r>
            <a:endParaRPr lang="en-US" sz="2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128" y="2473071"/>
            <a:ext cx="7068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</a:rPr>
              <a:t>Nhận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xét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học</a:t>
            </a:r>
            <a:endParaRPr lang="en-US" sz="2600" dirty="0">
              <a:latin typeface="UTM Avo" panose="02040603050506020204" pitchFamily="18" charset="0"/>
            </a:endParaRPr>
          </a:p>
          <a:p>
            <a:r>
              <a:rPr lang="en-US" sz="2600" dirty="0" err="1">
                <a:latin typeface="UTM Avo" panose="02040603050506020204" pitchFamily="18" charset="0"/>
              </a:rPr>
              <a:t>Dặn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</a:t>
            </a:r>
            <a:r>
              <a:rPr lang="en-US" sz="2600" dirty="0">
                <a:latin typeface="UTM Avo" panose="02040603050506020204" pitchFamily="18" charset="0"/>
              </a:rPr>
              <a:t>: </a:t>
            </a:r>
            <a:r>
              <a:rPr lang="en-US" sz="2600" dirty="0" err="1">
                <a:latin typeface="UTM Avo" panose="02040603050506020204" pitchFamily="18" charset="0"/>
              </a:rPr>
              <a:t>chuẩn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</a:rPr>
              <a:t> 2 </a:t>
            </a:r>
            <a:r>
              <a:rPr lang="en-US" sz="2600" dirty="0" err="1">
                <a:latin typeface="UTM Avo" panose="02040603050506020204" pitchFamily="18" charset="0"/>
              </a:rPr>
              <a:t>thể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hiện</a:t>
            </a:r>
            <a:endParaRPr lang="en-US" sz="2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5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2024-11-02T08:41:13Z</dcterms:created>
  <dcterms:modified xsi:type="dcterms:W3CDTF">2024-11-02T08:41:36Z</dcterms:modified>
</cp:coreProperties>
</file>