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6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9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0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2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2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2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9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5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6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4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8A45E-5988-4FBB-9E7D-386F4AAF66DA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03795-D5A8-44BC-BD33-3D097A6E2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7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2286001" y="457200"/>
            <a:ext cx="7858125" cy="845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16" descr="D:\Bài giảng MT 2021-2022\Hình nền PowerPoint\khoanh24.com-6166a7941d58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533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3048000" y="533400"/>
            <a:ext cx="63246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GIẢNG</a:t>
            </a:r>
          </a:p>
          <a:p>
            <a:pPr algn="ctr"/>
            <a:endParaRPr lang="en-US" sz="3600" kern="10" dirty="0">
              <a:ln w="19050">
                <a:solidFill>
                  <a:srgbClr val="0099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5" name="WordArt 7"/>
          <p:cNvSpPr>
            <a:spLocks noChangeArrowheads="1" noChangeShapeType="1" noTextEdit="1"/>
          </p:cNvSpPr>
          <p:nvPr/>
        </p:nvSpPr>
        <p:spPr bwMode="auto">
          <a:xfrm>
            <a:off x="3397719" y="1607419"/>
            <a:ext cx="6622180" cy="32052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sz="3600" b="1" kern="10" dirty="0" err="1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3600" b="1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b="1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/>
            <a:endParaRPr lang="en-US" altLang="en-US" sz="3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4: VẺ ĐẸP CỦA KHỐI</a:t>
            </a:r>
          </a:p>
          <a:p>
            <a:pPr algn="ctr"/>
            <a:endParaRPr lang="en-US" altLang="en-US" sz="3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67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2133600" y="1828801"/>
            <a:ext cx="68580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* Trưng bày, nhận xét cuối chủ đề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343400" y="8128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3600" u="sng">
              <a:solidFill>
                <a:srgbClr val="C00000"/>
              </a:solidFill>
              <a:latin typeface=".VnTime" pitchFamily="34" charset="0"/>
            </a:endParaRPr>
          </a:p>
        </p:txBody>
      </p:sp>
      <p:sp>
        <p:nvSpPr>
          <p:cNvPr id="12295" name="Rectangle 1"/>
          <p:cNvSpPr>
            <a:spLocks noChangeArrowheads="1"/>
          </p:cNvSpPr>
          <p:nvPr/>
        </p:nvSpPr>
        <p:spPr bwMode="auto">
          <a:xfrm>
            <a:off x="2238375" y="2590801"/>
            <a:ext cx="7620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/>
              <a:t>Trưng</a:t>
            </a:r>
            <a:r>
              <a:rPr lang="en-US" altLang="en-US" dirty="0"/>
              <a:t> </a:t>
            </a:r>
            <a:r>
              <a:rPr lang="en-US" altLang="en-US" dirty="0" err="1"/>
              <a:t>bày</a:t>
            </a:r>
            <a:r>
              <a:rPr lang="en-US" altLang="en-US" dirty="0"/>
              <a:t> SPMT </a:t>
            </a:r>
            <a:r>
              <a:rPr lang="en-US" altLang="en-US" dirty="0" err="1"/>
              <a:t>cá</a:t>
            </a:r>
            <a:r>
              <a:rPr lang="en-US" altLang="en-US" dirty="0"/>
              <a:t> </a:t>
            </a:r>
            <a:r>
              <a:rPr lang="en-US" altLang="en-US" dirty="0" err="1"/>
              <a:t>nhân</a:t>
            </a:r>
            <a:r>
              <a:rPr lang="en-US" altLang="en-US" dirty="0"/>
              <a:t>/</a:t>
            </a:r>
            <a:r>
              <a:rPr lang="en-US" altLang="en-US" dirty="0" err="1"/>
              <a:t>nhóm</a:t>
            </a:r>
            <a:r>
              <a:rPr lang="en-US" altLang="en-US" dirty="0"/>
              <a:t>, chia </a:t>
            </a:r>
            <a:r>
              <a:rPr lang="en-US" altLang="en-US" dirty="0" err="1"/>
              <a:t>sẻ</a:t>
            </a:r>
            <a:r>
              <a:rPr lang="en-US" altLang="en-US" dirty="0"/>
              <a:t> </a:t>
            </a:r>
            <a:r>
              <a:rPr lang="en-US" altLang="en-US" dirty="0" err="1"/>
              <a:t>cảm</a:t>
            </a:r>
            <a:r>
              <a:rPr lang="en-US" altLang="en-US" dirty="0"/>
              <a:t> </a:t>
            </a:r>
            <a:r>
              <a:rPr lang="en-US" altLang="en-US" dirty="0" err="1"/>
              <a:t>nhận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</a:t>
            </a:r>
            <a:r>
              <a:rPr lang="en-US" altLang="en-US" dirty="0" err="1"/>
              <a:t>bản</a:t>
            </a:r>
            <a:r>
              <a:rPr lang="en-US" altLang="en-US" dirty="0"/>
              <a:t> </a:t>
            </a:r>
            <a:r>
              <a:rPr lang="en-US" altLang="en-US" dirty="0" err="1"/>
              <a:t>thân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giới</a:t>
            </a:r>
            <a:r>
              <a:rPr lang="en-US" altLang="en-US" dirty="0"/>
              <a:t> </a:t>
            </a:r>
            <a:r>
              <a:rPr lang="en-US" altLang="en-US" dirty="0" err="1"/>
              <a:t>thiệu</a:t>
            </a:r>
            <a:r>
              <a:rPr lang="en-US" altLang="en-US" dirty="0"/>
              <a:t> </a:t>
            </a:r>
            <a:r>
              <a:rPr lang="en-US" altLang="en-US" dirty="0" err="1"/>
              <a:t>theo</a:t>
            </a:r>
            <a:r>
              <a:rPr lang="en-US" altLang="en-US" dirty="0"/>
              <a:t> </a:t>
            </a:r>
            <a:r>
              <a:rPr lang="en-US" altLang="en-US" dirty="0" err="1"/>
              <a:t>một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gợi</a:t>
            </a:r>
            <a:r>
              <a:rPr lang="en-US" altLang="en-US" dirty="0"/>
              <a:t> ý </a:t>
            </a:r>
            <a:r>
              <a:rPr lang="en-US" altLang="en-US" dirty="0" err="1"/>
              <a:t>sau</a:t>
            </a:r>
            <a:r>
              <a:rPr lang="en-US" altLang="en-US" dirty="0"/>
              <a:t>:</a:t>
            </a:r>
          </a:p>
          <a:p>
            <a:pPr eaLnBrk="1" hangingPunct="1"/>
            <a:r>
              <a:rPr lang="en-US" altLang="en-US" dirty="0"/>
              <a:t>- SPMT </a:t>
            </a:r>
            <a:r>
              <a:rPr lang="en-US" altLang="en-US" dirty="0" err="1"/>
              <a:t>của</a:t>
            </a:r>
            <a:r>
              <a:rPr lang="en-US" altLang="en-US" dirty="0"/>
              <a:t> </a:t>
            </a:r>
            <a:r>
              <a:rPr lang="en-US" altLang="en-US" dirty="0" err="1"/>
              <a:t>bạn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</a:t>
            </a:r>
            <a:r>
              <a:rPr lang="en-US" altLang="en-US" dirty="0" err="1"/>
              <a:t>từ</a:t>
            </a:r>
            <a:r>
              <a:rPr lang="en-US" altLang="en-US" dirty="0"/>
              <a:t> </a:t>
            </a:r>
            <a:r>
              <a:rPr lang="en-US" altLang="en-US" dirty="0" err="1"/>
              <a:t>những</a:t>
            </a:r>
            <a:r>
              <a:rPr lang="en-US" altLang="en-US" dirty="0"/>
              <a:t> </a:t>
            </a:r>
            <a:r>
              <a:rPr lang="en-US" altLang="en-US" dirty="0" err="1"/>
              <a:t>vật</a:t>
            </a:r>
            <a:r>
              <a:rPr lang="en-US" altLang="en-US" dirty="0"/>
              <a:t> </a:t>
            </a:r>
            <a:r>
              <a:rPr lang="en-US" altLang="en-US" dirty="0" err="1"/>
              <a:t>liệu</a:t>
            </a:r>
            <a:r>
              <a:rPr lang="en-US" altLang="en-US" dirty="0"/>
              <a:t> </a:t>
            </a:r>
            <a:r>
              <a:rPr lang="en-US" altLang="en-US" dirty="0" err="1"/>
              <a:t>gì</a:t>
            </a:r>
            <a:r>
              <a:rPr lang="en-US" altLang="en-US" dirty="0"/>
              <a:t>?</a:t>
            </a:r>
          </a:p>
          <a:p>
            <a:pPr eaLnBrk="1" hangingPunct="1"/>
            <a:r>
              <a:rPr lang="en-US" altLang="en-US" dirty="0"/>
              <a:t>-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sát</a:t>
            </a:r>
            <a:r>
              <a:rPr lang="en-US" altLang="en-US" dirty="0"/>
              <a:t> SPMT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cho</a:t>
            </a:r>
            <a:r>
              <a:rPr lang="en-US" altLang="en-US" dirty="0"/>
              <a:t> </a:t>
            </a:r>
            <a:r>
              <a:rPr lang="en-US" altLang="en-US" dirty="0" err="1"/>
              <a:t>cảm</a:t>
            </a:r>
            <a:r>
              <a:rPr lang="en-US" altLang="en-US" dirty="0"/>
              <a:t> </a:t>
            </a:r>
            <a:r>
              <a:rPr lang="en-US" altLang="en-US" dirty="0" err="1"/>
              <a:t>giác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chuyển</a:t>
            </a:r>
            <a:r>
              <a:rPr lang="en-US" altLang="en-US" dirty="0"/>
              <a:t> </a:t>
            </a:r>
            <a:r>
              <a:rPr lang="en-US" altLang="en-US" dirty="0" err="1"/>
              <a:t>động</a:t>
            </a:r>
            <a:r>
              <a:rPr lang="en-US" altLang="en-US" dirty="0"/>
              <a:t> </a:t>
            </a:r>
            <a:r>
              <a:rPr lang="en-US" altLang="en-US" dirty="0" err="1"/>
              <a:t>không</a:t>
            </a:r>
            <a:r>
              <a:rPr lang="en-US" altLang="en-US" dirty="0"/>
              <a:t>?</a:t>
            </a:r>
          </a:p>
          <a:p>
            <a:pPr eaLnBrk="1" hangingPunct="1"/>
            <a:r>
              <a:rPr lang="en-US" altLang="en-US" dirty="0"/>
              <a:t>-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đạt</a:t>
            </a:r>
            <a:r>
              <a:rPr lang="en-US" altLang="en-US" dirty="0"/>
              <a:t> </a:t>
            </a:r>
            <a:r>
              <a:rPr lang="en-US" altLang="en-US" dirty="0" err="1"/>
              <a:t>hình</a:t>
            </a:r>
            <a:r>
              <a:rPr lang="en-US" altLang="en-US" dirty="0"/>
              <a:t> </a:t>
            </a:r>
            <a:r>
              <a:rPr lang="en-US" altLang="en-US" dirty="0" err="1"/>
              <a:t>động</a:t>
            </a:r>
            <a:r>
              <a:rPr lang="en-US" altLang="en-US" dirty="0"/>
              <a:t> </a:t>
            </a:r>
            <a:r>
              <a:rPr lang="en-US" altLang="en-US" dirty="0" err="1"/>
              <a:t>trên</a:t>
            </a:r>
            <a:r>
              <a:rPr lang="en-US" altLang="en-US" dirty="0"/>
              <a:t> SPMT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thể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ở </a:t>
            </a:r>
            <a:r>
              <a:rPr lang="en-US" altLang="en-US" dirty="0" err="1"/>
              <a:t>những</a:t>
            </a:r>
            <a:r>
              <a:rPr lang="en-US" altLang="en-US" dirty="0"/>
              <a:t> </a:t>
            </a:r>
            <a:r>
              <a:rPr lang="en-US" altLang="en-US" dirty="0" err="1"/>
              <a:t>yếu</a:t>
            </a:r>
            <a:r>
              <a:rPr lang="en-US" altLang="en-US" dirty="0"/>
              <a:t> </a:t>
            </a:r>
            <a:r>
              <a:rPr lang="en-US" altLang="en-US" dirty="0" err="1"/>
              <a:t>tố</a:t>
            </a:r>
            <a:r>
              <a:rPr lang="en-US" altLang="en-US" dirty="0"/>
              <a:t> </a:t>
            </a:r>
            <a:r>
              <a:rPr lang="en-US" altLang="en-US" dirty="0" err="1"/>
              <a:t>nào</a:t>
            </a:r>
            <a:r>
              <a:rPr lang="en-US" alt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8340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2057400" y="2286001"/>
            <a:ext cx="8229600" cy="266226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cầu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cần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đạt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dirty="0">
                <a:latin typeface="Times New Roman" pitchFamily="18" charset="0"/>
              </a:rPr>
              <a:t>       - </a:t>
            </a:r>
            <a:r>
              <a:rPr lang="en-US" sz="2200" dirty="0" err="1">
                <a:latin typeface="Times New Roman" pitchFamily="18" charset="0"/>
              </a:rPr>
              <a:t>Biết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biểu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hiện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khối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dạng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cơ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bản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theo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cặp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tương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phản</a:t>
            </a:r>
            <a:r>
              <a:rPr lang="en-US" sz="2200" dirty="0">
                <a:latin typeface="Times New Roman" pitchFamily="18" charset="0"/>
              </a:rPr>
              <a:t> 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dirty="0">
                <a:latin typeface="Times New Roman" pitchFamily="18" charset="0"/>
              </a:rPr>
              <a:t>      - </a:t>
            </a:r>
            <a:r>
              <a:rPr lang="en-US" sz="2200" dirty="0" err="1">
                <a:latin typeface="Times New Roman" pitchFamily="18" charset="0"/>
              </a:rPr>
              <a:t>Biết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thực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hành</a:t>
            </a:r>
            <a:r>
              <a:rPr lang="en-US" sz="2200" dirty="0">
                <a:latin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</a:rPr>
              <a:t>sáng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tạo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sản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phẩm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mĩ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thuật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tạo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biểu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hiện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khối</a:t>
            </a:r>
            <a:r>
              <a:rPr lang="en-US" sz="2200" dirty="0">
                <a:latin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</a:rPr>
              <a:t>cảm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giác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chuyển</a:t>
            </a: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</a:rPr>
              <a:t>động</a:t>
            </a:r>
            <a:r>
              <a:rPr lang="en-US" sz="2200" dirty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dirty="0">
                <a:latin typeface="Times New Roman" pitchFamily="18" charset="0"/>
              </a:rPr>
              <a:t>   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4343400" y="8128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3600" u="sng">
              <a:solidFill>
                <a:srgbClr val="C00000"/>
              </a:solidFill>
              <a:latin typeface=".VnTime" pitchFamily="34" charset="0"/>
            </a:endParaRPr>
          </a:p>
        </p:txBody>
      </p:sp>
      <p:sp>
        <p:nvSpPr>
          <p:cNvPr id="3081" name="Text Box 4"/>
          <p:cNvSpPr txBox="1">
            <a:spLocks noChangeArrowheads="1"/>
          </p:cNvSpPr>
          <p:nvPr/>
        </p:nvSpPr>
        <p:spPr bwMode="auto">
          <a:xfrm>
            <a:off x="1752600" y="1066801"/>
            <a:ext cx="8077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4: VẺ ĐẸP CỦA KHỐI</a:t>
            </a:r>
          </a:p>
        </p:txBody>
      </p:sp>
      <p:sp>
        <p:nvSpPr>
          <p:cNvPr id="3079" name="Text Box 2"/>
          <p:cNvSpPr txBox="1">
            <a:spLocks noChangeArrowheads="1"/>
          </p:cNvSpPr>
          <p:nvPr/>
        </p:nvSpPr>
        <p:spPr bwMode="auto">
          <a:xfrm>
            <a:off x="1905000" y="130176"/>
            <a:ext cx="822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</a:rPr>
              <a:t> 2025</a:t>
            </a:r>
            <a:endParaRPr lang="en-US" altLang="en-US" sz="28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Text Box 4"/>
          <p:cNvSpPr txBox="1">
            <a:spLocks noChangeArrowheads="1"/>
          </p:cNvSpPr>
          <p:nvPr/>
        </p:nvSpPr>
        <p:spPr bwMode="auto">
          <a:xfrm>
            <a:off x="5105400" y="574676"/>
            <a:ext cx="3581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Mĩ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thuật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22144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105025" y="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1. Quan sát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62200" y="381000"/>
            <a:ext cx="6477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Một số biểu hiện của khối tạo cảm giác</a:t>
            </a:r>
            <a:endParaRPr lang="en-US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09801" y="739776"/>
            <a:ext cx="84867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Quan sát một số cặp khối tương phản trong SGK MT3, trang 22 và gọi tên những biểu hiện này. 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2379663" y="6265864"/>
            <a:ext cx="7829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Trong các biểu hiện của khối ở trên, em thích cặp tương phản nào nhất?</a:t>
            </a:r>
          </a:p>
        </p:txBody>
      </p:sp>
      <p:pic>
        <p:nvPicPr>
          <p:cNvPr id="4103" name="Picture 7" descr="C:\Users\ADMIN\Desktop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2" b="10757"/>
          <a:stretch>
            <a:fillRect/>
          </a:stretch>
        </p:blipFill>
        <p:spPr bwMode="auto">
          <a:xfrm>
            <a:off x="3424238" y="1447801"/>
            <a:ext cx="5410200" cy="463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566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1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105025" y="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1. Quan sát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62200" y="381000"/>
            <a:ext cx="6477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Biểu hiện của khối trên SPMT</a:t>
            </a:r>
            <a:endParaRPr lang="en-US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09801" y="739775"/>
            <a:ext cx="8486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/>
              <a:t>Quan sát một số biểu hiện của khối trên SPMT trong SGK MT3, trang 23 </a:t>
            </a:r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2105026" y="5781676"/>
            <a:ext cx="8258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Lưu ý:</a:t>
            </a:r>
          </a:p>
          <a:p>
            <a:pPr eaLnBrk="1" hangingPunct="1"/>
            <a:r>
              <a:rPr lang="en-US" altLang="en-US"/>
              <a:t>Việc kết hợp một số biểu hiện cũng như thể hiện về khối khác nhau là những cách thể hiện vẻ đẹp của khối trên SPMT.</a:t>
            </a:r>
          </a:p>
        </p:txBody>
      </p:sp>
      <p:pic>
        <p:nvPicPr>
          <p:cNvPr id="6151" name="Picture 7" descr="C:\Users\ADMIN\Desktop\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9" b="16272"/>
          <a:stretch>
            <a:fillRect/>
          </a:stretch>
        </p:blipFill>
        <p:spPr bwMode="auto">
          <a:xfrm>
            <a:off x="4038600" y="1163638"/>
            <a:ext cx="4038600" cy="477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80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6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105025" y="22860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2. Thể hiện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62200" y="609601"/>
            <a:ext cx="7848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đất nặn hoặc vật liệu sẵn có tạo một sản phẩm mĩ thuật có biểu hiện của khối mà em yêu thích.</a:t>
            </a: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55"/>
          <a:stretch>
            <a:fillRect/>
          </a:stretch>
        </p:blipFill>
        <p:spPr bwMode="auto">
          <a:xfrm>
            <a:off x="3886200" y="1447800"/>
            <a:ext cx="4478338" cy="515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72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105025" y="22860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3. Thảo luận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62200" y="609601"/>
            <a:ext cx="7848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Hãy đặt tên cho sản phẩm của mình và trao đổi với các bạn theo một số nội dung gợi ý sau:</a:t>
            </a:r>
          </a:p>
        </p:txBody>
      </p:sp>
      <p:sp>
        <p:nvSpPr>
          <p:cNvPr id="8196" name="Rectangle 1"/>
          <p:cNvSpPr>
            <a:spLocks noChangeArrowheads="1"/>
          </p:cNvSpPr>
          <p:nvPr/>
        </p:nvSpPr>
        <p:spPr bwMode="auto">
          <a:xfrm>
            <a:off x="2347913" y="1524001"/>
            <a:ext cx="769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- SPMT của bạn có biểu hiện nào của khối?</a:t>
            </a:r>
          </a:p>
          <a:p>
            <a:pPr eaLnBrk="1" hangingPunct="1"/>
            <a:r>
              <a:rPr lang="en-US" altLang="en-US"/>
              <a:t>- Trong các SPMT của nhóm, em thích sản phẩm nào nhất? Vì sao?</a:t>
            </a:r>
          </a:p>
        </p:txBody>
      </p:sp>
    </p:spTree>
    <p:extLst>
      <p:ext uri="{BB962C8B-B14F-4D97-AF65-F5344CB8AC3E}">
        <p14:creationId xmlns:p14="http://schemas.microsoft.com/office/powerpoint/2010/main" val="314400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105025" y="22860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4. Vận dụng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62200" y="628651"/>
            <a:ext cx="7848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về sự chuyển động của khối trên một số tác phẩm mĩ thuật của nhà điêu khắc An-béc-tô Gia-cô-mét-ti (Alberto Giacometti)</a:t>
            </a:r>
          </a:p>
        </p:txBody>
      </p:sp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1981200" y="1336676"/>
            <a:ext cx="8610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Thưởng thức hai TPMT của nhà điêu khắc An-béc-tô Gia-cô-mét-ti trong SGK MT3, trang 25 và cùng phân tích yếu tố tạo cảm giác về sự chuyển động trên tác phẩm.</a:t>
            </a:r>
          </a:p>
        </p:txBody>
      </p:sp>
      <p:sp>
        <p:nvSpPr>
          <p:cNvPr id="9222" name="Rectangle 2"/>
          <p:cNvSpPr>
            <a:spLocks noChangeArrowheads="1"/>
          </p:cNvSpPr>
          <p:nvPr/>
        </p:nvSpPr>
        <p:spPr bwMode="auto">
          <a:xfrm>
            <a:off x="8153400" y="3255964"/>
            <a:ext cx="2286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Lưu ý: Việc sử dụng khối với các góc cạnh, theo một hướng xác định rõ ràng thường tạo cảm giác về hướng chuyển động của tác phẩm.</a:t>
            </a:r>
          </a:p>
        </p:txBody>
      </p:sp>
      <p:pic>
        <p:nvPicPr>
          <p:cNvPr id="9223" name="Picture 7" descr="C:\Users\ADMIN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9" b="2238"/>
          <a:stretch>
            <a:fillRect/>
          </a:stretch>
        </p:blipFill>
        <p:spPr bwMode="auto">
          <a:xfrm>
            <a:off x="2740026" y="2057400"/>
            <a:ext cx="5337175" cy="464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49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220" grpId="0"/>
      <p:bldP spid="92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105025" y="22860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4. Vận dụng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62200" y="720726"/>
            <a:ext cx="7848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Tạo một sản phẩm mĩ thuật thể hiện cảm giác về sự chuyển động của khối.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8" b="2734"/>
          <a:stretch>
            <a:fillRect/>
          </a:stretch>
        </p:blipFill>
        <p:spPr bwMode="auto">
          <a:xfrm>
            <a:off x="3962400" y="1246189"/>
            <a:ext cx="4324350" cy="558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88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105025" y="228601"/>
            <a:ext cx="283368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00000"/>
                </a:solidFill>
                <a:latin typeface="Times New Roman" panose="02020603050405020304" pitchFamily="18" charset="0"/>
              </a:rPr>
              <a:t>4. Vận dụng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62200" y="720726"/>
            <a:ext cx="7848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Tạo một sản phẩm mĩ thuật thể hiện cảm giác về sự chuyển động của khối.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93" b="3169"/>
          <a:stretch>
            <a:fillRect/>
          </a:stretch>
        </p:blipFill>
        <p:spPr bwMode="auto">
          <a:xfrm>
            <a:off x="5638800" y="1196976"/>
            <a:ext cx="42672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1"/>
          <p:cNvSpPr>
            <a:spLocks noChangeArrowheads="1"/>
          </p:cNvSpPr>
          <p:nvPr/>
        </p:nvSpPr>
        <p:spPr bwMode="auto">
          <a:xfrm>
            <a:off x="2514600" y="1752600"/>
            <a:ext cx="27368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Tham khảo các bước tạo được biểu đạt hình động cho SPMT trong SGK MT3, trang 27</a:t>
            </a:r>
          </a:p>
        </p:txBody>
      </p:sp>
    </p:spTree>
    <p:extLst>
      <p:ext uri="{BB962C8B-B14F-4D97-AF65-F5344CB8AC3E}">
        <p14:creationId xmlns:p14="http://schemas.microsoft.com/office/powerpoint/2010/main" val="181393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505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NM</cp:lastModifiedBy>
  <cp:revision>3</cp:revision>
  <dcterms:created xsi:type="dcterms:W3CDTF">2024-10-26T03:15:54Z</dcterms:created>
  <dcterms:modified xsi:type="dcterms:W3CDTF">2025-11-08T03:38:47Z</dcterms:modified>
</cp:coreProperties>
</file>