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58" r:id="rId4"/>
    <p:sldId id="256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EC3F-0495-50F4-5296-B9D78CEA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F9E9DD-17EF-1175-F468-8C114475C15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2F2B00-59CF-0E2C-FE6B-7494D9CB770F}"/>
              </a:ext>
            </a:extLst>
          </p:cNvPr>
          <p:cNvSpPr/>
          <p:nvPr/>
        </p:nvSpPr>
        <p:spPr>
          <a:xfrm>
            <a:off x="213853" y="38100"/>
            <a:ext cx="18059399" cy="10287000"/>
          </a:xfrm>
          <a:custGeom>
            <a:avLst/>
            <a:gdLst/>
            <a:ahLst/>
            <a:cxnLst/>
            <a:rect l="l" t="t" r="r" b="b"/>
            <a:pathLst>
              <a:path w="16887145" h="8496290">
                <a:moveTo>
                  <a:pt x="0" y="0"/>
                </a:moveTo>
                <a:lnTo>
                  <a:pt x="16887146" y="0"/>
                </a:lnTo>
                <a:lnTo>
                  <a:pt x="16887146" y="8496290"/>
                </a:lnTo>
                <a:lnTo>
                  <a:pt x="0" y="8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0C2FCAA-1A77-2CBD-C14E-EE14C14BBF79}"/>
              </a:ext>
            </a:extLst>
          </p:cNvPr>
          <p:cNvSpPr/>
          <p:nvPr/>
        </p:nvSpPr>
        <p:spPr>
          <a:xfrm>
            <a:off x="13148276" y="608964"/>
            <a:ext cx="2682153" cy="2747404"/>
          </a:xfrm>
          <a:custGeom>
            <a:avLst/>
            <a:gdLst/>
            <a:ahLst/>
            <a:cxnLst/>
            <a:rect l="l" t="t" r="r" b="b"/>
            <a:pathLst>
              <a:path w="2682153" h="2747404">
                <a:moveTo>
                  <a:pt x="0" y="0"/>
                </a:moveTo>
                <a:lnTo>
                  <a:pt x="2682153" y="0"/>
                </a:lnTo>
                <a:lnTo>
                  <a:pt x="2682153" y="2747404"/>
                </a:lnTo>
                <a:lnTo>
                  <a:pt x="0" y="2747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82F15-CF00-F164-71E5-531B568E8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59" y="2814803"/>
            <a:ext cx="10901082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3760D-5528-D3DF-46B7-5C0745070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120" y="1869841"/>
            <a:ext cx="3426249" cy="944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E7CA3-F14D-CBF0-DCB1-DA81C7CED9B2}"/>
              </a:ext>
            </a:extLst>
          </p:cNvPr>
          <p:cNvSpPr txBox="1"/>
          <p:nvPr/>
        </p:nvSpPr>
        <p:spPr>
          <a:xfrm>
            <a:off x="4876800" y="6138564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Giáo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viên</a:t>
            </a:r>
            <a:r>
              <a:rPr lang="en-US" sz="5400" b="1" dirty="0">
                <a:solidFill>
                  <a:srgbClr val="FF0000"/>
                </a:solidFill>
              </a:rPr>
              <a:t>: Nguyễn Anh Thư</a:t>
            </a:r>
          </a:p>
        </p:txBody>
      </p:sp>
    </p:spTree>
    <p:extLst>
      <p:ext uri="{BB962C8B-B14F-4D97-AF65-F5344CB8AC3E}">
        <p14:creationId xmlns:p14="http://schemas.microsoft.com/office/powerpoint/2010/main" val="24965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7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2349579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Nghĩa gốc và nghĩa chuyển của từ được sắp xếp như thế nào?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9220200" y="1409700"/>
            <a:ext cx="9296400" cy="53340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/>
              </a:rPr>
              <a:t>Những gốc và nghĩa chuyển của từ được sắp xếp như sau: </a:t>
            </a:r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được xếp đầu tiên, sau đó là các nghĩa chuyển. Với nghĩa chuyển, nghĩa nào có nghĩa sát với nghĩa gốc nhất thì xếp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95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1674010"/>
            <a:chOff x="1182413" y="788189"/>
            <a:chExt cx="9576762" cy="11953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72943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 cứu nghĩa của các từ dưới đây: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79027F38-7901-90F4-A6B6-9209EACA7500}"/>
              </a:ext>
            </a:extLst>
          </p:cNvPr>
          <p:cNvSpPr/>
          <p:nvPr/>
        </p:nvSpPr>
        <p:spPr>
          <a:xfrm>
            <a:off x="914400" y="2400300"/>
            <a:ext cx="33528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Học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tập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9CFA70-8A01-4FD5-77FB-5ADF582D6DB3}"/>
              </a:ext>
            </a:extLst>
          </p:cNvPr>
          <p:cNvSpPr/>
          <p:nvPr/>
        </p:nvSpPr>
        <p:spPr>
          <a:xfrm>
            <a:off x="65532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trung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66646-BB27-5C15-F164-055B15DF712B}"/>
              </a:ext>
            </a:extLst>
          </p:cNvPr>
          <p:cNvSpPr/>
          <p:nvPr/>
        </p:nvSpPr>
        <p:spPr>
          <a:xfrm>
            <a:off x="12801600" y="2476500"/>
            <a:ext cx="47244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trôi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chảy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9D099-E0AC-F664-1EB1-25063ED93986}"/>
              </a:ext>
            </a:extLst>
          </p:cNvPr>
          <p:cNvSpPr/>
          <p:nvPr/>
        </p:nvSpPr>
        <p:spPr>
          <a:xfrm>
            <a:off x="533400" y="342900"/>
            <a:ext cx="17449800" cy="23622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D847D-E64F-AA15-57DE-0FD6B40D3B2D}"/>
              </a:ext>
            </a:extLst>
          </p:cNvPr>
          <p:cNvSpPr txBox="1"/>
          <p:nvPr/>
        </p:nvSpPr>
        <p:spPr>
          <a:xfrm>
            <a:off x="762000" y="11049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86897-4408-64FB-D68B-BCD64A1A3749}"/>
              </a:ext>
            </a:extLst>
          </p:cNvPr>
          <p:cNvSpPr txBox="1"/>
          <p:nvPr/>
        </p:nvSpPr>
        <p:spPr>
          <a:xfrm>
            <a:off x="5105400" y="522515"/>
            <a:ext cx="124968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3771900"/>
            <a:ext cx="17449800" cy="34290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533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924300"/>
            <a:ext cx="12496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 một chỗ hoặc một điểm: tập trung đồ đạc vào một chỗ; mọi người đã tập trung đông đủ (Đồng nghĩa: tập kết; Trái nghĩa: giải tán).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 hoạt động, hướng các hoạt động vào một việc gì: tập trung tư tưởng; tập trung giải quyết đơn từ tồn động</a:t>
            </a:r>
          </a:p>
        </p:txBody>
      </p:sp>
    </p:spTree>
    <p:extLst>
      <p:ext uri="{BB962C8B-B14F-4D97-AF65-F5344CB8AC3E}">
        <p14:creationId xmlns:p14="http://schemas.microsoft.com/office/powerpoint/2010/main" val="8568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D4ACE-4884-34B6-72E4-69394CC55664}"/>
              </a:ext>
            </a:extLst>
          </p:cNvPr>
          <p:cNvSpPr/>
          <p:nvPr/>
        </p:nvSpPr>
        <p:spPr>
          <a:xfrm>
            <a:off x="457200" y="2857500"/>
            <a:ext cx="174498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51E3C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	học tập: đgt: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33D6B-F89E-B0EA-E922-439DECAC977A}"/>
              </a:ext>
            </a:extLst>
          </p:cNvPr>
          <p:cNvSpPr txBox="1"/>
          <p:nvPr/>
        </p:nvSpPr>
        <p:spPr>
          <a:xfrm>
            <a:off x="685800" y="47625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trôi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chảy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đgt</a:t>
            </a:r>
            <a:r>
              <a:rPr lang="en-US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E97C-61A4-0C57-25C8-19EDE87A61C8}"/>
              </a:ext>
            </a:extLst>
          </p:cNvPr>
          <p:cNvSpPr txBox="1"/>
          <p:nvPr/>
        </p:nvSpPr>
        <p:spPr>
          <a:xfrm>
            <a:off x="5181600" y="3086100"/>
            <a:ext cx="12496800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(công việc) được tiến hành thuận lợi, không bị vấp váp, trở ngại gì: mọi việc đều trôi chảy; công việc được tiến hành rất trôi chảy (Đồng nghĩa: suôn sẻ, trót lọt).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vi-VN" sz="3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(hoạt động nói năng) được tiến hành một cách dễ dàng, không có vấp váp: đọc rất trôi chảy; trả lời trôi chảy (Đồng nghĩa: lưu loát). </a:t>
            </a:r>
          </a:p>
        </p:txBody>
      </p:sp>
    </p:spTree>
    <p:extLst>
      <p:ext uri="{BB962C8B-B14F-4D97-AF65-F5344CB8AC3E}">
        <p14:creationId xmlns:p14="http://schemas.microsoft.com/office/powerpoint/2010/main" val="17007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B8D80-5BBF-8A0C-A286-035E21A1BBD4}"/>
              </a:ext>
            </a:extLst>
          </p:cNvPr>
          <p:cNvGrpSpPr/>
          <p:nvPr/>
        </p:nvGrpSpPr>
        <p:grpSpPr>
          <a:xfrm>
            <a:off x="2514600" y="0"/>
            <a:ext cx="13709583" cy="3949214"/>
            <a:chOff x="290569" y="2617305"/>
            <a:chExt cx="11318737" cy="3852899"/>
          </a:xfrm>
        </p:grpSpPr>
        <p:pic>
          <p:nvPicPr>
            <p:cNvPr id="7" name="Picture 6" descr="A yellow and black half circle&#10;&#10;Description automatically generated">
              <a:extLst>
                <a:ext uri="{FF2B5EF4-FFF2-40B4-BE49-F238E27FC236}">
                  <a16:creationId xmlns:a16="http://schemas.microsoft.com/office/drawing/2014/main" id="{5548A6B5-84A3-85EC-F6D9-9007A18B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69" y="2617305"/>
              <a:ext cx="11318737" cy="38528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B6A82C-1310-F76C-B997-24810D6DED4F}"/>
                </a:ext>
              </a:extLst>
            </p:cNvPr>
            <p:cNvSpPr txBox="1"/>
            <p:nvPr/>
          </p:nvSpPr>
          <p:spPr>
            <a:xfrm>
              <a:off x="2240819" y="3435063"/>
              <a:ext cx="7821108" cy="17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5400" b="1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Đặt câu với 1 nghĩa chuyển của mỗi từ ở bài tập 3.</a:t>
              </a:r>
              <a:endParaRPr lang="en-US" sz="5400" b="1" i="0" dirty="0">
                <a:ln>
                  <a:solidFill>
                    <a:sysClr val="windowText" lastClr="000000"/>
                  </a:solidFill>
                </a:ln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179649E-67DD-0D05-0032-93509981FC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5957" l="0" r="50897"/>
                    </a14:imgEffect>
                  </a14:imgLayer>
                </a14:imgProps>
              </a:ext>
            </a:extLst>
          </a:blip>
          <a:srcRect r="47935" b="20667"/>
          <a:stretch/>
        </p:blipFill>
        <p:spPr>
          <a:xfrm>
            <a:off x="152400" y="5219700"/>
            <a:ext cx="4343400" cy="55774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C6ED4-416A-3B3D-4632-392818F958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7430" l="54069" r="96276"/>
                    </a14:imgEffect>
                  </a14:imgLayer>
                </a14:imgProps>
              </a:ext>
            </a:extLst>
          </a:blip>
          <a:srcRect l="50662" b="20667"/>
          <a:stretch/>
        </p:blipFill>
        <p:spPr>
          <a:xfrm>
            <a:off x="14478000" y="5389200"/>
            <a:ext cx="4025570" cy="5455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AACA2-7648-92BD-6EB5-F292B8F5D782}"/>
              </a:ext>
            </a:extLst>
          </p:cNvPr>
          <p:cNvGrpSpPr/>
          <p:nvPr/>
        </p:nvGrpSpPr>
        <p:grpSpPr>
          <a:xfrm>
            <a:off x="3962400" y="4305300"/>
            <a:ext cx="11096212" cy="3505200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443D9-4E09-5918-A14D-2140756E4639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B631F-02A7-CF24-C431-C7B61A773717}"/>
                </a:ext>
              </a:extLst>
            </p:cNvPr>
            <p:cNvSpPr txBox="1"/>
            <p:nvPr/>
          </p:nvSpPr>
          <p:spPr>
            <a:xfrm>
              <a:off x="1005094" y="1928999"/>
              <a:ext cx="10363200" cy="70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Thầy cô dạy em học tập theo gương Bác Hồ, chăm chỉ, khiêm tốn.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Bố em tập trung làm việc suốt đêm.</a:t>
              </a:r>
            </a:p>
            <a:p>
              <a:pPr algn="just"/>
              <a:r>
                <a:rPr lang="vi-VN" sz="40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– Giọng đọc của diễn viên rất trôi chảy.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47662"/>
            <a:ext cx="7718562" cy="10334662"/>
          </a:xfrm>
          <a:custGeom>
            <a:avLst/>
            <a:gdLst/>
            <a:ahLst/>
            <a:cxnLst/>
            <a:rect l="l" t="t" r="r" b="b"/>
            <a:pathLst>
              <a:path w="7718562" h="10334662">
                <a:moveTo>
                  <a:pt x="0" y="0"/>
                </a:moveTo>
                <a:lnTo>
                  <a:pt x="7718562" y="0"/>
                </a:lnTo>
                <a:lnTo>
                  <a:pt x="7718562" y="10334662"/>
                </a:lnTo>
                <a:lnTo>
                  <a:pt x="0" y="10334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380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93185" y="1327548"/>
            <a:ext cx="3360994" cy="7799775"/>
          </a:xfrm>
          <a:custGeom>
            <a:avLst/>
            <a:gdLst/>
            <a:ahLst/>
            <a:cxnLst/>
            <a:rect l="l" t="t" r="r" b="b"/>
            <a:pathLst>
              <a:path w="3360994" h="7799775">
                <a:moveTo>
                  <a:pt x="0" y="0"/>
                </a:moveTo>
                <a:lnTo>
                  <a:pt x="3360994" y="0"/>
                </a:lnTo>
                <a:lnTo>
                  <a:pt x="3360994" y="7799775"/>
                </a:lnTo>
                <a:lnTo>
                  <a:pt x="0" y="77997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3431E-1EA9-8EF4-7A03-FB9DE02017EF}"/>
              </a:ext>
            </a:extLst>
          </p:cNvPr>
          <p:cNvSpPr txBox="1"/>
          <p:nvPr/>
        </p:nvSpPr>
        <p:spPr>
          <a:xfrm>
            <a:off x="8077200" y="571500"/>
            <a:ext cx="982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tôi thân béo, gáy tròn</a:t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tài nhờ có nghìn con tuyệt vời</a:t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Mấy người muốn hiểu mẹ tôi</a:t>
            </a:r>
            <a:b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 biết cả đời mà dễ hiểu đâu</a:t>
            </a:r>
            <a:endParaRPr lang="en-US" sz="44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vi-VN" sz="4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cái gì?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78DB8E0-4E8B-4E25-B417-41D11E6E7DF9}"/>
              </a:ext>
            </a:extLst>
          </p:cNvPr>
          <p:cNvSpPr/>
          <p:nvPr/>
        </p:nvSpPr>
        <p:spPr>
          <a:xfrm>
            <a:off x="8915400" y="51435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656938" h="2333715">
                <a:moveTo>
                  <a:pt x="0" y="0"/>
                </a:moveTo>
                <a:lnTo>
                  <a:pt x="1656938" y="0"/>
                </a:lnTo>
                <a:lnTo>
                  <a:pt x="1656938" y="2333715"/>
                </a:lnTo>
                <a:lnTo>
                  <a:pt x="0" y="23337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9E2EA-663B-DDBB-6FB0-5638CC1E6484}"/>
              </a:ext>
            </a:extLst>
          </p:cNvPr>
          <p:cNvSpPr/>
          <p:nvPr/>
        </p:nvSpPr>
        <p:spPr>
          <a:xfrm>
            <a:off x="12649200" y="6134100"/>
            <a:ext cx="4724400" cy="18288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81000" y="342900"/>
            <a:ext cx="17678400" cy="9524999"/>
          </a:xfrm>
          <a:custGeom>
            <a:avLst/>
            <a:gdLst/>
            <a:ahLst/>
            <a:cxnLst/>
            <a:rect l="l" t="t" r="r" b="b"/>
            <a:pathLst>
              <a:path w="15681535" h="8011839">
                <a:moveTo>
                  <a:pt x="0" y="0"/>
                </a:moveTo>
                <a:lnTo>
                  <a:pt x="15681536" y="0"/>
                </a:lnTo>
                <a:lnTo>
                  <a:pt x="15681536" y="8011839"/>
                </a:lnTo>
                <a:lnTo>
                  <a:pt x="0" y="8011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Từ Điển Anh Việt Dành Cho Học Sinh Lớp 6-7 Khoảng 177.000 Từ">
            <a:extLst>
              <a:ext uri="{FF2B5EF4-FFF2-40B4-BE49-F238E27FC236}">
                <a16:creationId xmlns:a16="http://schemas.microsoft.com/office/drawing/2014/main" id="{67F84CF2-F8FB-C62D-3B0C-EDD488914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9700"/>
            <a:ext cx="2546211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97B803-B25C-B76B-5AA6-237ACE95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999" y="1257300"/>
            <a:ext cx="2731957" cy="4114800"/>
          </a:xfrm>
          <a:prstGeom prst="rect">
            <a:avLst/>
          </a:prstGeom>
        </p:spPr>
      </p:pic>
      <p:pic>
        <p:nvPicPr>
          <p:cNvPr id="12" name="Picture 11" descr="Mua Từ Điển Tiếng Việt Thông Dụng (Dành Cho HS-SV) - Sách Bỏ Túi | Tiki">
            <a:extLst>
              <a:ext uri="{FF2B5EF4-FFF2-40B4-BE49-F238E27FC236}">
                <a16:creationId xmlns:a16="http://schemas.microsoft.com/office/drawing/2014/main" id="{0CD04E5C-DFE8-4E5F-2EEC-76C16FDC5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333500"/>
            <a:ext cx="2708322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ừ điển Anh - Việt (bìa xanh đậm) - Công ty cổ phần sách MCBooks">
            <a:extLst>
              <a:ext uri="{FF2B5EF4-FFF2-40B4-BE49-F238E27FC236}">
                <a16:creationId xmlns:a16="http://schemas.microsoft.com/office/drawing/2014/main" id="{BB9D0503-E028-D67A-87AC-409248A6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1409700"/>
            <a:ext cx="2743200" cy="39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0427" y="908685"/>
            <a:ext cx="16887145" cy="8496290"/>
          </a:xfrm>
          <a:custGeom>
            <a:avLst/>
            <a:gdLst/>
            <a:ahLst/>
            <a:cxnLst/>
            <a:rect l="l" t="t" r="r" b="b"/>
            <a:pathLst>
              <a:path w="16887145" h="8496290">
                <a:moveTo>
                  <a:pt x="0" y="0"/>
                </a:moveTo>
                <a:lnTo>
                  <a:pt x="16887146" y="0"/>
                </a:lnTo>
                <a:lnTo>
                  <a:pt x="16887146" y="8496290"/>
                </a:lnTo>
                <a:lnTo>
                  <a:pt x="0" y="849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3177752" y="5581150"/>
            <a:ext cx="3502493" cy="8638436"/>
          </a:xfrm>
          <a:custGeom>
            <a:avLst/>
            <a:gdLst/>
            <a:ahLst/>
            <a:cxnLst/>
            <a:rect l="l" t="t" r="r" b="b"/>
            <a:pathLst>
              <a:path w="3502493" h="8638436">
                <a:moveTo>
                  <a:pt x="3502494" y="0"/>
                </a:moveTo>
                <a:lnTo>
                  <a:pt x="0" y="0"/>
                </a:lnTo>
                <a:lnTo>
                  <a:pt x="0" y="8638437"/>
                </a:lnTo>
                <a:lnTo>
                  <a:pt x="3502494" y="8638437"/>
                </a:lnTo>
                <a:lnTo>
                  <a:pt x="3502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148276" y="608964"/>
            <a:ext cx="2682153" cy="2747404"/>
          </a:xfrm>
          <a:custGeom>
            <a:avLst/>
            <a:gdLst/>
            <a:ahLst/>
            <a:cxnLst/>
            <a:rect l="l" t="t" r="r" b="b"/>
            <a:pathLst>
              <a:path w="2682153" h="2747404">
                <a:moveTo>
                  <a:pt x="0" y="0"/>
                </a:moveTo>
                <a:lnTo>
                  <a:pt x="2682153" y="0"/>
                </a:lnTo>
                <a:lnTo>
                  <a:pt x="2682153" y="2747404"/>
                </a:lnTo>
                <a:lnTo>
                  <a:pt x="0" y="27474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4A5DE-2D19-254B-2CE2-6FCFF5988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700"/>
            <a:ext cx="10901082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EAC92A-D00D-23AB-9E70-59177A3E09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2705100"/>
            <a:ext cx="3426249" cy="944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Sắp xếp các bước ở bài tập 1 theo trình tự tra cứu nghĩa của từ trong từ điển.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41BE5-1A42-EA4A-0087-5CD8B516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3924300"/>
            <a:ext cx="6858000" cy="3200400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DEB495B8-122A-2EB8-E80A-946E0DA54F0E}"/>
              </a:ext>
            </a:extLst>
          </p:cNvPr>
          <p:cNvSpPr/>
          <p:nvPr/>
        </p:nvSpPr>
        <p:spPr>
          <a:xfrm>
            <a:off x="152400" y="2628900"/>
            <a:ext cx="10885714" cy="6400800"/>
          </a:xfrm>
          <a:custGeom>
            <a:avLst/>
            <a:gdLst/>
            <a:ahLst/>
            <a:cxnLst/>
            <a:rect l="l" t="t" r="r" b="b"/>
            <a:pathLst>
              <a:path w="14983774" h="7655346">
                <a:moveTo>
                  <a:pt x="0" y="0"/>
                </a:moveTo>
                <a:lnTo>
                  <a:pt x="14983774" y="0"/>
                </a:lnTo>
                <a:lnTo>
                  <a:pt x="14983774" y="7655346"/>
                </a:lnTo>
                <a:lnTo>
                  <a:pt x="0" y="7655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07CF5-94DE-215E-494B-2A0D8A19FF05}"/>
              </a:ext>
            </a:extLst>
          </p:cNvPr>
          <p:cNvSpPr txBox="1"/>
          <p:nvPr/>
        </p:nvSpPr>
        <p:spPr>
          <a:xfrm>
            <a:off x="1143000" y="34671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điển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800" b="0" i="1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592" b="-3659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F41E4-3B13-AD45-96D1-0713FCA6E2FB}"/>
              </a:ext>
            </a:extLst>
          </p:cNvPr>
          <p:cNvGrpSpPr/>
          <p:nvPr/>
        </p:nvGrpSpPr>
        <p:grpSpPr>
          <a:xfrm>
            <a:off x="334860" y="116690"/>
            <a:ext cx="17495939" cy="2134162"/>
            <a:chOff x="1182413" y="788189"/>
            <a:chExt cx="9576762" cy="15238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35EBF-134D-E026-0820-69E77DF529B5}"/>
                </a:ext>
              </a:extLst>
            </p:cNvPr>
            <p:cNvSpPr txBox="1"/>
            <p:nvPr/>
          </p:nvSpPr>
          <p:spPr>
            <a:xfrm>
              <a:off x="2083571" y="926145"/>
              <a:ext cx="8675604" cy="1385922"/>
            </a:xfrm>
            <a:prstGeom prst="roundRect">
              <a:avLst/>
            </a:prstGeom>
            <a:solidFill>
              <a:srgbClr val="E0FFC1"/>
            </a:solidFill>
            <a:ln w="76200">
              <a:solidFill>
                <a:srgbClr val="00B050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ác bước theo trình tự tra cứu nghĩa của từ trong từ điển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3E8D4-56C0-7207-0F36-5B2BC4F1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413" y="788189"/>
              <a:ext cx="1048300" cy="119531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2E983B-BBDE-221D-77F2-3FB486659CBE}"/>
              </a:ext>
            </a:extLst>
          </p:cNvPr>
          <p:cNvSpPr txBox="1"/>
          <p:nvPr/>
        </p:nvSpPr>
        <p:spPr>
          <a:xfrm>
            <a:off x="4114800" y="2552700"/>
            <a:ext cx="10972800" cy="12258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a.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6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endParaRPr lang="en-US" sz="6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AED10-C523-7BC8-E66E-E76920607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6438900"/>
            <a:ext cx="3630537" cy="3853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742F92-F359-AFE9-06FA-FB665867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1400" y="6125009"/>
            <a:ext cx="3276600" cy="4145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5CD22-DBCB-A067-1C05-2EA0D8E71F21}"/>
              </a:ext>
            </a:extLst>
          </p:cNvPr>
          <p:cNvSpPr txBox="1"/>
          <p:nvPr/>
        </p:nvSpPr>
        <p:spPr>
          <a:xfrm>
            <a:off x="4038600" y="4305300"/>
            <a:ext cx="10972800" cy="91940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b.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mục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bắt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đầu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bằng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4FDE4-DD44-20F4-276A-EAE8AE2A4ACC}"/>
              </a:ext>
            </a:extLst>
          </p:cNvPr>
          <p:cNvSpPr txBox="1"/>
          <p:nvPr/>
        </p:nvSpPr>
        <p:spPr>
          <a:xfrm>
            <a:off x="4038600" y="5524500"/>
            <a:ext cx="10972800" cy="1021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c.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điển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phù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1EB3-39E7-425F-0C1C-C293C24630E8}"/>
              </a:ext>
            </a:extLst>
          </p:cNvPr>
          <p:cNvSpPr txBox="1"/>
          <p:nvPr/>
        </p:nvSpPr>
        <p:spPr>
          <a:xfrm>
            <a:off x="4114800" y="6896100"/>
            <a:ext cx="10972800" cy="16004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d.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thêm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ý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dùng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01B7FB-691A-D977-B4AB-C1C10206DD61}"/>
              </a:ext>
            </a:extLst>
          </p:cNvPr>
          <p:cNvSpPr txBox="1"/>
          <p:nvPr/>
        </p:nvSpPr>
        <p:spPr>
          <a:xfrm>
            <a:off x="4038600" y="8976003"/>
            <a:ext cx="10972800" cy="102155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e.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nghĩa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từ</a:t>
            </a:r>
            <a:r>
              <a:rPr lang="en-US" sz="5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đọc</a:t>
            </a:r>
            <a:endParaRPr lang="en-US" sz="5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7AB4D3F-92E5-D88B-AEE9-3893C1F3F69B}"/>
              </a:ext>
            </a:extLst>
          </p:cNvPr>
          <p:cNvSpPr/>
          <p:nvPr/>
        </p:nvSpPr>
        <p:spPr>
          <a:xfrm>
            <a:off x="1219200" y="190500"/>
            <a:ext cx="16383000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các thông tin về từ đọc trong từ điển dưới đây và trả lười câu hỏi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431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209800" y="8801100"/>
            <a:ext cx="14554200" cy="1021556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2725400" y="4991100"/>
            <a:ext cx="5334000" cy="3124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b="1" i="1" dirty="0" err="1"/>
              <a:t>đọc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</a:t>
            </a:r>
            <a:r>
              <a:rPr lang="en-US" sz="5400" dirty="0" err="1"/>
              <a:t>động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7315200" y="7962900"/>
            <a:ext cx="9296400" cy="919401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Nghĩa gốc của từ </a:t>
            </a:r>
            <a:r>
              <a:rPr lang="vi-VN" sz="4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gì?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3009900"/>
            <a:ext cx="6248400" cy="4267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/>
              </a:rPr>
              <a:t>Nghĩa gốc của từ đọc là nghĩa số 1: </a:t>
            </a:r>
            <a:r>
              <a:rPr lang="vi-VN" sz="4000" b="1" dirty="0">
                <a:solidFill>
                  <a:prstClr val="black"/>
                </a:solidFill>
                <a:latin typeface="Calibri"/>
              </a:rPr>
              <a:t>Phát thành lời những điều đã được viết ra theo đúng trình tự.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5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592" b="-3659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ED2F7-4D8C-F7D5-04C9-8DA3CBDE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95300"/>
            <a:ext cx="11049000" cy="6669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A77B2-FEFD-E307-5A86-37544ECD92E1}"/>
              </a:ext>
            </a:extLst>
          </p:cNvPr>
          <p:cNvSpPr txBox="1"/>
          <p:nvPr/>
        </p:nvSpPr>
        <p:spPr>
          <a:xfrm>
            <a:off x="2819400" y="7505700"/>
            <a:ext cx="13639800" cy="1225868"/>
          </a:xfrm>
          <a:prstGeom prst="roundRect">
            <a:avLst/>
          </a:prstGeom>
          <a:solidFill>
            <a:srgbClr val="E0FFC1"/>
          </a:solidFill>
          <a:ln w="76200">
            <a:solidFill>
              <a:srgbClr val="00B05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Từ đọc có mấy nghĩa chuyển?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8B58E58-BF2F-35B4-5876-3898D7541675}"/>
              </a:ext>
            </a:extLst>
          </p:cNvPr>
          <p:cNvSpPr/>
          <p:nvPr/>
        </p:nvSpPr>
        <p:spPr>
          <a:xfrm>
            <a:off x="11887200" y="2095500"/>
            <a:ext cx="6629400" cy="464820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đọc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3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chuyển</a:t>
            </a:r>
            <a:r>
              <a:rPr lang="en-US" sz="4400" dirty="0">
                <a:solidFill>
                  <a:prstClr val="black"/>
                </a:solidFill>
              </a:rPr>
              <a:t> (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</a:t>
            </a:r>
            <a:r>
              <a:rPr lang="en-US" sz="4400" dirty="0">
                <a:solidFill>
                  <a:prstClr val="black"/>
                </a:solidFill>
              </a:rPr>
              <a:t> 2,3,4) 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cách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sử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dụng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phần</a:t>
            </a:r>
            <a:r>
              <a:rPr lang="en-US" sz="4400" dirty="0">
                <a:solidFill>
                  <a:prstClr val="black"/>
                </a:solidFill>
              </a:rPr>
              <a:t> in </a:t>
            </a:r>
            <a:r>
              <a:rPr lang="en-US" sz="4400" dirty="0" err="1">
                <a:solidFill>
                  <a:prstClr val="black"/>
                </a:solidFill>
              </a:rPr>
              <a:t>nghiêng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sau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mỗi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nghĩa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635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31</cp:revision>
  <dcterms:created xsi:type="dcterms:W3CDTF">2006-08-16T00:00:00Z</dcterms:created>
  <dcterms:modified xsi:type="dcterms:W3CDTF">2025-11-12T03:06:12Z</dcterms:modified>
  <dc:identifier>DAGGBMTwqNQ</dc:identifier>
</cp:coreProperties>
</file>