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2"/>
  </p:notesMasterIdLst>
  <p:sldIdLst>
    <p:sldId id="256" r:id="rId3"/>
    <p:sldId id="267" r:id="rId4"/>
    <p:sldId id="268" r:id="rId5"/>
    <p:sldId id="279" r:id="rId6"/>
    <p:sldId id="369" r:id="rId7"/>
    <p:sldId id="370" r:id="rId8"/>
    <p:sldId id="371" r:id="rId9"/>
    <p:sldId id="374" r:id="rId10"/>
    <p:sldId id="379" r:id="rId1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04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B07A6-6A91-4B60-8A0E-3A4D4B8FB01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80024-633E-4A15-A1C6-0295F92B5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5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Vỏ máy sấy tóc được làm bằng chất liệu gì? Vì sao tay ta cầm vào mà không bị điện giật? Chúng ta sẽ tìm hiểu điều này ở hoạt động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80024-633E-4A15-A1C6-0295F92B58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95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80024-633E-4A15-A1C6-0295F92B58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16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80024-633E-4A15-A1C6-0295F92B5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16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80024-633E-4A15-A1C6-0295F92B5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45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80024-633E-4A15-A1C6-0295F92B5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553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80024-633E-4A15-A1C6-0295F92B58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52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80024-633E-4A15-A1C6-0295F92B5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39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0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3542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55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8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0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7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9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3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7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CA3AE7-1A5F-2F23-0136-6C254B18BE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14287"/>
            <a:ext cx="2761952" cy="2761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1DB689-FA14-4C55-F8D4-76061F393F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14287"/>
            <a:ext cx="2761952" cy="27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4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077380" y="444872"/>
            <a:ext cx="13934461" cy="12266251"/>
          </a:xfrm>
          <a:custGeom>
            <a:avLst/>
            <a:gdLst/>
            <a:ahLst/>
            <a:cxnLst/>
            <a:rect l="l" t="t" r="r" b="b"/>
            <a:pathLst>
              <a:path w="13934461" h="12266251">
                <a:moveTo>
                  <a:pt x="0" y="0"/>
                </a:moveTo>
                <a:lnTo>
                  <a:pt x="13934460" y="0"/>
                </a:lnTo>
                <a:lnTo>
                  <a:pt x="13934460" y="12266250"/>
                </a:lnTo>
                <a:lnTo>
                  <a:pt x="0" y="12266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3711" y="1664592"/>
            <a:ext cx="13848421" cy="7288908"/>
          </a:xfrm>
          <a:custGeom>
            <a:avLst/>
            <a:gdLst/>
            <a:ahLst/>
            <a:cxnLst/>
            <a:rect l="l" t="t" r="r" b="b"/>
            <a:pathLst>
              <a:path w="13848421" h="3273263">
                <a:moveTo>
                  <a:pt x="0" y="0"/>
                </a:moveTo>
                <a:lnTo>
                  <a:pt x="13848421" y="0"/>
                </a:lnTo>
                <a:lnTo>
                  <a:pt x="13848421" y="3273264"/>
                </a:lnTo>
                <a:lnTo>
                  <a:pt x="0" y="327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 flipV="1">
            <a:off x="4719853" y="-1401621"/>
            <a:ext cx="1818690" cy="4860642"/>
          </a:xfrm>
          <a:custGeom>
            <a:avLst/>
            <a:gdLst/>
            <a:ahLst/>
            <a:cxnLst/>
            <a:rect l="l" t="t" r="r" b="b"/>
            <a:pathLst>
              <a:path w="1818690" h="4860642">
                <a:moveTo>
                  <a:pt x="0" y="4860642"/>
                </a:moveTo>
                <a:lnTo>
                  <a:pt x="1818690" y="4860642"/>
                </a:lnTo>
                <a:lnTo>
                  <a:pt x="1818690" y="0"/>
                </a:lnTo>
                <a:lnTo>
                  <a:pt x="0" y="0"/>
                </a:lnTo>
                <a:lnTo>
                  <a:pt x="0" y="4860642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 flipV="1">
            <a:off x="-243275" y="-11935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70B19-6730-079D-9E3B-CA9C60ECBD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459" y="1929440"/>
            <a:ext cx="14090663" cy="3611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3678D5-39F3-02F3-F516-0C692820A5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4250" y="451383"/>
            <a:ext cx="3755461" cy="1213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B79A6-900E-F5E7-44A1-28BE91A9CEE0}"/>
              </a:ext>
            </a:extLst>
          </p:cNvPr>
          <p:cNvSpPr txBox="1"/>
          <p:nvPr/>
        </p:nvSpPr>
        <p:spPr>
          <a:xfrm>
            <a:off x="2915637" y="6098022"/>
            <a:ext cx="982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Giáo</a:t>
            </a:r>
            <a:r>
              <a:rPr lang="en-US" sz="5400" b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viên</a:t>
            </a:r>
            <a:r>
              <a:rPr lang="en-US" sz="5400" b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 Nguyễn Anh Thư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1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129" y="656960"/>
            <a:ext cx="16901743" cy="8973079"/>
            <a:chOff x="0" y="0"/>
            <a:chExt cx="4451488" cy="2363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1488" cy="2363280"/>
            </a:xfrm>
            <a:custGeom>
              <a:avLst/>
              <a:gdLst/>
              <a:ahLst/>
              <a:cxnLst/>
              <a:rect l="l" t="t" r="r" b="b"/>
              <a:pathLst>
                <a:path w="4451488" h="2363280">
                  <a:moveTo>
                    <a:pt x="4581" y="0"/>
                  </a:moveTo>
                  <a:lnTo>
                    <a:pt x="4446907" y="0"/>
                  </a:lnTo>
                  <a:cubicBezTo>
                    <a:pt x="4448122" y="0"/>
                    <a:pt x="4449287" y="483"/>
                    <a:pt x="4450146" y="1342"/>
                  </a:cubicBezTo>
                  <a:cubicBezTo>
                    <a:pt x="4451005" y="2201"/>
                    <a:pt x="4451488" y="3366"/>
                    <a:pt x="4451488" y="4581"/>
                  </a:cubicBezTo>
                  <a:lnTo>
                    <a:pt x="4451488" y="2358700"/>
                  </a:lnTo>
                  <a:cubicBezTo>
                    <a:pt x="4451488" y="2361229"/>
                    <a:pt x="4449437" y="2363280"/>
                    <a:pt x="4446907" y="2363280"/>
                  </a:cubicBezTo>
                  <a:lnTo>
                    <a:pt x="4581" y="2363280"/>
                  </a:lnTo>
                  <a:cubicBezTo>
                    <a:pt x="3366" y="2363280"/>
                    <a:pt x="2201" y="2362798"/>
                    <a:pt x="1342" y="2361939"/>
                  </a:cubicBezTo>
                  <a:cubicBezTo>
                    <a:pt x="483" y="2361080"/>
                    <a:pt x="0" y="2359914"/>
                    <a:pt x="0" y="2358700"/>
                  </a:cubicBezTo>
                  <a:lnTo>
                    <a:pt x="0" y="4581"/>
                  </a:lnTo>
                  <a:cubicBezTo>
                    <a:pt x="0" y="3366"/>
                    <a:pt x="483" y="2201"/>
                    <a:pt x="1342" y="1342"/>
                  </a:cubicBezTo>
                  <a:cubicBezTo>
                    <a:pt x="2201" y="483"/>
                    <a:pt x="3366" y="0"/>
                    <a:pt x="4581" y="0"/>
                  </a:cubicBezTo>
                  <a:close/>
                </a:path>
              </a:pathLst>
            </a:custGeom>
            <a:solidFill>
              <a:srgbClr val="F6F1DA"/>
            </a:solidFill>
          </p:spPr>
          <p:txBody>
            <a:bodyPr/>
            <a:lstStyle/>
            <a:p>
              <a:pPr algn="just"/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451488" cy="2372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714"/>
                </a:lnSpc>
              </a:pPr>
              <a:endParaRPr/>
            </a:p>
          </p:txBody>
        </p:sp>
      </p:grpSp>
      <p:sp>
        <p:nvSpPr>
          <p:cNvPr id="60" name="Freeform 60"/>
          <p:cNvSpPr/>
          <p:nvPr/>
        </p:nvSpPr>
        <p:spPr>
          <a:xfrm>
            <a:off x="457200" y="0"/>
            <a:ext cx="2202888" cy="2469002"/>
          </a:xfrm>
          <a:custGeom>
            <a:avLst/>
            <a:gdLst/>
            <a:ahLst/>
            <a:cxnLst/>
            <a:rect l="l" t="t" r="r" b="b"/>
            <a:pathLst>
              <a:path w="2583888" h="3665090">
                <a:moveTo>
                  <a:pt x="0" y="0"/>
                </a:moveTo>
                <a:lnTo>
                  <a:pt x="2583888" y="0"/>
                </a:lnTo>
                <a:lnTo>
                  <a:pt x="2583888" y="3665090"/>
                </a:lnTo>
                <a:lnTo>
                  <a:pt x="0" y="3665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just"/>
            <a:endParaRPr lang="en-US"/>
          </a:p>
        </p:txBody>
      </p:sp>
      <p:sp>
        <p:nvSpPr>
          <p:cNvPr id="65" name="AutoShape 65"/>
          <p:cNvSpPr/>
          <p:nvPr/>
        </p:nvSpPr>
        <p:spPr>
          <a:xfrm flipV="1">
            <a:off x="674234" y="2461299"/>
            <a:ext cx="0" cy="7154189"/>
          </a:xfrm>
          <a:prstGeom prst="line">
            <a:avLst/>
          </a:prstGeom>
          <a:ln w="95250" cap="flat">
            <a:solidFill>
              <a:srgbClr val="30447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just"/>
            <a:endParaRPr lang="en-US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B96E5DA-41AA-1CD5-6FA2-F2390B3D8C13}"/>
              </a:ext>
            </a:extLst>
          </p:cNvPr>
          <p:cNvSpPr/>
          <p:nvPr/>
        </p:nvSpPr>
        <p:spPr>
          <a:xfrm>
            <a:off x="2362200" y="723900"/>
            <a:ext cx="15087600" cy="1295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Những vật có đặc điểm như thế nào thì dẫn điện? 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5F9F1BCC-54AA-0378-0E49-F486D3A83135}"/>
              </a:ext>
            </a:extLst>
          </p:cNvPr>
          <p:cNvSpPr/>
          <p:nvPr/>
        </p:nvSpPr>
        <p:spPr>
          <a:xfrm>
            <a:off x="2209800" y="2019300"/>
            <a:ext cx="1066800" cy="14478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81CD7-77B8-4372-CC0B-D453A2CFFEEA}"/>
              </a:ext>
            </a:extLst>
          </p:cNvPr>
          <p:cNvSpPr txBox="1"/>
          <p:nvPr/>
        </p:nvSpPr>
        <p:spPr>
          <a:xfrm>
            <a:off x="3581400" y="2705100"/>
            <a:ext cx="120396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642D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 cho dòng điện chạy qua gọi là vật dẫn điện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256D2F-49FC-B0EF-6BFA-A5385CD31339}"/>
              </a:ext>
            </a:extLst>
          </p:cNvPr>
          <p:cNvSpPr/>
          <p:nvPr/>
        </p:nvSpPr>
        <p:spPr>
          <a:xfrm>
            <a:off x="2133600" y="5219700"/>
            <a:ext cx="9220200" cy="1295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 Vật cách điện có đặc điểm gì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66F89629-2557-0D63-B460-04712F2AFB79}"/>
              </a:ext>
            </a:extLst>
          </p:cNvPr>
          <p:cNvSpPr/>
          <p:nvPr/>
        </p:nvSpPr>
        <p:spPr>
          <a:xfrm>
            <a:off x="1981200" y="6515100"/>
            <a:ext cx="1066800" cy="14478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38B902-1036-45A2-60AF-206158E73D5B}"/>
              </a:ext>
            </a:extLst>
          </p:cNvPr>
          <p:cNvSpPr txBox="1"/>
          <p:nvPr/>
        </p:nvSpPr>
        <p:spPr>
          <a:xfrm>
            <a:off x="3352800" y="7200900"/>
            <a:ext cx="120396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642D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 không cho dòng điện chạy qua gọi là vật cách điện.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20E259-E906-73DC-C498-34C8405ADBC8}"/>
              </a:ext>
            </a:extLst>
          </p:cNvPr>
          <p:cNvSpPr/>
          <p:nvPr/>
        </p:nvSpPr>
        <p:spPr>
          <a:xfrm>
            <a:off x="228600" y="266700"/>
            <a:ext cx="17496692" cy="2255810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Lắp vào mạch điện hình 3b hai cái kẹp dây điện như hình 5. Dùng hai kẹp dây điện kẹp vào hai đầu miếng bìa (hình 6) và đóng khoá K thì đèn sáng hay không sáng? Miếng bìa là vật dẫn điện hay vật cách điện?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81534-F6F2-E5A5-4317-BC81D2469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009900"/>
            <a:ext cx="10632905" cy="464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9CC47449-EEE0-FD7C-D553-575B6C70B531}"/>
              </a:ext>
            </a:extLst>
          </p:cNvPr>
          <p:cNvSpPr/>
          <p:nvPr/>
        </p:nvSpPr>
        <p:spPr>
          <a:xfrm>
            <a:off x="3124200" y="8115300"/>
            <a:ext cx="9601200" cy="1905000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defTabSz="1371600">
              <a:buFont typeface="Arial" panose="020B0604020202020204" pitchFamily="34" charset="0"/>
              <a:buChar char="•"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hở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 defTabSz="1371600">
              <a:buFont typeface="Arial" panose="020B0604020202020204" pitchFamily="34" charset="0"/>
              <a:buChar char="•"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6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129" y="656960"/>
            <a:ext cx="16901743" cy="8973079"/>
            <a:chOff x="0" y="0"/>
            <a:chExt cx="4451488" cy="2363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1488" cy="2363280"/>
            </a:xfrm>
            <a:custGeom>
              <a:avLst/>
              <a:gdLst/>
              <a:ahLst/>
              <a:cxnLst/>
              <a:rect l="l" t="t" r="r" b="b"/>
              <a:pathLst>
                <a:path w="4451488" h="2363280">
                  <a:moveTo>
                    <a:pt x="4581" y="0"/>
                  </a:moveTo>
                  <a:lnTo>
                    <a:pt x="4446907" y="0"/>
                  </a:lnTo>
                  <a:cubicBezTo>
                    <a:pt x="4448122" y="0"/>
                    <a:pt x="4449287" y="483"/>
                    <a:pt x="4450146" y="1342"/>
                  </a:cubicBezTo>
                  <a:cubicBezTo>
                    <a:pt x="4451005" y="2201"/>
                    <a:pt x="4451488" y="3366"/>
                    <a:pt x="4451488" y="4581"/>
                  </a:cubicBezTo>
                  <a:lnTo>
                    <a:pt x="4451488" y="2358700"/>
                  </a:lnTo>
                  <a:cubicBezTo>
                    <a:pt x="4451488" y="2361229"/>
                    <a:pt x="4449437" y="2363280"/>
                    <a:pt x="4446907" y="2363280"/>
                  </a:cubicBezTo>
                  <a:lnTo>
                    <a:pt x="4581" y="2363280"/>
                  </a:lnTo>
                  <a:cubicBezTo>
                    <a:pt x="3366" y="2363280"/>
                    <a:pt x="2201" y="2362798"/>
                    <a:pt x="1342" y="2361939"/>
                  </a:cubicBezTo>
                  <a:cubicBezTo>
                    <a:pt x="483" y="2361080"/>
                    <a:pt x="0" y="2359914"/>
                    <a:pt x="0" y="2358700"/>
                  </a:cubicBezTo>
                  <a:lnTo>
                    <a:pt x="0" y="4581"/>
                  </a:lnTo>
                  <a:cubicBezTo>
                    <a:pt x="0" y="3366"/>
                    <a:pt x="483" y="2201"/>
                    <a:pt x="1342" y="1342"/>
                  </a:cubicBezTo>
                  <a:cubicBezTo>
                    <a:pt x="2201" y="483"/>
                    <a:pt x="3366" y="0"/>
                    <a:pt x="4581" y="0"/>
                  </a:cubicBezTo>
                  <a:close/>
                </a:path>
              </a:pathLst>
            </a:custGeom>
            <a:solidFill>
              <a:srgbClr val="F6F1D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451488" cy="2372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851157-0619-D2A9-C1D8-03CFD24FAFD9}"/>
              </a:ext>
            </a:extLst>
          </p:cNvPr>
          <p:cNvSpPr/>
          <p:nvPr/>
        </p:nvSpPr>
        <p:spPr>
          <a:xfrm>
            <a:off x="2362200" y="800100"/>
            <a:ext cx="15392400" cy="1295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Thí nghiệm tìm hiểu vật dẫn điện và vật cách điện.</a:t>
            </a:r>
            <a:endParaRPr lang="vi-VN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EF47E-D670-BD3C-F3EA-A687BC9514EC}"/>
              </a:ext>
            </a:extLst>
          </p:cNvPr>
          <p:cNvSpPr txBox="1"/>
          <p:nvPr/>
        </p:nvSpPr>
        <p:spPr>
          <a:xfrm>
            <a:off x="2057400" y="3162300"/>
            <a:ext cx="15316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da,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thiếc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thuỷ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,….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548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6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851157-0619-D2A9-C1D8-03CFD24FAFD9}"/>
              </a:ext>
            </a:extLst>
          </p:cNvPr>
          <p:cNvSpPr/>
          <p:nvPr/>
        </p:nvSpPr>
        <p:spPr>
          <a:xfrm>
            <a:off x="2362200" y="800100"/>
            <a:ext cx="15544800" cy="2819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7.</a:t>
            </a:r>
          </a:p>
          <a:p>
            <a:pPr lvl="0" algn="just"/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726B2B-A670-2E0F-6E9B-7F820EFAB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924300"/>
            <a:ext cx="7162800" cy="5614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454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9A9D67B-335A-843D-B663-D04D7310B6BC}"/>
              </a:ext>
            </a:extLst>
          </p:cNvPr>
          <p:cNvGrpSpPr/>
          <p:nvPr/>
        </p:nvGrpSpPr>
        <p:grpSpPr>
          <a:xfrm>
            <a:off x="533400" y="419100"/>
            <a:ext cx="8153400" cy="4724399"/>
            <a:chOff x="5080000" y="744289"/>
            <a:chExt cx="6111165" cy="59658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F8B30A-7847-E85B-8EF5-03509D90B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E096E9-ECA6-88EB-3CB7-44DD3D835F6E}"/>
                </a:ext>
              </a:extLst>
            </p:cNvPr>
            <p:cNvSpPr txBox="1"/>
            <p:nvPr/>
          </p:nvSpPr>
          <p:spPr>
            <a:xfrm>
              <a:off x="5193895" y="1096286"/>
              <a:ext cx="5585941" cy="508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vi-VN" sz="6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Quạt điện:</a:t>
              </a:r>
              <a:endPara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85800" indent="-685800" algn="just" defTabSz="1371600">
                <a:buFont typeface="Arial" panose="020B0604020202020204" pitchFamily="34" charset="0"/>
                <a:buChar char="•"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ầu phích cắm, lõi dây dẫn, động cơ đầu máy là vật dẫn điện;</a:t>
              </a:r>
              <a:endPara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85800" indent="-685800" algn="just" defTabSz="1371600">
                <a:buFont typeface="Arial" panose="020B0604020202020204" pitchFamily="34" charset="0"/>
                <a:buChar char="•"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oàn bộ vỏ bọc nhựa bên ngoài từ cánh quạt, khung, công tắc, đế quạt là vật cách điện.</a:t>
              </a:r>
              <a:endParaRPr lang="en-GB" sz="4000" b="1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9A9D67B-335A-843D-B663-D04D7310B6BC}"/>
              </a:ext>
            </a:extLst>
          </p:cNvPr>
          <p:cNvGrpSpPr/>
          <p:nvPr/>
        </p:nvGrpSpPr>
        <p:grpSpPr>
          <a:xfrm>
            <a:off x="9564331" y="494072"/>
            <a:ext cx="7924800" cy="4724399"/>
            <a:chOff x="5080000" y="744289"/>
            <a:chExt cx="6111165" cy="59658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AF8B30A-7847-E85B-8EF5-03509D90B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FE096E9-ECA6-88EB-3CB7-44DD3D835F6E}"/>
                </a:ext>
              </a:extLst>
            </p:cNvPr>
            <p:cNvSpPr txBox="1"/>
            <p:nvPr/>
          </p:nvSpPr>
          <p:spPr>
            <a:xfrm>
              <a:off x="5193895" y="1096286"/>
              <a:ext cx="5585941" cy="354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Máy sấy tóc: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85800" marR="0" lvl="0" indent="-68580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ầu phích cắm, lõi dây dẫn, động cơ máy là vật dẫn điện;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85800" marR="0" lvl="0" indent="-68580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oàn bộ vỏ bọc nhựa bên ngoài, công tắc là vật cách điện.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9A9D67B-335A-843D-B663-D04D7310B6BC}"/>
              </a:ext>
            </a:extLst>
          </p:cNvPr>
          <p:cNvGrpSpPr/>
          <p:nvPr/>
        </p:nvGrpSpPr>
        <p:grpSpPr>
          <a:xfrm>
            <a:off x="5029200" y="5241822"/>
            <a:ext cx="8610600" cy="4572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F8B30A-7847-E85B-8EF5-03509D90B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E096E9-ECA6-88EB-3CB7-44DD3D835F6E}"/>
                </a:ext>
              </a:extLst>
            </p:cNvPr>
            <p:cNvSpPr txBox="1"/>
            <p:nvPr/>
          </p:nvSpPr>
          <p:spPr>
            <a:xfrm>
              <a:off x="5193895" y="1096286"/>
              <a:ext cx="5585941" cy="322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685800" marR="0" lvl="0" indent="-68580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ầu phích cắm, lõi dây dẫn, động cơ bên trong, mặt bàn là là vật dẫn điện;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85800" marR="0" lvl="0" indent="-68580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oàn bộ vỏ bọc nhựa, nút xoay điều khiển là vật cách điện.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7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6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129" y="656960"/>
            <a:ext cx="16901743" cy="8973079"/>
            <a:chOff x="0" y="0"/>
            <a:chExt cx="4451488" cy="2363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1488" cy="2363280"/>
            </a:xfrm>
            <a:custGeom>
              <a:avLst/>
              <a:gdLst/>
              <a:ahLst/>
              <a:cxnLst/>
              <a:rect l="l" t="t" r="r" b="b"/>
              <a:pathLst>
                <a:path w="4451488" h="2363280">
                  <a:moveTo>
                    <a:pt x="4581" y="0"/>
                  </a:moveTo>
                  <a:lnTo>
                    <a:pt x="4446907" y="0"/>
                  </a:lnTo>
                  <a:cubicBezTo>
                    <a:pt x="4448122" y="0"/>
                    <a:pt x="4449287" y="483"/>
                    <a:pt x="4450146" y="1342"/>
                  </a:cubicBezTo>
                  <a:cubicBezTo>
                    <a:pt x="4451005" y="2201"/>
                    <a:pt x="4451488" y="3366"/>
                    <a:pt x="4451488" y="4581"/>
                  </a:cubicBezTo>
                  <a:lnTo>
                    <a:pt x="4451488" y="2358700"/>
                  </a:lnTo>
                  <a:cubicBezTo>
                    <a:pt x="4451488" y="2361229"/>
                    <a:pt x="4449437" y="2363280"/>
                    <a:pt x="4446907" y="2363280"/>
                  </a:cubicBezTo>
                  <a:lnTo>
                    <a:pt x="4581" y="2363280"/>
                  </a:lnTo>
                  <a:cubicBezTo>
                    <a:pt x="3366" y="2363280"/>
                    <a:pt x="2201" y="2362798"/>
                    <a:pt x="1342" y="2361939"/>
                  </a:cubicBezTo>
                  <a:cubicBezTo>
                    <a:pt x="483" y="2361080"/>
                    <a:pt x="0" y="2359914"/>
                    <a:pt x="0" y="2358700"/>
                  </a:cubicBezTo>
                  <a:lnTo>
                    <a:pt x="0" y="4581"/>
                  </a:lnTo>
                  <a:cubicBezTo>
                    <a:pt x="0" y="3366"/>
                    <a:pt x="483" y="2201"/>
                    <a:pt x="1342" y="1342"/>
                  </a:cubicBezTo>
                  <a:cubicBezTo>
                    <a:pt x="2201" y="483"/>
                    <a:pt x="3366" y="0"/>
                    <a:pt x="4581" y="0"/>
                  </a:cubicBezTo>
                  <a:close/>
                </a:path>
              </a:pathLst>
            </a:custGeom>
            <a:solidFill>
              <a:srgbClr val="F6F1D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451488" cy="2372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851157-0619-D2A9-C1D8-03CFD24FAFD9}"/>
              </a:ext>
            </a:extLst>
          </p:cNvPr>
          <p:cNvSpPr/>
          <p:nvPr/>
        </p:nvSpPr>
        <p:spPr>
          <a:xfrm>
            <a:off x="990600" y="1257300"/>
            <a:ext cx="15392400" cy="3314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vật dẫn điện hoặc vật cách điện ở mỗi bộ phận đó để phù hợp với chức năng cần dẫn điện hay không và tránh các trường hợp nguy hiểm khi có điện hở.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44285390-024D-4653-1A68-5286664CA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453390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29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8" y="5034870"/>
            <a:ext cx="4370601" cy="52521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BF2163-6EF2-C2CD-1654-A6E1942A703B}"/>
              </a:ext>
            </a:extLst>
          </p:cNvPr>
          <p:cNvGrpSpPr/>
          <p:nvPr/>
        </p:nvGrpSpPr>
        <p:grpSpPr>
          <a:xfrm>
            <a:off x="2590800" y="876300"/>
            <a:ext cx="14934248" cy="29718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B9BD3C73-EACA-4042-DE0C-CE3A3A98BF72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41F82ACB-6B85-0965-9208-0F09DB71D529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6000" dirty="0">
                  <a:solidFill>
                    <a:srgbClr val="0000FF"/>
                  </a:solidFill>
                </a:rPr>
                <a:t>Mạch điện thắp sáng đơn giản có những bộ phận nào?</a:t>
              </a:r>
              <a:endParaRPr lang="vi-VN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6CADC0CB-3E35-6809-0629-D1870D4E9137}"/>
              </a:ext>
            </a:extLst>
          </p:cNvPr>
          <p:cNvSpPr/>
          <p:nvPr/>
        </p:nvSpPr>
        <p:spPr>
          <a:xfrm>
            <a:off x="4861560" y="4305300"/>
            <a:ext cx="1066800" cy="14478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C8D6A-8ACC-8A3F-211A-18145FE554B6}"/>
              </a:ext>
            </a:extLst>
          </p:cNvPr>
          <p:cNvSpPr txBox="1"/>
          <p:nvPr/>
        </p:nvSpPr>
        <p:spPr>
          <a:xfrm>
            <a:off x="6233160" y="4991100"/>
            <a:ext cx="11445240" cy="31668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642D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Mạch điện thắp sáng đơn giản gồm: </a:t>
            </a:r>
            <a:r>
              <a:rPr lang="vi-VN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nguồn điện, bóng đèn, dây dẫn điện và công tắc.</a:t>
            </a:r>
          </a:p>
        </p:txBody>
      </p:sp>
    </p:spTree>
    <p:extLst>
      <p:ext uri="{BB962C8B-B14F-4D97-AF65-F5344CB8AC3E}">
        <p14:creationId xmlns:p14="http://schemas.microsoft.com/office/powerpoint/2010/main" val="25566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8" y="5034870"/>
            <a:ext cx="4370601" cy="52521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BF2163-6EF2-C2CD-1654-A6E1942A703B}"/>
              </a:ext>
            </a:extLst>
          </p:cNvPr>
          <p:cNvGrpSpPr/>
          <p:nvPr/>
        </p:nvGrpSpPr>
        <p:grpSpPr>
          <a:xfrm>
            <a:off x="2590800" y="876300"/>
            <a:ext cx="15316200" cy="22098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B9BD3C73-EACA-4042-DE0C-CE3A3A98BF72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41F82ACB-6B85-0965-9208-0F09DB71D529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Vì sao dây dẫn điện cần có vỏ và lõi? Bộ phận nào bị hỏng thì dây không dẫn điện được? Vì sao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6CADC0CB-3E35-6809-0629-D1870D4E9137}"/>
              </a:ext>
            </a:extLst>
          </p:cNvPr>
          <p:cNvSpPr/>
          <p:nvPr/>
        </p:nvSpPr>
        <p:spPr>
          <a:xfrm>
            <a:off x="4648200" y="3086100"/>
            <a:ext cx="1066800" cy="14478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C8D6A-8ACC-8A3F-211A-18145FE554B6}"/>
              </a:ext>
            </a:extLst>
          </p:cNvPr>
          <p:cNvSpPr txBox="1"/>
          <p:nvPr/>
        </p:nvSpPr>
        <p:spPr>
          <a:xfrm>
            <a:off x="5638800" y="4381500"/>
            <a:ext cx="11445240" cy="2826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642D"/>
            </a:solidFill>
            <a:prstDash val="sysDot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ây điện phải được bọc vỏ cách điện: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Tránh tình trạng rò rỉ điện gây nguy hiểm đến người dùng. Lõi điện: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Giúp dòng điện đi qua ổn định hơn, hạn chế cháy nổ, chập điện.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4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555</Words>
  <Application>Microsoft Office PowerPoint</Application>
  <PresentationFormat>Custom</PresentationFormat>
  <Paragraphs>38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Arial</vt:lpstr>
      <vt:lpstr>Calibri</vt:lpstr>
      <vt:lpstr>Cambria</vt:lpstr>
      <vt:lpstr>Segoe UI Black</vt:lpstr>
      <vt:lpstr>UTM Avo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32</cp:revision>
  <dcterms:created xsi:type="dcterms:W3CDTF">2006-08-16T00:00:00Z</dcterms:created>
  <dcterms:modified xsi:type="dcterms:W3CDTF">2025-11-14T14:23:48Z</dcterms:modified>
  <dc:identifier>DAGGBMTwqNQ</dc:identifier>
</cp:coreProperties>
</file>