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60" r:id="rId3"/>
    <p:sldId id="285" r:id="rId4"/>
    <p:sldId id="267" r:id="rId5"/>
    <p:sldId id="287" r:id="rId6"/>
    <p:sldId id="288"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A8"/>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2025/11/14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5F5E7798-B90B-C3B9-7B7A-1408372A906F}"/>
              </a:ext>
            </a:extLst>
          </p:cNvPr>
          <p:cNvPicPr>
            <a:picLocks noChangeAspect="1"/>
          </p:cNvPicPr>
          <p:nvPr/>
        </p:nvPicPr>
        <p:blipFill>
          <a:blip r:embed="rId11"/>
          <a:stretch>
            <a:fillRect/>
          </a:stretch>
        </p:blipFill>
        <p:spPr>
          <a:xfrm>
            <a:off x="1598678" y="1047514"/>
            <a:ext cx="9205758" cy="1920406"/>
          </a:xfrm>
          <a:prstGeom prst="rect">
            <a:avLst/>
          </a:prstGeom>
        </p:spPr>
      </p:pic>
      <p:sp>
        <p:nvSpPr>
          <p:cNvPr id="2" name="TextBox 1">
            <a:extLst>
              <a:ext uri="{FF2B5EF4-FFF2-40B4-BE49-F238E27FC236}">
                <a16:creationId xmlns:a16="http://schemas.microsoft.com/office/drawing/2014/main" id="{43A71306-B24F-DC10-BD91-0B6888CD8898}"/>
              </a:ext>
            </a:extLst>
          </p:cNvPr>
          <p:cNvSpPr txBox="1"/>
          <p:nvPr/>
        </p:nvSpPr>
        <p:spPr>
          <a:xfrm>
            <a:off x="3495351" y="2839584"/>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320" y="359953"/>
            <a:ext cx="10007600" cy="523220"/>
          </a:xfrm>
          <a:prstGeom prst="rect">
            <a:avLst/>
          </a:prstGeom>
          <a:noFill/>
        </p:spPr>
        <p:txBody>
          <a:bodyPr wrap="square" rtlCol="0">
            <a:spAutoFit/>
          </a:bodyPr>
          <a:lstStyle/>
          <a:p>
            <a:r>
              <a:rPr lang="en-US" sz="2800" b="1" dirty="0">
                <a:solidFill>
                  <a:srgbClr val="002060"/>
                </a:solidFill>
                <a:latin typeface="UTM Avo" panose="02040603050506020204" pitchFamily="18" charset="0"/>
              </a:rPr>
              <a:t>1. </a:t>
            </a:r>
            <a:r>
              <a:rPr lang="vi-VN" sz="2800" b="1" dirty="0">
                <a:solidFill>
                  <a:srgbClr val="002060"/>
                </a:solidFill>
                <a:latin typeface="UTM Avo" panose="02040603050506020204" pitchFamily="18" charset="0"/>
              </a:rPr>
              <a:t>Đọc câu chuyện về nhà trường, thầy cô, học sinh </a:t>
            </a:r>
            <a:endParaRPr lang="en-US" sz="2800" b="1" dirty="0">
              <a:solidFill>
                <a:srgbClr val="002060"/>
              </a:solidFill>
              <a:latin typeface="UTM Avo" panose="02040603050506020204" pitchFamily="18" charset="0"/>
            </a:endParaRPr>
          </a:p>
        </p:txBody>
      </p:sp>
      <p:pic>
        <p:nvPicPr>
          <p:cNvPr id="14" name="Picture 13">
            <a:extLst>
              <a:ext uri="{FF2B5EF4-FFF2-40B4-BE49-F238E27FC236}">
                <a16:creationId xmlns:a16="http://schemas.microsoft.com/office/drawing/2014/main" id="{AB1FA732-703A-A67C-AE03-9D523DF0C515}"/>
              </a:ext>
            </a:extLst>
          </p:cNvPr>
          <p:cNvPicPr>
            <a:picLocks noChangeAspect="1"/>
          </p:cNvPicPr>
          <p:nvPr/>
        </p:nvPicPr>
        <p:blipFill>
          <a:blip r:embed="rId2"/>
          <a:stretch>
            <a:fillRect/>
          </a:stretch>
        </p:blipFill>
        <p:spPr>
          <a:xfrm>
            <a:off x="3133090" y="922337"/>
            <a:ext cx="6590030" cy="537064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3600" b="1" kern="1200">
                <a:solidFill>
                  <a:srgbClr val="FFFFFF"/>
                </a:solidFill>
                <a:latin typeface="+mj-lt"/>
                <a:ea typeface="+mj-ea"/>
                <a:cs typeface="+mj-cs"/>
              </a:rPr>
              <a:t>2. Viết vào phiếu đọc sách theo mẫu</a:t>
            </a:r>
            <a:endParaRPr kumimoji="0" lang="en-US" sz="3600" b="1" i="0" u="none" strike="noStrike" kern="1200" cap="none" spc="0" normalizeH="0" baseline="0" noProof="0">
              <a:ln>
                <a:noFill/>
              </a:ln>
              <a:solidFill>
                <a:srgbClr val="FFFFFF"/>
              </a:solidFill>
              <a:effectLst/>
              <a:uLnTx/>
              <a:uFillTx/>
              <a:latin typeface="+mj-lt"/>
              <a:ea typeface="+mj-ea"/>
              <a:cs typeface="+mj-cs"/>
            </a:endParaRPr>
          </a:p>
        </p:txBody>
      </p:sp>
      <p:pic>
        <p:nvPicPr>
          <p:cNvPr id="5" name="Picture 4">
            <a:extLst>
              <a:ext uri="{FF2B5EF4-FFF2-40B4-BE49-F238E27FC236}">
                <a16:creationId xmlns:a16="http://schemas.microsoft.com/office/drawing/2014/main" id="{40A1CDE8-DB2C-9624-9ABA-F034A4627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444" y="365760"/>
            <a:ext cx="4332996" cy="6129538"/>
          </a:xfrm>
          <a:prstGeom prst="rect">
            <a:avLst/>
          </a:prstGeom>
        </p:spPr>
      </p:pic>
    </p:spTree>
    <p:extLst>
      <p:ext uri="{BB962C8B-B14F-4D97-AF65-F5344CB8AC3E}">
        <p14:creationId xmlns:p14="http://schemas.microsoft.com/office/powerpoint/2010/main" val="20317453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521" y="470932"/>
            <a:ext cx="11084560"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trao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dung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a:t>
            </a:r>
          </a:p>
        </p:txBody>
      </p:sp>
      <p:grpSp>
        <p:nvGrpSpPr>
          <p:cNvPr id="9" name="Group 8"/>
          <p:cNvGrpSpPr/>
          <p:nvPr/>
        </p:nvGrpSpPr>
        <p:grpSpPr>
          <a:xfrm>
            <a:off x="4056725" y="1707244"/>
            <a:ext cx="7525675" cy="1184806"/>
            <a:chOff x="823518" y="2910697"/>
            <a:chExt cx="5342578" cy="1184806"/>
          </a:xfrm>
        </p:grpSpPr>
        <p:sp>
          <p:nvSpPr>
            <p:cNvPr id="10" name="Rectangle: Rounded Corners 3"/>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53797" y="3018284"/>
              <a:ext cx="481768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được tên câu chuyện, tên tác giả, nhân vật chính trong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83" y="3907280"/>
            <a:ext cx="6078239" cy="2950720"/>
          </a:xfrm>
          <a:prstGeom prst="rect">
            <a:avLst/>
          </a:prstGeom>
        </p:spPr>
      </p:pic>
      <p:grpSp>
        <p:nvGrpSpPr>
          <p:cNvPr id="4" name="Group 3">
            <a:extLst>
              <a:ext uri="{FF2B5EF4-FFF2-40B4-BE49-F238E27FC236}">
                <a16:creationId xmlns:a16="http://schemas.microsoft.com/office/drawing/2014/main" id="{103E0305-4EB7-BB0A-E2EB-277C2ACF7D41}"/>
              </a:ext>
            </a:extLst>
          </p:cNvPr>
          <p:cNvGrpSpPr/>
          <p:nvPr/>
        </p:nvGrpSpPr>
        <p:grpSpPr>
          <a:xfrm>
            <a:off x="4920325" y="3129644"/>
            <a:ext cx="5635915" cy="731156"/>
            <a:chOff x="823518" y="2910697"/>
            <a:chExt cx="5342578" cy="1184806"/>
          </a:xfrm>
        </p:grpSpPr>
        <p:sp>
          <p:nvSpPr>
            <p:cNvPr id="5" name="Rectangle: Rounded Corners 3">
              <a:extLst>
                <a:ext uri="{FF2B5EF4-FFF2-40B4-BE49-F238E27FC236}">
                  <a16:creationId xmlns:a16="http://schemas.microsoft.com/office/drawing/2014/main" id="{A81B3745-F7C6-DDAB-8A76-511CD1469238}"/>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6AD9E1-3809-F2B5-D837-8F063802D2C2}"/>
                </a:ext>
              </a:extLst>
            </p:cNvPr>
            <p:cNvSpPr txBox="1"/>
            <p:nvPr/>
          </p:nvSpPr>
          <p:spPr>
            <a:xfrm>
              <a:off x="1053797" y="3018284"/>
              <a:ext cx="481768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Kể tóm tắt lại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DA62D0BC-79BE-7980-0277-9F37EDC93EA4}"/>
              </a:ext>
            </a:extLst>
          </p:cNvPr>
          <p:cNvGrpSpPr/>
          <p:nvPr/>
        </p:nvGrpSpPr>
        <p:grpSpPr>
          <a:xfrm>
            <a:off x="5936325" y="4155804"/>
            <a:ext cx="5635915" cy="1452516"/>
            <a:chOff x="823518" y="2910697"/>
            <a:chExt cx="5342578" cy="1653675"/>
          </a:xfrm>
        </p:grpSpPr>
        <p:sp>
          <p:nvSpPr>
            <p:cNvPr id="20" name="Rectangle: Rounded Corners 3">
              <a:extLst>
                <a:ext uri="{FF2B5EF4-FFF2-40B4-BE49-F238E27FC236}">
                  <a16:creationId xmlns:a16="http://schemas.microsoft.com/office/drawing/2014/main" id="{55303EA1-EBC4-F5FD-F6A4-6234F595924D}"/>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1B425DE-2681-A075-2C58-07615A2C635B}"/>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sự việc đáng nhớ, sự việc gây xúc động</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B2F222BA-12EC-E06D-0064-85997CF1DF37}"/>
              </a:ext>
            </a:extLst>
          </p:cNvPr>
          <p:cNvGrpSpPr/>
          <p:nvPr/>
        </p:nvGrpSpPr>
        <p:grpSpPr>
          <a:xfrm>
            <a:off x="6149685" y="5395324"/>
            <a:ext cx="5635915" cy="1462676"/>
            <a:chOff x="823518" y="2910697"/>
            <a:chExt cx="5342578" cy="1653675"/>
          </a:xfrm>
        </p:grpSpPr>
        <p:sp>
          <p:nvSpPr>
            <p:cNvPr id="23" name="Rectangle: Rounded Corners 3">
              <a:extLst>
                <a:ext uri="{FF2B5EF4-FFF2-40B4-BE49-F238E27FC236}">
                  <a16:creationId xmlns:a16="http://schemas.microsoft.com/office/drawing/2014/main" id="{B68B7550-0B74-8A24-47D9-3155717E1022}"/>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89D6497-4D01-FF20-F907-BAFBD755A8C9}"/>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ý nghĩa, bài học bổ ích rút ra từ câu chuyện</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sp>
        <p:nvSpPr>
          <p:cNvPr id="2" name="TextBox 1">
            <a:extLst>
              <a:ext uri="{FF2B5EF4-FFF2-40B4-BE49-F238E27FC236}">
                <a16:creationId xmlns:a16="http://schemas.microsoft.com/office/drawing/2014/main" id="{DD593633-A52F-F1F8-9884-B49EED1636D2}"/>
              </a:ext>
            </a:extLst>
          </p:cNvPr>
          <p:cNvSpPr txBox="1"/>
          <p:nvPr/>
        </p:nvSpPr>
        <p:spPr>
          <a:xfrm>
            <a:off x="2162175" y="2076450"/>
            <a:ext cx="7934325" cy="1569660"/>
          </a:xfrm>
          <a:prstGeom prst="rect">
            <a:avLst/>
          </a:prstGeom>
          <a:noFill/>
        </p:spPr>
        <p:txBody>
          <a:bodyPr wrap="square" rtlCol="0">
            <a:spAutoFit/>
          </a:bodyPr>
          <a:lstStyle/>
          <a:p>
            <a:pPr algn="ct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thiệu</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bạn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khâm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phục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ngưỡng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vật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cuốn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sách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đọc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98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81075" y="914399"/>
            <a:ext cx="10696575" cy="4943476"/>
            <a:chOff x="871092" y="1961101"/>
            <a:chExt cx="5342578" cy="2321410"/>
          </a:xfrm>
        </p:grpSpPr>
        <p:sp>
          <p:nvSpPr>
            <p:cNvPr id="10" name="Rectangle: Rounded Corners 3"/>
            <p:cNvSpPr/>
            <p:nvPr/>
          </p:nvSpPr>
          <p:spPr>
            <a:xfrm>
              <a:off x="871092" y="1961101"/>
              <a:ext cx="5342578" cy="2291975"/>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25253" y="2029870"/>
              <a:ext cx="5031423" cy="2252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giới thiệu với bạn hoặc người thân về một người mà em khâm phục, ngưỡng mộ: Em khâm phục và ngưỡng mộ Bác Hồ Chí Minh. Bác là người tiên phong đi ra nước ngoài tìm đường cứu nước và trở về lãnh đạo dân tộc đánh thắng giặc ngoại xâm. Bác sinh ra trong một gia đình ở Nghệ An có lòng yêu nước nồng nàn. Từ một con người bình thường, với sự dũng cảm, thông minh và quyết tâm, Bác đã trở thành lãnh tụ của cả dân tộc, lập nên Việt Nam như ngày nay. Bác được tôn vinh và sống mãi cùng dân tộc Việt: Lăng viếng Bác, hình ảnh Bác trên các tờ tiền giấy, ảnh Bác tại các phòng họp, cạnh lá quốc kì; 5 điều Bác dạy tại các lớp học;… Em thật sự ngưỡng mộ Bác của chúng ta.</a:t>
              </a:r>
              <a:endPar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87056219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303</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Administrator</cp:lastModifiedBy>
  <cp:revision>54</cp:revision>
  <dcterms:created xsi:type="dcterms:W3CDTF">2023-07-22T16:47:00Z</dcterms:created>
  <dcterms:modified xsi:type="dcterms:W3CDTF">2025-11-14T15:07:22Z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