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7" r:id="rId3"/>
  </p:sldMasterIdLst>
  <p:notesMasterIdLst>
    <p:notesMasterId r:id="rId15"/>
  </p:notesMasterIdLst>
  <p:sldIdLst>
    <p:sldId id="289" r:id="rId4"/>
    <p:sldId id="329" r:id="rId5"/>
    <p:sldId id="330" r:id="rId6"/>
    <p:sldId id="332" r:id="rId7"/>
    <p:sldId id="336" r:id="rId8"/>
    <p:sldId id="337" r:id="rId9"/>
    <p:sldId id="338" r:id="rId10"/>
    <p:sldId id="340" r:id="rId11"/>
    <p:sldId id="344" r:id="rId12"/>
    <p:sldId id="347" r:id="rId13"/>
    <p:sldId id="3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1</a:t>
            </a:fld>
            <a:endParaRPr lang="en-US"/>
          </a:p>
        </p:txBody>
      </p:sp>
    </p:spTree>
    <p:extLst>
      <p:ext uri="{BB962C8B-B14F-4D97-AF65-F5344CB8AC3E}">
        <p14:creationId xmlns:p14="http://schemas.microsoft.com/office/powerpoint/2010/main" val="1843025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0905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833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425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2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25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214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65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514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7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94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67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96765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27796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8424755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14/11/2025</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14/11/2025</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466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3"/>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4"/>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4"/>
          <a:stretch>
            <a:fillRect/>
          </a:stretch>
        </p:blipFill>
        <p:spPr>
          <a:xfrm>
            <a:off x="11439325" y="187511"/>
            <a:ext cx="615749" cy="615749"/>
          </a:xfrm>
          <a:prstGeom prst="rect">
            <a:avLst/>
          </a:prstGeom>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8864" y="-146675"/>
            <a:ext cx="3283974" cy="31349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259" y="1139949"/>
            <a:ext cx="8074742" cy="2939999"/>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709063" y="134833"/>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04261" y="843855"/>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dirty="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dirty="0">
                <a:ln w="38100">
                  <a:noFill/>
                </a:ln>
                <a:effectLst>
                  <a:outerShdw blurRad="38100" dist="19050" dir="2700000" algn="tl" rotWithShape="0">
                    <a:schemeClr val="dk1">
                      <a:alpha val="40000"/>
                    </a:schemeClr>
                  </a:outerShdw>
                </a:effectLst>
                <a:latin typeface="iCiel Pequena" pitchFamily="50" charset="0"/>
              </a:endParaRPr>
            </a:p>
          </p:txBody>
        </p:sp>
      </p:grpSp>
      <p:sp>
        <p:nvSpPr>
          <p:cNvPr id="4" name="TextBox 6">
            <a:extLst>
              <a:ext uri="{FF2B5EF4-FFF2-40B4-BE49-F238E27FC236}">
                <a16:creationId xmlns:a16="http://schemas.microsoft.com/office/drawing/2014/main" id="{13C2F659-9E84-1151-15AD-DAE6B970A56C}"/>
              </a:ext>
            </a:extLst>
          </p:cNvPr>
          <p:cNvSpPr txBox="1"/>
          <p:nvPr/>
        </p:nvSpPr>
        <p:spPr>
          <a:xfrm>
            <a:off x="2945358" y="4207865"/>
            <a:ext cx="623183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Nguyễn Anh Thư</a:t>
            </a:r>
          </a:p>
        </p:txBody>
      </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9601199"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Cambria" panose="02040503050406030204" pitchFamily="18" charset="0"/>
                <a:ea typeface="Cambria" panose="02040503050406030204" pitchFamily="18" charset="0"/>
              </a:rPr>
              <a:t>Dựa vào gợi ý, tìm nghĩa cho mỗi từ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lowchart: Punched Tape 1">
            <a:extLst>
              <a:ext uri="{FF2B5EF4-FFF2-40B4-BE49-F238E27FC236}">
                <a16:creationId xmlns:a16="http://schemas.microsoft.com/office/drawing/2014/main" id="{5F921911-F7A0-B094-BA23-B3DA633E7AEE}"/>
              </a:ext>
            </a:extLst>
          </p:cNvPr>
          <p:cNvSpPr/>
          <p:nvPr/>
        </p:nvSpPr>
        <p:spPr>
          <a:xfrm>
            <a:off x="721360" y="164592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khách</a:t>
            </a:r>
            <a:endParaRPr lang="en-US" sz="2800" dirty="0">
              <a:solidFill>
                <a:srgbClr val="002060"/>
              </a:solidFill>
            </a:endParaRPr>
          </a:p>
        </p:txBody>
      </p:sp>
      <p:sp>
        <p:nvSpPr>
          <p:cNvPr id="4" name="Flowchart: Punched Tape 3">
            <a:extLst>
              <a:ext uri="{FF2B5EF4-FFF2-40B4-BE49-F238E27FC236}">
                <a16:creationId xmlns:a16="http://schemas.microsoft.com/office/drawing/2014/main" id="{2902150F-BAFE-3CAB-B967-7EEA31AB9E92}"/>
              </a:ext>
            </a:extLst>
          </p:cNvPr>
          <p:cNvSpPr/>
          <p:nvPr/>
        </p:nvSpPr>
        <p:spPr>
          <a:xfrm>
            <a:off x="4693920" y="163576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phủ</a:t>
            </a:r>
            <a:endParaRPr lang="en-US" sz="2800" dirty="0">
              <a:solidFill>
                <a:srgbClr val="002060"/>
              </a:solidFill>
            </a:endParaRPr>
          </a:p>
        </p:txBody>
      </p:sp>
      <p:sp>
        <p:nvSpPr>
          <p:cNvPr id="5" name="Flowchart: Punched Tape 4">
            <a:extLst>
              <a:ext uri="{FF2B5EF4-FFF2-40B4-BE49-F238E27FC236}">
                <a16:creationId xmlns:a16="http://schemas.microsoft.com/office/drawing/2014/main" id="{74073157-8590-4590-34D0-CED938CA32E0}"/>
              </a:ext>
            </a:extLst>
          </p:cNvPr>
          <p:cNvSpPr/>
          <p:nvPr/>
        </p:nvSpPr>
        <p:spPr>
          <a:xfrm>
            <a:off x="8442960" y="1605280"/>
            <a:ext cx="2174240" cy="894080"/>
          </a:xfrm>
          <a:prstGeom prst="flowChartPunchedTap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chính</a:t>
            </a:r>
            <a:r>
              <a:rPr lang="en-US" sz="2800" dirty="0">
                <a:solidFill>
                  <a:srgbClr val="002060"/>
                </a:solidFill>
              </a:rPr>
              <a:t> </a:t>
            </a:r>
            <a:r>
              <a:rPr lang="en-US" sz="2800" dirty="0" err="1">
                <a:solidFill>
                  <a:srgbClr val="002060"/>
                </a:solidFill>
              </a:rPr>
              <a:t>khoá</a:t>
            </a:r>
            <a:endParaRPr lang="en-US" sz="2800" dirty="0">
              <a:solidFill>
                <a:srgbClr val="002060"/>
              </a:solidFill>
            </a:endParaRPr>
          </a:p>
        </p:txBody>
      </p:sp>
      <p:sp>
        <p:nvSpPr>
          <p:cNvPr id="6" name="TextBox 5">
            <a:extLst>
              <a:ext uri="{FF2B5EF4-FFF2-40B4-BE49-F238E27FC236}">
                <a16:creationId xmlns:a16="http://schemas.microsoft.com/office/drawing/2014/main" id="{05846F78-F658-135D-B00C-736945B550EF}"/>
              </a:ext>
            </a:extLst>
          </p:cNvPr>
          <p:cNvSpPr txBox="1"/>
          <p:nvPr/>
        </p:nvSpPr>
        <p:spPr>
          <a:xfrm>
            <a:off x="731520" y="3048000"/>
            <a:ext cx="11460480" cy="2543838"/>
          </a:xfrm>
          <a:prstGeom prst="rect">
            <a:avLst/>
          </a:prstGeom>
          <a:noFill/>
        </p:spPr>
        <p:txBody>
          <a:bodyPr wrap="square" rtlCol="0">
            <a:spAutoFit/>
          </a:bodyPr>
          <a:lstStyle/>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a. Chương trình học tập chính thức, bắt buộc.</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b. Người chuyên hoạt động chính trị, khá nổi tiếng.</a:t>
            </a:r>
          </a:p>
          <a:p>
            <a:pPr algn="just">
              <a:lnSpc>
                <a:spcPct val="200000"/>
              </a:lnSpc>
            </a:pPr>
            <a:r>
              <a:rPr lang="vi-VN" sz="2800" b="0" i="0" dirty="0">
                <a:solidFill>
                  <a:srgbClr val="000000"/>
                </a:solidFill>
                <a:effectLst/>
                <a:latin typeface="Cambria" panose="02040503050406030204" pitchFamily="18" charset="0"/>
                <a:ea typeface="Cambria" panose="02040503050406030204" pitchFamily="18" charset="0"/>
              </a:rPr>
              <a:t>c. Cơ quan hành chính nhà nước cao nhất.</a:t>
            </a:r>
          </a:p>
        </p:txBody>
      </p:sp>
    </p:spTree>
    <p:extLst>
      <p:ext uri="{BB962C8B-B14F-4D97-AF65-F5344CB8AC3E}">
        <p14:creationId xmlns:p14="http://schemas.microsoft.com/office/powerpoint/2010/main" val="237301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6.25E-7 -4.07407E-6 L -0.05742 0.20463 " pathEditMode="relative" rAng="0" ptsTypes="AA">
                                      <p:cBhvr>
                                        <p:cTn id="26" dur="2000" fill="hold"/>
                                        <p:tgtEl>
                                          <p:spTgt spid="5"/>
                                        </p:tgtEl>
                                        <p:attrNameLst>
                                          <p:attrName>ppt_x</p:attrName>
                                          <p:attrName>ppt_y</p:attrName>
                                        </p:attrNameLst>
                                      </p:cBhvr>
                                      <p:rCtr x="-2878" y="1023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2.59259E-6 L 0.64414 0.33334 " pathEditMode="relative" rAng="0" ptsTypes="AA">
                                      <p:cBhvr>
                                        <p:cTn id="30" dur="2000" fill="hold"/>
                                        <p:tgtEl>
                                          <p:spTgt spid="2"/>
                                        </p:tgtEl>
                                        <p:attrNameLst>
                                          <p:attrName>ppt_x</p:attrName>
                                          <p:attrName>ppt_y</p:attrName>
                                        </p:attrNameLst>
                                      </p:cBhvr>
                                      <p:rCtr x="32201" y="16667"/>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5833E-6 -3.7037E-6 L 0.21172 0.46667 " pathEditMode="relative" rAng="0" ptsTypes="AA">
                                      <p:cBhvr>
                                        <p:cTn id="34" dur="2000" fill="hold"/>
                                        <p:tgtEl>
                                          <p:spTgt spid="4"/>
                                        </p:tgtEl>
                                        <p:attrNameLst>
                                          <p:attrName>ppt_x</p:attrName>
                                          <p:attrName>ppt_y</p:attrName>
                                        </p:attrNameLst>
                                      </p:cBhvr>
                                      <p:rCtr x="10586"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2" grpId="1" animBg="1"/>
      <p:bldP spid="4" grpId="0" animBg="1"/>
      <p:bldP spid="4" grpId="1" animBg="1"/>
      <p:bldP spid="5" grpId="0" animBg="1"/>
      <p:bldP spid="5" grpId="1"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3"/>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092960" y="220366"/>
            <a:ext cx="1009904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prstClr val="black"/>
                </a:solidFill>
                <a:latin typeface="Cambria" panose="02040503050406030204" pitchFamily="18" charset="0"/>
                <a:ea typeface="Cambria" panose="02040503050406030204" pitchFamily="18" charset="0"/>
              </a:rPr>
              <a:t>Chọn các từ ở bài tập 1 để hoàn thiện các câu dưới đây:</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C5FF44B-86EA-BB99-5C96-ED4407AE04F7}"/>
              </a:ext>
            </a:extLst>
          </p:cNvPr>
          <p:cNvSpPr txBox="1"/>
          <p:nvPr/>
        </p:nvSpPr>
        <p:spPr>
          <a:xfrm>
            <a:off x="538480" y="2092960"/>
            <a:ext cx="11399520" cy="2955681"/>
          </a:xfrm>
          <a:prstGeom prst="rect">
            <a:avLst/>
          </a:prstGeom>
          <a:noFill/>
        </p:spPr>
        <p:txBody>
          <a:bodyPr wrap="square" rtlCol="0">
            <a:spAutoFit/>
          </a:bodyPr>
          <a:lstStyle/>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Nhiều </a:t>
            </a:r>
            <a:r>
              <a:rPr lang="vi-VN" sz="3200" b="1" i="0" dirty="0">
                <a:solidFill>
                  <a:srgbClr val="000000"/>
                </a:solidFill>
                <a:effectLst/>
                <a:latin typeface="Cambria" panose="02040503050406030204" pitchFamily="18" charset="0"/>
                <a:ea typeface="Cambria" panose="02040503050406030204" pitchFamily="18" charset="0"/>
              </a:rPr>
              <a:t>chính khách</a:t>
            </a:r>
            <a:r>
              <a:rPr lang="vi-VN" sz="3200" b="0" i="0" dirty="0">
                <a:solidFill>
                  <a:srgbClr val="000000"/>
                </a:solidFill>
                <a:effectLst/>
                <a:latin typeface="Cambria" panose="02040503050406030204" pitchFamily="18" charset="0"/>
                <a:ea typeface="Cambria" panose="02040503050406030204" pitchFamily="18" charset="0"/>
              </a:rPr>
              <a:t> quốc tế đã có mặt tại hội nghị này.</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a:t>
            </a:r>
            <a:r>
              <a:rPr lang="vi-VN" sz="3200" b="1" i="0" dirty="0">
                <a:solidFill>
                  <a:srgbClr val="000000"/>
                </a:solidFill>
                <a:effectLst/>
                <a:latin typeface="Cambria" panose="02040503050406030204" pitchFamily="18" charset="0"/>
                <a:ea typeface="Cambria" panose="02040503050406030204" pitchFamily="18" charset="0"/>
              </a:rPr>
              <a:t>Chính phủ</a:t>
            </a:r>
            <a:r>
              <a:rPr lang="vi-VN" sz="3200" b="0" i="0" dirty="0">
                <a:solidFill>
                  <a:srgbClr val="000000"/>
                </a:solidFill>
                <a:effectLst/>
                <a:latin typeface="Cambria" panose="02040503050406030204" pitchFamily="18" charset="0"/>
                <a:ea typeface="Cambria" panose="02040503050406030204" pitchFamily="18" charset="0"/>
              </a:rPr>
              <a:t> các nước phải đảm bảo mọi quyền lợi cho trẻ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Một số hoạt động trải nghiệm sẽ được tổ chức ngoài giờ học </a:t>
            </a:r>
            <a:r>
              <a:rPr lang="vi-VN" sz="3200" b="1" i="0" dirty="0">
                <a:solidFill>
                  <a:srgbClr val="000000"/>
                </a:solidFill>
                <a:effectLst/>
                <a:latin typeface="Cambria" panose="02040503050406030204" pitchFamily="18" charset="0"/>
                <a:ea typeface="Cambria" panose="02040503050406030204" pitchFamily="18" charset="0"/>
              </a:rPr>
              <a:t>chính khoá</a:t>
            </a:r>
            <a:r>
              <a:rPr lang="vi-VN" sz="3200" b="0" i="0" dirty="0">
                <a:solidFill>
                  <a:srgbClr val="000000"/>
                </a:solidFill>
                <a:effectLst/>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F6F19A77-A240-4381-1A68-91052D4BED80}"/>
              </a:ext>
            </a:extLst>
          </p:cNvPr>
          <p:cNvPicPr>
            <a:picLocks noChangeAspect="1"/>
          </p:cNvPicPr>
          <p:nvPr/>
        </p:nvPicPr>
        <p:blipFill>
          <a:blip r:embed="rId4"/>
          <a:stretch>
            <a:fillRect/>
          </a:stretch>
        </p:blipFill>
        <p:spPr>
          <a:xfrm>
            <a:off x="2153920" y="2174239"/>
            <a:ext cx="2214880" cy="582295"/>
          </a:xfrm>
          <a:prstGeom prst="rect">
            <a:avLst/>
          </a:prstGeom>
        </p:spPr>
      </p:pic>
      <p:pic>
        <p:nvPicPr>
          <p:cNvPr id="13" name="Picture 12">
            <a:extLst>
              <a:ext uri="{FF2B5EF4-FFF2-40B4-BE49-F238E27FC236}">
                <a16:creationId xmlns:a16="http://schemas.microsoft.com/office/drawing/2014/main" id="{683A96A2-9E61-FB77-B2F6-D7BED2E5924D}"/>
              </a:ext>
            </a:extLst>
          </p:cNvPr>
          <p:cNvPicPr>
            <a:picLocks noChangeAspect="1"/>
          </p:cNvPicPr>
          <p:nvPr/>
        </p:nvPicPr>
        <p:blipFill>
          <a:blip r:embed="rId4"/>
          <a:stretch>
            <a:fillRect/>
          </a:stretch>
        </p:blipFill>
        <p:spPr>
          <a:xfrm>
            <a:off x="995680" y="2946399"/>
            <a:ext cx="1920240" cy="582295"/>
          </a:xfrm>
          <a:prstGeom prst="rect">
            <a:avLst/>
          </a:prstGeom>
        </p:spPr>
      </p:pic>
      <p:pic>
        <p:nvPicPr>
          <p:cNvPr id="14" name="Picture 13">
            <a:extLst>
              <a:ext uri="{FF2B5EF4-FFF2-40B4-BE49-F238E27FC236}">
                <a16:creationId xmlns:a16="http://schemas.microsoft.com/office/drawing/2014/main" id="{51EFB961-B546-A2BF-42E6-FDE4F52B57FB}"/>
              </a:ext>
            </a:extLst>
          </p:cNvPr>
          <p:cNvPicPr>
            <a:picLocks noChangeAspect="1"/>
          </p:cNvPicPr>
          <p:nvPr/>
        </p:nvPicPr>
        <p:blipFill>
          <a:blip r:embed="rId4"/>
          <a:stretch>
            <a:fillRect/>
          </a:stretch>
        </p:blipFill>
        <p:spPr>
          <a:xfrm>
            <a:off x="1341120" y="4419599"/>
            <a:ext cx="2062480" cy="582295"/>
          </a:xfrm>
          <a:prstGeom prst="rect">
            <a:avLst/>
          </a:prstGeom>
        </p:spPr>
      </p:pic>
    </p:spTree>
    <p:extLst>
      <p:ext uri="{BB962C8B-B14F-4D97-AF65-F5344CB8AC3E}">
        <p14:creationId xmlns:p14="http://schemas.microsoft.com/office/powerpoint/2010/main" val="1013036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2"/>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1896277" y="2400505"/>
            <a:ext cx="3882349" cy="923330"/>
            <a:chOff x="1896277" y="2400505"/>
            <a:chExt cx="3882349" cy="9233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266169" y="2400505"/>
              <a:ext cx="3512457" cy="923330"/>
            </a:xfrm>
            <a:prstGeom prst="rect">
              <a:avLst/>
            </a:prstGeom>
            <a:noFill/>
          </p:spPr>
          <p:txBody>
            <a:bodyPr wrap="square" rtlCol="0">
              <a:spAutoFit/>
            </a:bodyPr>
            <a:lstStyle/>
            <a:p>
              <a:pPr lvl="0"/>
              <a:r>
                <a:rPr lang="en-US" sz="5400" b="1" dirty="0">
                  <a:solidFill>
                    <a:prstClr val="black"/>
                  </a:solidFill>
                </a:rPr>
                <a:t>c</a:t>
              </a:r>
              <a:r>
                <a:rPr lang="en-US" sz="5400" b="1" noProof="0" dirty="0" err="1">
                  <a:solidFill>
                    <a:prstClr val="black"/>
                  </a:solidFill>
                </a:rPr>
                <a:t>ông</a:t>
              </a:r>
              <a:r>
                <a:rPr lang="en-US" sz="5400" b="1" noProof="0" dirty="0">
                  <a:solidFill>
                    <a:prstClr val="black"/>
                  </a:solidFill>
                </a:rPr>
                <a:t> </a:t>
              </a:r>
              <a:r>
                <a:rPr lang="en-US" sz="5400" b="1" noProof="0" dirty="0" err="1">
                  <a:solidFill>
                    <a:prstClr val="black"/>
                  </a:solidFill>
                </a:rPr>
                <a:t>hàm</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4986318" y="342000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dirty="0" err="1">
                  <a:solidFill>
                    <a:prstClr val="black"/>
                  </a:solidFill>
                </a:rPr>
                <a:t>ngã</a:t>
              </a:r>
              <a:r>
                <a:rPr lang="en-US" sz="5400" b="1" dirty="0">
                  <a:solidFill>
                    <a:prstClr val="black"/>
                  </a:solidFill>
                </a:rPr>
                <a:t> </a:t>
              </a:r>
              <a:r>
                <a:rPr lang="en-US" sz="5400" b="1" dirty="0" err="1">
                  <a:solidFill>
                    <a:prstClr val="black"/>
                  </a:solidFill>
                </a:rPr>
                <a:t>tòm</a:t>
              </a:r>
              <a:r>
                <a:rPr lang="en-US" sz="5400" b="1" dirty="0">
                  <a:solidFill>
                    <a:prstClr val="black"/>
                  </a:solidFill>
                </a:rPr>
                <a:t> </a:t>
              </a:r>
              <a:r>
                <a:rPr lang="en-US" sz="5400" b="1" dirty="0" err="1">
                  <a:solidFill>
                    <a:prstClr val="black"/>
                  </a:solidFill>
                </a:rPr>
                <a:t>xuống</a:t>
              </a:r>
              <a:r>
                <a:rPr lang="en-US" sz="5400" b="1" dirty="0">
                  <a:solidFill>
                    <a:prstClr val="black"/>
                  </a:solidFill>
                </a:rPr>
                <a:t> </a:t>
              </a:r>
              <a:r>
                <a:rPr lang="en-US" sz="5400" b="1" dirty="0" err="1">
                  <a:solidFill>
                    <a:prstClr val="black"/>
                  </a:solidFill>
                </a:rPr>
                <a:t>suối</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8FD8E5F2-102E-D7AE-1973-47CE73698947}"/>
              </a:ext>
            </a:extLst>
          </p:cNvPr>
          <p:cNvGrpSpPr/>
          <p:nvPr/>
        </p:nvGrpSpPr>
        <p:grpSpPr>
          <a:xfrm>
            <a:off x="2873739" y="4954519"/>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a:solidFill>
                    <a:prstClr val="black"/>
                  </a:solidFill>
                </a:rPr>
                <a:t>khách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477"/>
            <a:ext cx="5924612" cy="4297904"/>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1051838" y="1637115"/>
            <a:ext cx="4436695" cy="2308324"/>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hàm</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văn</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này</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gửi</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khác</a:t>
            </a:r>
            <a:r>
              <a:rPr lang="en-US" sz="36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604" y="-68826"/>
            <a:ext cx="6356590" cy="6341807"/>
          </a:xfrm>
          <a:prstGeom prst="rect">
            <a:avLst/>
          </a:prstGeom>
          <a:ln>
            <a:noFill/>
          </a:ln>
        </p:spPr>
      </p:pic>
      <p:sp>
        <p:nvSpPr>
          <p:cNvPr id="6" name="TextBox 5">
            <a:extLst>
              <a:ext uri="{FF2B5EF4-FFF2-40B4-BE49-F238E27FC236}">
                <a16:creationId xmlns:a16="http://schemas.microsoft.com/office/drawing/2014/main" id="{55599D40-CB30-E706-3F2B-51057033EC76}"/>
              </a:ext>
            </a:extLst>
          </p:cNvPr>
          <p:cNvSpPr txBox="1"/>
          <p:nvPr/>
        </p:nvSpPr>
        <p:spPr>
          <a:xfrm>
            <a:off x="6897919" y="2088313"/>
            <a:ext cx="461629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2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383520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rPr>
              <a:t> 1</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79563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Đoạn văn thứ nhất giới thiệu điều gì về Tạ Quang Bửu?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F3F9C52-664B-1268-0B22-190C83EC2D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4148725" y="915745"/>
            <a:ext cx="4136277" cy="6380427"/>
          </a:xfrm>
          <a:prstGeom prst="rect">
            <a:avLst/>
          </a:prstGeom>
        </p:spPr>
      </p:pic>
      <p:sp>
        <p:nvSpPr>
          <p:cNvPr id="12" name="TextBox 11">
            <a:extLst>
              <a:ext uri="{FF2B5EF4-FFF2-40B4-BE49-F238E27FC236}">
                <a16:creationId xmlns:a16="http://schemas.microsoft.com/office/drawing/2014/main" id="{21115D0B-96FA-67C4-A540-58AD2DA82E56}"/>
              </a:ext>
            </a:extLst>
          </p:cNvPr>
          <p:cNvSpPr txBox="1"/>
          <p:nvPr/>
        </p:nvSpPr>
        <p:spPr>
          <a:xfrm>
            <a:off x="2519680" y="3147689"/>
            <a:ext cx="7264400"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Đoạn văn thứ nhất giới thiệu về quê quán và gia đình Tạ Quang Bửu, đồng thời giới thiệu khái quát về sự nghiệp của ông.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15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270016F-997F-6FCE-52AD-F7B50A0A4DD5}"/>
              </a:ext>
            </a:extLst>
          </p:cNvPr>
          <p:cNvSpPr txBox="1"/>
          <p:nvPr/>
        </p:nvSpPr>
        <p:spPr>
          <a:xfrm>
            <a:off x="545896" y="2196815"/>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sp>
        <p:nvSpPr>
          <p:cNvPr id="6" name="TextBox 5">
            <a:extLst>
              <a:ext uri="{FF2B5EF4-FFF2-40B4-BE49-F238E27FC236}">
                <a16:creationId xmlns:a16="http://schemas.microsoft.com/office/drawing/2014/main" id="{14B9C200-D93F-E116-7200-6E9B52598EB0}"/>
              </a:ext>
            </a:extLst>
          </p:cNvPr>
          <p:cNvSpPr txBox="1"/>
          <p:nvPr/>
        </p:nvSpPr>
        <p:spPr>
          <a:xfrm>
            <a:off x="6463984" y="2299165"/>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3</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Theo em, vì sao Tạ Quang Bửu nhiều lần được cùng Bác Hồ tiếp các chính khách nước ngoài?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1115D0B-96FA-67C4-A540-58AD2DA82E56}"/>
              </a:ext>
            </a:extLst>
          </p:cNvPr>
          <p:cNvSpPr txBox="1"/>
          <p:nvPr/>
        </p:nvSpPr>
        <p:spPr>
          <a:xfrm>
            <a:off x="228031" y="1657350"/>
            <a:ext cx="7264400" cy="1940957"/>
          </a:xfrm>
          <a:prstGeom prst="roundRect">
            <a:avLst/>
          </a:prstGeom>
          <a:solidFill>
            <a:srgbClr val="FFFF00"/>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Tạ Quang Bửu nhiều lần được cùng Bác Hồ tiếp các chính khách nước ngoài vì ông rất giỏi ngoại ngữ. </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1115D0B-96FA-67C4-A540-58AD2DA82E56}"/>
              </a:ext>
            </a:extLst>
          </p:cNvPr>
          <p:cNvSpPr txBox="1"/>
          <p:nvPr/>
        </p:nvSpPr>
        <p:spPr>
          <a:xfrm>
            <a:off x="2938534" y="3644741"/>
            <a:ext cx="8910320" cy="3166824"/>
          </a:xfrm>
          <a:prstGeom prst="roundRect">
            <a:avLst/>
          </a:prstGeom>
          <a:solidFill>
            <a:schemeClr val="accent2">
              <a:lumMod val="20000"/>
              <a:lumOff val="80000"/>
            </a:schemeClr>
          </a:solidFill>
          <a:ln w="25400" cap="flat" cmpd="sng" algn="ctr">
            <a:solidFill>
              <a:srgbClr val="FFFFFF"/>
            </a:solidFill>
            <a:prstDash val="solid"/>
          </a:ln>
          <a:effectLst/>
        </p:spPr>
        <p:txBody>
          <a:bodyPr wrap="square">
            <a:spAutoFit/>
          </a:bodyPr>
          <a:lstStyle/>
          <a:p>
            <a:pPr lvl="0" algn="just"/>
            <a:r>
              <a:rPr lang="vi-VN" sz="3600" dirty="0">
                <a:solidFill>
                  <a:prstClr val="black"/>
                </a:solidFill>
                <a:latin typeface="Cambria" panose="02040503050406030204" pitchFamily="18" charset="0"/>
                <a:ea typeface="Cambria" panose="02040503050406030204" pitchFamily="18" charset="0"/>
              </a:rPr>
              <a:t>Ông xuất sắc ở nhiều lĩnh vực: toán, lí, hoá, sinh, triết học, đặc biệt là ngoại ngữ. Ông còn có hiểu biết sâu rộng về âm nhạc, hội hoạ, kiến trúc, thể thao,... Ông được coi là “Lê Quý Đôn thời nay”</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484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3"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par>
                                <p:cTn id="12" presetID="2" presetClass="entr" presetSubtype="3"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25301"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5</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88707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Tài năng, công lao của Tạ Quang Bửu được ghi nhận thế nào?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21115D0B-96FA-67C4-A540-58AD2DA82E56}"/>
              </a:ext>
            </a:extLst>
          </p:cNvPr>
          <p:cNvSpPr txBox="1"/>
          <p:nvPr/>
        </p:nvSpPr>
        <p:spPr>
          <a:xfrm>
            <a:off x="1727200" y="3534426"/>
            <a:ext cx="9276080" cy="2826306"/>
          </a:xfrm>
          <a:prstGeom prst="roundRect">
            <a:avLst/>
          </a:prstGeom>
          <a:solidFill>
            <a:schemeClr val="accent4">
              <a:lumMod val="20000"/>
              <a:lumOff val="80000"/>
            </a:schemeClr>
          </a:solidFill>
          <a:ln w="25400" cap="flat" cmpd="sng" algn="ctr">
            <a:solidFill>
              <a:srgbClr val="FFFFFF"/>
            </a:solidFill>
            <a:prstDash val="solid"/>
          </a:ln>
          <a:effectLst/>
        </p:spPr>
        <p:txBody>
          <a:bodyPr wrap="square">
            <a:spAutoFit/>
          </a:bodyPr>
          <a:lstStyle/>
          <a:p>
            <a:pPr lvl="0" algn="just"/>
            <a:r>
              <a:rPr lang="vi-VN" sz="3200" dirty="0">
                <a:solidFill>
                  <a:prstClr val="black"/>
                </a:solidFill>
                <a:latin typeface="Cambria" panose="02040503050406030204" pitchFamily="18" charset="0"/>
                <a:ea typeface="Cambria" panose="02040503050406030204" pitchFamily="18" charset="0"/>
              </a:rPr>
              <a:t>Tài năng, công lao của Tạ Quang Bửu được ghi nhận qua việc lấy tên ông để đặt tên cho các con phố ở nhiều thành phố trên cả nước; lấy tên ông đặt cho tên một giải thưởng trao cho những nhà khoa học xuất sắc,...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3"/>
          <a:stretch>
            <a:fillRect/>
          </a:stretch>
        </p:blipFill>
        <p:spPr>
          <a:xfrm>
            <a:off x="71038" y="1283358"/>
            <a:ext cx="3733800" cy="2251068"/>
          </a:xfrm>
          <a:prstGeom prst="rect">
            <a:avLst/>
          </a:prstGeom>
        </p:spPr>
      </p:pic>
      <p:pic>
        <p:nvPicPr>
          <p:cNvPr id="2" name="Picture 1">
            <a:extLst>
              <a:ext uri="{FF2B5EF4-FFF2-40B4-BE49-F238E27FC236}">
                <a16:creationId xmlns:a16="http://schemas.microsoft.com/office/drawing/2014/main" id="{6D335946-8A51-47A9-7897-B88DCD344075}"/>
              </a:ext>
            </a:extLst>
          </p:cNvPr>
          <p:cNvPicPr>
            <a:picLocks noChangeAspect="1"/>
          </p:cNvPicPr>
          <p:nvPr/>
        </p:nvPicPr>
        <p:blipFill>
          <a:blip r:embed="rId4"/>
          <a:stretch>
            <a:fillRect/>
          </a:stretch>
        </p:blipFill>
        <p:spPr>
          <a:xfrm>
            <a:off x="8015878" y="1130193"/>
            <a:ext cx="4176122" cy="2298807"/>
          </a:xfrm>
          <a:prstGeom prst="rect">
            <a:avLst/>
          </a:prstGeom>
        </p:spPr>
      </p:pic>
    </p:spTree>
    <p:extLst>
      <p:ext uri="{BB962C8B-B14F-4D97-AF65-F5344CB8AC3E}">
        <p14:creationId xmlns:p14="http://schemas.microsoft.com/office/powerpoint/2010/main" val="311131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3"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680</Words>
  <Application>Microsoft Office PowerPoint</Application>
  <PresentationFormat>Widescreen</PresentationFormat>
  <Paragraphs>50</Paragraphs>
  <Slides>11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Calibri</vt:lpstr>
      <vt:lpstr>Calibri Light</vt:lpstr>
      <vt:lpstr>Cambria</vt:lpstr>
      <vt:lpstr>iCiel Pequena</vt:lpstr>
      <vt:lpstr>LNTH-LuoLuoNotangYuanTi 1</vt:lpstr>
      <vt:lpstr>Times New Roman</vt:lpstr>
      <vt:lpstr>1_Office Theme</vt:lpstr>
      <vt:lpstr>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41</cp:revision>
  <dcterms:created xsi:type="dcterms:W3CDTF">2024-09-05T01:52:44Z</dcterms:created>
  <dcterms:modified xsi:type="dcterms:W3CDTF">2025-11-14T15:10:14Z</dcterms:modified>
</cp:coreProperties>
</file>