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 id="2147483662" r:id="rId2"/>
    <p:sldMasterId id="2147483686" r:id="rId3"/>
    <p:sldMasterId id="2147483698" r:id="rId4"/>
    <p:sldMasterId id="2147483710" r:id="rId5"/>
  </p:sldMasterIdLst>
  <p:notesMasterIdLst>
    <p:notesMasterId r:id="rId25"/>
  </p:notesMasterIdLst>
  <p:sldIdLst>
    <p:sldId id="257" r:id="rId6"/>
    <p:sldId id="259" r:id="rId7"/>
    <p:sldId id="256" r:id="rId8"/>
    <p:sldId id="330" r:id="rId9"/>
    <p:sldId id="319" r:id="rId10"/>
    <p:sldId id="322" r:id="rId11"/>
    <p:sldId id="331" r:id="rId12"/>
    <p:sldId id="332" r:id="rId13"/>
    <p:sldId id="329" r:id="rId14"/>
    <p:sldId id="333" r:id="rId15"/>
    <p:sldId id="334" r:id="rId16"/>
    <p:sldId id="335" r:id="rId17"/>
    <p:sldId id="336" r:id="rId18"/>
    <p:sldId id="337" r:id="rId19"/>
    <p:sldId id="338" r:id="rId20"/>
    <p:sldId id="321" r:id="rId21"/>
    <p:sldId id="339" r:id="rId22"/>
    <p:sldId id="340" r:id="rId23"/>
    <p:sldId id="280" r:id="rId24"/>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EDF9"/>
    <a:srgbClr val="FACCB3"/>
    <a:srgbClr val="34BEAA"/>
    <a:srgbClr val="E6E6E6"/>
    <a:srgbClr val="5D8558"/>
    <a:srgbClr val="1A331A"/>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86940" autoAdjust="0"/>
  </p:normalViewPr>
  <p:slideViewPr>
    <p:cSldViewPr snapToGrid="0">
      <p:cViewPr varScale="1">
        <p:scale>
          <a:sx n="71" d="100"/>
          <a:sy n="71" d="100"/>
        </p:scale>
        <p:origin x="12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FA01E-47C9-4D77-A7FC-824C76C9AE1A}" type="datetimeFigureOut">
              <a:rPr lang="zh-CN" altLang="en-US" smtClean="0"/>
              <a:t>2025/11/14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3E13F-BDF6-412A-89E4-5B71A603F4E6}" type="slidenum">
              <a:rPr lang="zh-CN" altLang="en-US" smtClean="0"/>
              <a:t>‹#›</a:t>
            </a:fld>
            <a:endParaRPr lang="zh-CN" altLang="en-US"/>
          </a:p>
        </p:txBody>
      </p:sp>
    </p:spTree>
    <p:extLst>
      <p:ext uri="{BB962C8B-B14F-4D97-AF65-F5344CB8AC3E}">
        <p14:creationId xmlns:p14="http://schemas.microsoft.com/office/powerpoint/2010/main" val="411426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3203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6875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776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13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68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848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2602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48097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8935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532018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866660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8331535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1991802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6435050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768698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0598989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579195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092784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2466540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7933263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6251916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110533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3896149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1814286"/>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2292616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239342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1054240"/>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37657891"/>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6090693"/>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785578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29965470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608197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65333085"/>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51616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9906607"/>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97850973"/>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198429"/>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1407074"/>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556411"/>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47312923"/>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926322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4953654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12302749"/>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68793281"/>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46886358"/>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77817652"/>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52652593"/>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22042235"/>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2051080"/>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6245131"/>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67161070"/>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4839644"/>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3452049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4288493"/>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15680017"/>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63844923"/>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8906561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98521643"/>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64392691"/>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9922129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2678268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20566962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581821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812225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9Slide.vn - 2019">
            <a:extLst>
              <a:ext uri="{FF2B5EF4-FFF2-40B4-BE49-F238E27FC236}">
                <a16:creationId xmlns:a16="http://schemas.microsoft.com/office/drawing/2014/main" id="{658388E1-63B2-4333-9F80-4149CE37B33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611132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9Slide.vn - 2019">
            <a:extLst>
              <a:ext uri="{FF2B5EF4-FFF2-40B4-BE49-F238E27FC236}">
                <a16:creationId xmlns:a16="http://schemas.microsoft.com/office/drawing/2014/main" id="{72D73981-CCDD-4E0C-8C4D-D0AB5CDCA4D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154474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55892E42-AC5F-42A2-BD45-EAC047DB52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385428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61FB3F2A-10F8-4876-92EE-38795114D5B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508363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F7383A6F-51EA-4AC2-83BD-6E1A6EE1D95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506464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3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jp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727AE0-E047-474C-8C51-CDEF3FBF99D8}"/>
              </a:ext>
            </a:extLst>
          </p:cNvPr>
          <p:cNvPicPr>
            <a:picLocks noChangeAspect="1"/>
          </p:cNvPicPr>
          <p:nvPr/>
        </p:nvPicPr>
        <p:blipFill>
          <a:blip r:embed="rId3"/>
          <a:stretch>
            <a:fillRect/>
          </a:stretch>
        </p:blipFill>
        <p:spPr>
          <a:xfrm>
            <a:off x="0" y="-1"/>
            <a:ext cx="12192000" cy="6857999"/>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pic>
        <p:nvPicPr>
          <p:cNvPr id="2" name="Picture 1">
            <a:extLst>
              <a:ext uri="{FF2B5EF4-FFF2-40B4-BE49-F238E27FC236}">
                <a16:creationId xmlns:a16="http://schemas.microsoft.com/office/drawing/2014/main" id="{87440AA9-230C-27F3-5C7A-BA6DE1AF5EB5}"/>
              </a:ext>
            </a:extLst>
          </p:cNvPr>
          <p:cNvPicPr>
            <a:picLocks noChangeAspect="1"/>
          </p:cNvPicPr>
          <p:nvPr/>
        </p:nvPicPr>
        <p:blipFill>
          <a:blip r:embed="rId5"/>
          <a:stretch>
            <a:fillRect/>
          </a:stretch>
        </p:blipFill>
        <p:spPr>
          <a:xfrm>
            <a:off x="1008880" y="1391088"/>
            <a:ext cx="9175275" cy="1639966"/>
          </a:xfrm>
          <a:prstGeom prst="rect">
            <a:avLst/>
          </a:prstGeom>
        </p:spPr>
      </p:pic>
      <p:sp>
        <p:nvSpPr>
          <p:cNvPr id="3" name="TextBox 2">
            <a:extLst>
              <a:ext uri="{FF2B5EF4-FFF2-40B4-BE49-F238E27FC236}">
                <a16:creationId xmlns:a16="http://schemas.microsoft.com/office/drawing/2014/main" id="{96FA7B71-C853-5EF1-BFEA-6EFD8A04A7B9}"/>
              </a:ext>
            </a:extLst>
          </p:cNvPr>
          <p:cNvSpPr txBox="1"/>
          <p:nvPr/>
        </p:nvSpPr>
        <p:spPr>
          <a:xfrm>
            <a:off x="2731558" y="3428998"/>
            <a:ext cx="6231833"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Nguyễn Anh Thư</a:t>
            </a:r>
          </a:p>
        </p:txBody>
      </p:sp>
    </p:spTree>
    <p:extLst>
      <p:ext uri="{BB962C8B-B14F-4D97-AF65-F5344CB8AC3E}">
        <p14:creationId xmlns:p14="http://schemas.microsoft.com/office/powerpoint/2010/main" val="2776357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947451" y="282340"/>
            <a:ext cx="9959248" cy="98460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1189823" y="282340"/>
            <a:ext cx="99041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defTabSz="914400">
              <a:spcBef>
                <a:spcPct val="50000"/>
              </a:spcBef>
              <a:buNone/>
            </a:pPr>
            <a:r>
              <a:rPr lang="en-US" altLang="en-US" b="1" dirty="0">
                <a:solidFill>
                  <a:srgbClr val="C00000"/>
                </a:solidFill>
              </a:rPr>
              <a:t>2. </a:t>
            </a:r>
            <a:r>
              <a:rPr lang="vi-VN" altLang="en-US" b="1" dirty="0">
                <a:solidFill>
                  <a:srgbClr val="C00000"/>
                </a:solidFill>
              </a:rPr>
              <a:t>Trao đổi về những điểm cần lưu ý khi viết đoạn văn giới thiệu nhân vật trong một cuốn sách.</a:t>
            </a:r>
            <a:endParaRPr kumimoji="0" lang="vi-VN" altLang="en-US" sz="3200" b="1" i="0" u="none" strike="noStrike" kern="1200" cap="none" spc="0" normalizeH="0" baseline="0" noProof="0" dirty="0">
              <a:ln>
                <a:noFill/>
              </a:ln>
              <a:solidFill>
                <a:srgbClr val="C00000"/>
              </a:solidFill>
              <a:effectLst/>
              <a:uLnTx/>
              <a:uFillTx/>
              <a:latin typeface="Arial" panose="020B0604020202020204" pitchFamily="34" charset="0"/>
              <a:ea typeface="字魂35号-经典雅黑"/>
              <a:cs typeface="Arial" panose="020B0604020202020204" pitchFamily="34" charset="0"/>
            </a:endParaRPr>
          </a:p>
        </p:txBody>
      </p:sp>
      <p:grpSp>
        <p:nvGrpSpPr>
          <p:cNvPr id="3" name="Group 2">
            <a:extLst>
              <a:ext uri="{FF2B5EF4-FFF2-40B4-BE49-F238E27FC236}">
                <a16:creationId xmlns:a16="http://schemas.microsoft.com/office/drawing/2014/main" id="{5EF69F01-3306-37EB-3755-B975E8776860}"/>
              </a:ext>
            </a:extLst>
          </p:cNvPr>
          <p:cNvGrpSpPr/>
          <p:nvPr/>
        </p:nvGrpSpPr>
        <p:grpSpPr>
          <a:xfrm>
            <a:off x="304561" y="1665657"/>
            <a:ext cx="4720543" cy="2674989"/>
            <a:chOff x="12254717" y="1694695"/>
            <a:chExt cx="4720543" cy="5373758"/>
          </a:xfrm>
        </p:grpSpPr>
        <p:pic>
          <p:nvPicPr>
            <p:cNvPr id="5" name="Picture 4">
              <a:extLst>
                <a:ext uri="{FF2B5EF4-FFF2-40B4-BE49-F238E27FC236}">
                  <a16:creationId xmlns:a16="http://schemas.microsoft.com/office/drawing/2014/main" id="{66A6A514-DFCA-9CAA-868B-CAD3FD22091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269700">
              <a:off x="12254717" y="1694695"/>
              <a:ext cx="4720543" cy="5373758"/>
            </a:xfrm>
            <a:prstGeom prst="rect">
              <a:avLst/>
            </a:prstGeom>
          </p:spPr>
        </p:pic>
        <p:sp>
          <p:nvSpPr>
            <p:cNvPr id="7" name="TextBox 6">
              <a:extLst>
                <a:ext uri="{FF2B5EF4-FFF2-40B4-BE49-F238E27FC236}">
                  <a16:creationId xmlns:a16="http://schemas.microsoft.com/office/drawing/2014/main" id="{DC7A4D9F-717F-20A5-5F50-DEA1D2378391}"/>
                </a:ext>
              </a:extLst>
            </p:cNvPr>
            <p:cNvSpPr txBox="1"/>
            <p:nvPr/>
          </p:nvSpPr>
          <p:spPr>
            <a:xfrm>
              <a:off x="12632097" y="2500511"/>
              <a:ext cx="3921114" cy="1477328"/>
            </a:xfrm>
            <a:prstGeom prst="rect">
              <a:avLst/>
            </a:prstGeom>
            <a:noFill/>
          </p:spPr>
          <p:txBody>
            <a:bodyPr wrap="square">
              <a:spAutoFit/>
            </a:bodyPr>
            <a:lstStyle/>
            <a:p>
              <a:pPr algn="ctr"/>
              <a:r>
                <a:rPr lang="vi-VN" sz="3000" i="0" dirty="0">
                  <a:ln w="12700">
                    <a:solidFill>
                      <a:schemeClr val="tx1"/>
                    </a:solidFill>
                  </a:ln>
                  <a:effectLst/>
                  <a:latin typeface="Arial" panose="020B0604020202020204" pitchFamily="34" charset="0"/>
                  <a:cs typeface="Arial" panose="020B0604020202020204" pitchFamily="34" charset="0"/>
                </a:rPr>
                <a:t>Bố cục của đoạn văn (mở đầu, triển khai, kết thúc)</a:t>
              </a:r>
              <a:endParaRPr lang="en-US" sz="3000" i="0" dirty="0">
                <a:ln w="12700">
                  <a:solidFill>
                    <a:schemeClr val="tx1"/>
                  </a:solidFill>
                </a:ln>
                <a:effectLst/>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C0D707E3-029A-9A5C-37B3-0C115825214B}"/>
              </a:ext>
            </a:extLst>
          </p:cNvPr>
          <p:cNvGrpSpPr/>
          <p:nvPr/>
        </p:nvGrpSpPr>
        <p:grpSpPr>
          <a:xfrm>
            <a:off x="6727395" y="1654640"/>
            <a:ext cx="4720543" cy="2674989"/>
            <a:chOff x="12254717" y="1694695"/>
            <a:chExt cx="4720543" cy="5373758"/>
          </a:xfrm>
        </p:grpSpPr>
        <p:pic>
          <p:nvPicPr>
            <p:cNvPr id="9" name="Picture 8">
              <a:extLst>
                <a:ext uri="{FF2B5EF4-FFF2-40B4-BE49-F238E27FC236}">
                  <a16:creationId xmlns:a16="http://schemas.microsoft.com/office/drawing/2014/main" id="{DD4DAAAB-B9F5-4639-1ED3-BE4D84055F5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269700">
              <a:off x="12254717" y="1694695"/>
              <a:ext cx="4720543" cy="5373758"/>
            </a:xfrm>
            <a:prstGeom prst="rect">
              <a:avLst/>
            </a:prstGeom>
          </p:spPr>
        </p:pic>
        <p:sp>
          <p:nvSpPr>
            <p:cNvPr id="10" name="TextBox 9">
              <a:extLst>
                <a:ext uri="{FF2B5EF4-FFF2-40B4-BE49-F238E27FC236}">
                  <a16:creationId xmlns:a16="http://schemas.microsoft.com/office/drawing/2014/main" id="{4900B066-F261-84B7-52EB-D4233B7FD55E}"/>
                </a:ext>
              </a:extLst>
            </p:cNvPr>
            <p:cNvSpPr txBox="1"/>
            <p:nvPr/>
          </p:nvSpPr>
          <p:spPr>
            <a:xfrm>
              <a:off x="12632097" y="2500511"/>
              <a:ext cx="3921114" cy="2967789"/>
            </a:xfrm>
            <a:prstGeom prst="rect">
              <a:avLst/>
            </a:prstGeom>
            <a:noFill/>
          </p:spPr>
          <p:txBody>
            <a:bodyPr wrap="square">
              <a:spAutoFit/>
            </a:bodyPr>
            <a:lstStyle/>
            <a:p>
              <a:pPr algn="ctr"/>
              <a:r>
                <a:rPr lang="vi-VN" sz="3000" i="0" dirty="0">
                  <a:ln w="12700">
                    <a:solidFill>
                      <a:schemeClr val="tx1"/>
                    </a:solidFill>
                  </a:ln>
                  <a:effectLst/>
                  <a:latin typeface="Arial" panose="020B0604020202020204" pitchFamily="34" charset="0"/>
                  <a:cs typeface="Arial" panose="020B0604020202020204" pitchFamily="34" charset="0"/>
                </a:rPr>
                <a:t>Cách lựa chọn đặc điểm của nhân vật để giới thiệu</a:t>
              </a:r>
              <a:endParaRPr lang="en-US" sz="3000" i="0" dirty="0">
                <a:ln w="12700">
                  <a:solidFill>
                    <a:schemeClr val="tx1"/>
                  </a:solidFill>
                </a:ln>
                <a:effectLst/>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3FDDCF4C-C984-9AFF-47CE-08E5E686E125}"/>
              </a:ext>
            </a:extLst>
          </p:cNvPr>
          <p:cNvGrpSpPr/>
          <p:nvPr/>
        </p:nvGrpSpPr>
        <p:grpSpPr>
          <a:xfrm>
            <a:off x="326595" y="4331739"/>
            <a:ext cx="4720543" cy="2674989"/>
            <a:chOff x="12254717" y="1694695"/>
            <a:chExt cx="4720543" cy="5373758"/>
          </a:xfrm>
        </p:grpSpPr>
        <p:pic>
          <p:nvPicPr>
            <p:cNvPr id="12" name="Picture 11">
              <a:extLst>
                <a:ext uri="{FF2B5EF4-FFF2-40B4-BE49-F238E27FC236}">
                  <a16:creationId xmlns:a16="http://schemas.microsoft.com/office/drawing/2014/main" id="{8E1D933D-71F7-1FF3-E2CD-7FA70542C43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269700">
              <a:off x="12254717" y="1694695"/>
              <a:ext cx="4720543" cy="5373758"/>
            </a:xfrm>
            <a:prstGeom prst="rect">
              <a:avLst/>
            </a:prstGeom>
          </p:spPr>
        </p:pic>
        <p:sp>
          <p:nvSpPr>
            <p:cNvPr id="13" name="TextBox 12">
              <a:extLst>
                <a:ext uri="{FF2B5EF4-FFF2-40B4-BE49-F238E27FC236}">
                  <a16:creationId xmlns:a16="http://schemas.microsoft.com/office/drawing/2014/main" id="{89416169-1895-2745-7BE9-AB5783592446}"/>
                </a:ext>
              </a:extLst>
            </p:cNvPr>
            <p:cNvSpPr txBox="1"/>
            <p:nvPr/>
          </p:nvSpPr>
          <p:spPr>
            <a:xfrm>
              <a:off x="12632097" y="2500511"/>
              <a:ext cx="3921114" cy="2967789"/>
            </a:xfrm>
            <a:prstGeom prst="rect">
              <a:avLst/>
            </a:prstGeom>
            <a:noFill/>
          </p:spPr>
          <p:txBody>
            <a:bodyPr wrap="square">
              <a:spAutoFit/>
            </a:bodyPr>
            <a:lstStyle/>
            <a:p>
              <a:pPr algn="ctr"/>
              <a:r>
                <a:rPr lang="vi-VN" sz="3000" i="0" dirty="0">
                  <a:ln w="12700">
                    <a:solidFill>
                      <a:schemeClr val="tx1"/>
                    </a:solidFill>
                  </a:ln>
                  <a:effectLst/>
                  <a:latin typeface="Arial" panose="020B0604020202020204" pitchFamily="34" charset="0"/>
                  <a:cs typeface="Arial" panose="020B0604020202020204" pitchFamily="34" charset="0"/>
                </a:rPr>
                <a:t>Cách đưa dẫn chứng làm rõ đặc điểm của nhân vật</a:t>
              </a:r>
              <a:endParaRPr lang="en-US" sz="3000" i="0" dirty="0">
                <a:ln w="12700">
                  <a:solidFill>
                    <a:schemeClr val="tx1"/>
                  </a:solidFill>
                </a:ln>
                <a:effectLst/>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389354B6-F25E-1ABC-7932-D34C1733A61E}"/>
              </a:ext>
            </a:extLst>
          </p:cNvPr>
          <p:cNvGrpSpPr/>
          <p:nvPr/>
        </p:nvGrpSpPr>
        <p:grpSpPr>
          <a:xfrm>
            <a:off x="6815530" y="4375807"/>
            <a:ext cx="4720543" cy="2674989"/>
            <a:chOff x="12254717" y="1694695"/>
            <a:chExt cx="4720543" cy="5373758"/>
          </a:xfrm>
        </p:grpSpPr>
        <p:pic>
          <p:nvPicPr>
            <p:cNvPr id="16" name="Picture 15">
              <a:extLst>
                <a:ext uri="{FF2B5EF4-FFF2-40B4-BE49-F238E27FC236}">
                  <a16:creationId xmlns:a16="http://schemas.microsoft.com/office/drawing/2014/main" id="{07B30625-13F5-DF21-2AA8-E6AF9568A1A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269700">
              <a:off x="12254717" y="1694695"/>
              <a:ext cx="4720543" cy="5373758"/>
            </a:xfrm>
            <a:prstGeom prst="rect">
              <a:avLst/>
            </a:prstGeom>
          </p:spPr>
        </p:pic>
        <p:sp>
          <p:nvSpPr>
            <p:cNvPr id="17" name="TextBox 16">
              <a:extLst>
                <a:ext uri="{FF2B5EF4-FFF2-40B4-BE49-F238E27FC236}">
                  <a16:creationId xmlns:a16="http://schemas.microsoft.com/office/drawing/2014/main" id="{9BF2C65B-4E8A-B0C7-93C9-424944BD5F33}"/>
                </a:ext>
              </a:extLst>
            </p:cNvPr>
            <p:cNvSpPr txBox="1"/>
            <p:nvPr/>
          </p:nvSpPr>
          <p:spPr>
            <a:xfrm>
              <a:off x="12632097" y="2500511"/>
              <a:ext cx="3921114" cy="2967789"/>
            </a:xfrm>
            <a:prstGeom prst="rect">
              <a:avLst/>
            </a:prstGeom>
            <a:noFill/>
          </p:spPr>
          <p:txBody>
            <a:bodyPr wrap="square">
              <a:spAutoFit/>
            </a:bodyPr>
            <a:lstStyle/>
            <a:p>
              <a:pPr algn="ctr"/>
              <a:r>
                <a:rPr lang="vi-VN" sz="3000" i="0" dirty="0">
                  <a:ln w="12700">
                    <a:solidFill>
                      <a:schemeClr val="tx1"/>
                    </a:solidFill>
                  </a:ln>
                  <a:effectLst/>
                  <a:latin typeface="Arial" panose="020B0604020202020204" pitchFamily="34" charset="0"/>
                  <a:cs typeface="Arial" panose="020B0604020202020204" pitchFamily="34" charset="0"/>
                </a:rPr>
                <a:t>Tình cảm, cảm xúc của người đọc đối với nhân vật</a:t>
              </a:r>
              <a:endParaRPr lang="en-US" sz="3000" i="0" dirty="0">
                <a:ln w="12700">
                  <a:solidFill>
                    <a:schemeClr val="tx1"/>
                  </a:solidFill>
                </a:ln>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38123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079496"/>
            <a:chOff x="1670038" y="893073"/>
            <a:chExt cx="9089137" cy="1494535"/>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46146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Khi viết đoạn văn giới thiệu nhân vật trong một cuốn sách, có một số điểm cần lưu ý như sau:</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4"/>
            <a:stretch>
              <a:fillRect/>
            </a:stretch>
          </p:blipFill>
          <p:spPr>
            <a:xfrm>
              <a:off x="1670038" y="893073"/>
              <a:ext cx="1048300" cy="1195311"/>
            </a:xfrm>
            <a:prstGeom prst="rect">
              <a:avLst/>
            </a:prstGeom>
          </p:spPr>
        </p:pic>
      </p:grpSp>
      <p:sp>
        <p:nvSpPr>
          <p:cNvPr id="3" name="TextBox 2">
            <a:extLst>
              <a:ext uri="{FF2B5EF4-FFF2-40B4-BE49-F238E27FC236}">
                <a16:creationId xmlns:a16="http://schemas.microsoft.com/office/drawing/2014/main" id="{8BF22A22-9822-5D61-E2CC-155C489F6BD6}"/>
              </a:ext>
            </a:extLst>
          </p:cNvPr>
          <p:cNvSpPr txBox="1"/>
          <p:nvPr/>
        </p:nvSpPr>
        <p:spPr>
          <a:xfrm>
            <a:off x="1399142" y="2046648"/>
            <a:ext cx="9793995" cy="337113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algn="just"/>
            <a:r>
              <a:rPr lang="vi-VN" sz="2400" b="1" dirty="0">
                <a:solidFill>
                  <a:srgbClr val="FF0000"/>
                </a:solidFill>
                <a:latin typeface="Arial" panose="020B0604020202020204" pitchFamily="34" charset="0"/>
                <a:ea typeface="Roboto" panose="02000000000000000000" pitchFamily="2" charset="0"/>
                <a:cs typeface="Arial" panose="020B0604020202020204" pitchFamily="34" charset="0"/>
              </a:rPr>
              <a:t>- Bố cục của đoạn văn:</a:t>
            </a:r>
          </a:p>
          <a:p>
            <a:pPr algn="just"/>
            <a:r>
              <a:rPr lang="vi-VN" sz="2400" b="1" dirty="0">
                <a:solidFill>
                  <a:srgbClr val="FF0000"/>
                </a:solidFill>
                <a:latin typeface="Arial" panose="020B0604020202020204" pitchFamily="34" charset="0"/>
                <a:ea typeface="Roboto" panose="02000000000000000000" pitchFamily="2" charset="0"/>
                <a:cs typeface="Arial" panose="020B0604020202020204" pitchFamily="34" charset="0"/>
              </a:rPr>
              <a:t>+ Mở đầu: </a:t>
            </a:r>
            <a:r>
              <a:rPr lang="vi-VN" sz="2400" dirty="0">
                <a:solidFill>
                  <a:srgbClr val="FF0000"/>
                </a:solidFill>
                <a:latin typeface="Arial" panose="020B0604020202020204" pitchFamily="34" charset="0"/>
                <a:ea typeface="Roboto" panose="02000000000000000000" pitchFamily="2" charset="0"/>
                <a:cs typeface="Arial" panose="020B0604020202020204" pitchFamily="34" charset="0"/>
              </a:rPr>
              <a:t>Đoạn mở đầu cần thu hút sự chú ý của độc giả bằng cách giới thiệu nhân vật một cách đầy đủ và hấp dẫn.</a:t>
            </a:r>
          </a:p>
          <a:p>
            <a:pPr algn="just"/>
            <a:r>
              <a:rPr lang="vi-VN" sz="2400" b="1" dirty="0">
                <a:solidFill>
                  <a:srgbClr val="FF0000"/>
                </a:solidFill>
                <a:latin typeface="Arial" panose="020B0604020202020204" pitchFamily="34" charset="0"/>
                <a:ea typeface="Roboto" panose="02000000000000000000" pitchFamily="2" charset="0"/>
                <a:cs typeface="Arial" panose="020B0604020202020204" pitchFamily="34" charset="0"/>
              </a:rPr>
              <a:t>+ Triển khai: </a:t>
            </a:r>
            <a:r>
              <a:rPr lang="vi-VN" sz="2400" dirty="0">
                <a:solidFill>
                  <a:srgbClr val="FF0000"/>
                </a:solidFill>
                <a:latin typeface="Arial" panose="020B0604020202020204" pitchFamily="34" charset="0"/>
                <a:ea typeface="Roboto" panose="02000000000000000000" pitchFamily="2" charset="0"/>
                <a:cs typeface="Arial" panose="020B0604020202020204" pitchFamily="34" charset="0"/>
              </a:rPr>
              <a:t>Phần này mô tả chi tiết về những đặc điểm, tính cách và hành động của nhân vật, cùng với các dẫn chứng để minh họa cho từng điểm.</a:t>
            </a:r>
          </a:p>
          <a:p>
            <a:pPr algn="just"/>
            <a:r>
              <a:rPr lang="vi-VN" sz="2400" b="1" dirty="0">
                <a:solidFill>
                  <a:srgbClr val="FF0000"/>
                </a:solidFill>
                <a:latin typeface="Arial" panose="020B0604020202020204" pitchFamily="34" charset="0"/>
                <a:ea typeface="Roboto" panose="02000000000000000000" pitchFamily="2" charset="0"/>
                <a:cs typeface="Arial" panose="020B0604020202020204" pitchFamily="34" charset="0"/>
              </a:rPr>
              <a:t>+ Kết thúc: </a:t>
            </a:r>
            <a:r>
              <a:rPr lang="vi-VN" sz="2400" dirty="0">
                <a:solidFill>
                  <a:srgbClr val="FF0000"/>
                </a:solidFill>
                <a:latin typeface="Arial" panose="020B0604020202020204" pitchFamily="34" charset="0"/>
                <a:ea typeface="Roboto" panose="02000000000000000000" pitchFamily="2" charset="0"/>
                <a:cs typeface="Arial" panose="020B0604020202020204" pitchFamily="34" charset="0"/>
              </a:rPr>
              <a:t>Đoạn kết thúc có thể tóm tắt lại những điểm nổi bật về nhân vật và để lại một ấn tượng sâu sắc cho độc giả.</a:t>
            </a:r>
          </a:p>
        </p:txBody>
      </p:sp>
    </p:spTree>
    <p:extLst>
      <p:ext uri="{BB962C8B-B14F-4D97-AF65-F5344CB8AC3E}">
        <p14:creationId xmlns:p14="http://schemas.microsoft.com/office/powerpoint/2010/main" val="1049783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079496"/>
            <a:chOff x="1670038" y="893073"/>
            <a:chExt cx="9089137" cy="1494535"/>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46146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Khi viết đoạn văn giới thiệu nhân vật trong một cuốn sách, có một số điểm cần lưu ý như sau:</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3"/>
            <a:stretch>
              <a:fillRect/>
            </a:stretch>
          </p:blipFill>
          <p:spPr>
            <a:xfrm>
              <a:off x="1670038" y="893073"/>
              <a:ext cx="1048300" cy="1195311"/>
            </a:xfrm>
            <a:prstGeom prst="rect">
              <a:avLst/>
            </a:prstGeom>
          </p:spPr>
        </p:pic>
      </p:grpSp>
      <p:sp>
        <p:nvSpPr>
          <p:cNvPr id="3" name="TextBox 2">
            <a:extLst>
              <a:ext uri="{FF2B5EF4-FFF2-40B4-BE49-F238E27FC236}">
                <a16:creationId xmlns:a16="http://schemas.microsoft.com/office/drawing/2014/main" id="{8BF22A22-9822-5D61-E2CC-155C489F6BD6}"/>
              </a:ext>
            </a:extLst>
          </p:cNvPr>
          <p:cNvSpPr txBox="1"/>
          <p:nvPr/>
        </p:nvSpPr>
        <p:spPr>
          <a:xfrm>
            <a:off x="1333042" y="1744188"/>
            <a:ext cx="9793995" cy="446079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r>
              <a:rPr lang="vi-VN" sz="3200" b="1" dirty="0">
                <a:solidFill>
                  <a:srgbClr val="FF0000"/>
                </a:solidFill>
                <a:latin typeface="Arial" panose="020B0604020202020204" pitchFamily="34" charset="0"/>
                <a:ea typeface="Roboto" panose="02000000000000000000" pitchFamily="2" charset="0"/>
                <a:cs typeface="Arial" panose="020B0604020202020204" pitchFamily="34" charset="0"/>
              </a:rPr>
              <a:t>- Cách lựa chọn đặc điểm của nhân vật để giới thiệu:</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Chọn những đặc điểm quan trọng và đặc biệt nhất của nhân vật, những điểm làm nổi bật tính cách, năng lực và những ước mơ, hoặc những thách thức mà nhân vật phải đối mặt.</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Cần đảm bảo rằng các đặc điểm được chọn là có liên quan và phản ánh sâu sắc nhân vật đó.</a:t>
            </a:r>
          </a:p>
        </p:txBody>
      </p:sp>
    </p:spTree>
    <p:extLst>
      <p:ext uri="{BB962C8B-B14F-4D97-AF65-F5344CB8AC3E}">
        <p14:creationId xmlns:p14="http://schemas.microsoft.com/office/powerpoint/2010/main" val="1900151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079496"/>
            <a:chOff x="1670038" y="893073"/>
            <a:chExt cx="9089137" cy="1494535"/>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46146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Khi viết đoạn văn giới thiệu nhân vật trong một cuốn sách, có một số điểm cần lưu ý như sau:</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3"/>
            <a:stretch>
              <a:fillRect/>
            </a:stretch>
          </p:blipFill>
          <p:spPr>
            <a:xfrm>
              <a:off x="1670038" y="893073"/>
              <a:ext cx="1048300" cy="1195311"/>
            </a:xfrm>
            <a:prstGeom prst="rect">
              <a:avLst/>
            </a:prstGeom>
          </p:spPr>
        </p:pic>
      </p:grpSp>
      <p:sp>
        <p:nvSpPr>
          <p:cNvPr id="3" name="TextBox 2">
            <a:extLst>
              <a:ext uri="{FF2B5EF4-FFF2-40B4-BE49-F238E27FC236}">
                <a16:creationId xmlns:a16="http://schemas.microsoft.com/office/drawing/2014/main" id="{8BF22A22-9822-5D61-E2CC-155C489F6BD6}"/>
              </a:ext>
            </a:extLst>
          </p:cNvPr>
          <p:cNvSpPr txBox="1"/>
          <p:nvPr/>
        </p:nvSpPr>
        <p:spPr>
          <a:xfrm>
            <a:off x="1333042" y="2016603"/>
            <a:ext cx="9793995" cy="391596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r>
              <a:rPr lang="vi-VN" sz="3200" b="1" dirty="0">
                <a:solidFill>
                  <a:srgbClr val="FF0000"/>
                </a:solidFill>
                <a:latin typeface="Arial" panose="020B0604020202020204" pitchFamily="34" charset="0"/>
                <a:ea typeface="Roboto" panose="02000000000000000000" pitchFamily="2" charset="0"/>
                <a:cs typeface="Arial" panose="020B0604020202020204" pitchFamily="34" charset="0"/>
              </a:rPr>
              <a:t>- Cách đưa dẫn chứng làm rõ đặc điểm của nhân vật:</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Sử dụng các tình tiết cụ thể, ví dụ, hoặc câu chuyện để minh họa cho mỗi đặc điểm.</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Cần lựa chọn các dẫn chứng có tính biểu đạt cao, giúp người đọc dễ dàng hình dung và hiểu rõ hơn về nhân vật.</a:t>
            </a:r>
          </a:p>
        </p:txBody>
      </p:sp>
    </p:spTree>
    <p:extLst>
      <p:ext uri="{BB962C8B-B14F-4D97-AF65-F5344CB8AC3E}">
        <p14:creationId xmlns:p14="http://schemas.microsoft.com/office/powerpoint/2010/main" val="1496461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079496"/>
            <a:chOff x="1670038" y="893073"/>
            <a:chExt cx="9089137" cy="1494535"/>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46146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Khi viết đoạn văn giới thiệu nhân vật trong một cuốn sách, có một số điểm cần lưu ý như sau:</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3"/>
            <a:stretch>
              <a:fillRect/>
            </a:stretch>
          </p:blipFill>
          <p:spPr>
            <a:xfrm>
              <a:off x="1670038" y="893073"/>
              <a:ext cx="1048300" cy="1195311"/>
            </a:xfrm>
            <a:prstGeom prst="rect">
              <a:avLst/>
            </a:prstGeom>
          </p:spPr>
        </p:pic>
      </p:grpSp>
      <p:sp>
        <p:nvSpPr>
          <p:cNvPr id="3" name="TextBox 2">
            <a:extLst>
              <a:ext uri="{FF2B5EF4-FFF2-40B4-BE49-F238E27FC236}">
                <a16:creationId xmlns:a16="http://schemas.microsoft.com/office/drawing/2014/main" id="{8BF22A22-9822-5D61-E2CC-155C489F6BD6}"/>
              </a:ext>
            </a:extLst>
          </p:cNvPr>
          <p:cNvSpPr txBox="1"/>
          <p:nvPr/>
        </p:nvSpPr>
        <p:spPr>
          <a:xfrm>
            <a:off x="1333042" y="1744188"/>
            <a:ext cx="9793995" cy="446079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r>
              <a:rPr lang="vi-VN" sz="3200" b="1" dirty="0">
                <a:solidFill>
                  <a:srgbClr val="FF0000"/>
                </a:solidFill>
                <a:latin typeface="Arial" panose="020B0604020202020204" pitchFamily="34" charset="0"/>
                <a:ea typeface="Roboto" panose="02000000000000000000" pitchFamily="2" charset="0"/>
                <a:cs typeface="Arial" panose="020B0604020202020204" pitchFamily="34" charset="0"/>
              </a:rPr>
              <a:t>- Tình cảm, cảm xúc của người đọc đối với nhân vật:</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Cần tạo ra một cảm xúc tích cực hoặc tiêu cực đối với nhân vật, tùy thuộc vào mục đích của tác giả và tính cách của nhân vật.</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Mục tiêu là làm cho độc giả cảm thấy gần gũi và quan tâm đến nhân vật, để họ muốn tiếp tục đọc về cuộc phiêu lưu của nhân vật đó.</a:t>
            </a:r>
          </a:p>
        </p:txBody>
      </p:sp>
    </p:spTree>
    <p:extLst>
      <p:ext uri="{BB962C8B-B14F-4D97-AF65-F5344CB8AC3E}">
        <p14:creationId xmlns:p14="http://schemas.microsoft.com/office/powerpoint/2010/main" val="1046263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73817C-0BC1-04BA-CC85-E5CEAE7A3A3F}"/>
              </a:ext>
            </a:extLst>
          </p:cNvPr>
          <p:cNvPicPr>
            <a:picLocks noChangeAspect="1"/>
          </p:cNvPicPr>
          <p:nvPr/>
        </p:nvPicPr>
        <p:blipFill>
          <a:blip r:embed="rId2"/>
          <a:stretch>
            <a:fillRect/>
          </a:stretch>
        </p:blipFill>
        <p:spPr>
          <a:xfrm>
            <a:off x="760450" y="1528647"/>
            <a:ext cx="10253403" cy="3748432"/>
          </a:xfrm>
          <a:prstGeom prst="rect">
            <a:avLst/>
          </a:prstGeom>
        </p:spPr>
      </p:pic>
    </p:spTree>
    <p:extLst>
      <p:ext uri="{BB962C8B-B14F-4D97-AF65-F5344CB8AC3E}">
        <p14:creationId xmlns:p14="http://schemas.microsoft.com/office/powerpoint/2010/main" val="2875165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pic>
        <p:nvPicPr>
          <p:cNvPr id="2" name="Picture 1">
            <a:extLst>
              <a:ext uri="{FF2B5EF4-FFF2-40B4-BE49-F238E27FC236}">
                <a16:creationId xmlns:a16="http://schemas.microsoft.com/office/drawing/2014/main" id="{5BB90708-0E3F-76BC-3D0D-8E1C9337FE0B}"/>
              </a:ext>
            </a:extLst>
          </p:cNvPr>
          <p:cNvPicPr>
            <a:picLocks noChangeAspect="1"/>
          </p:cNvPicPr>
          <p:nvPr/>
        </p:nvPicPr>
        <p:blipFill>
          <a:blip r:embed="rId5"/>
          <a:stretch>
            <a:fillRect/>
          </a:stretch>
        </p:blipFill>
        <p:spPr>
          <a:xfrm>
            <a:off x="2503008" y="2534947"/>
            <a:ext cx="7340220" cy="1633870"/>
          </a:xfrm>
          <a:prstGeom prst="rect">
            <a:avLst/>
          </a:prstGeom>
        </p:spPr>
      </p:pic>
    </p:spTree>
    <p:extLst>
      <p:ext uri="{BB962C8B-B14F-4D97-AF65-F5344CB8AC3E}">
        <p14:creationId xmlns:p14="http://schemas.microsoft.com/office/powerpoint/2010/main" val="1087067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848299" y="282340"/>
            <a:ext cx="10135518" cy="797313"/>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947451" y="348441"/>
            <a:ext cx="101575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defTabSz="914400">
              <a:spcBef>
                <a:spcPct val="50000"/>
              </a:spcBef>
              <a:buNone/>
            </a:pPr>
            <a:r>
              <a:rPr lang="en-US" altLang="en-US" b="1" dirty="0" err="1">
                <a:solidFill>
                  <a:srgbClr val="C00000"/>
                </a:solidFill>
              </a:rPr>
              <a:t>Thực</a:t>
            </a:r>
            <a:r>
              <a:rPr lang="en-US" altLang="en-US" b="1" dirty="0">
                <a:solidFill>
                  <a:srgbClr val="C00000"/>
                </a:solidFill>
              </a:rPr>
              <a:t> </a:t>
            </a:r>
            <a:r>
              <a:rPr lang="en-US" altLang="en-US" b="1" dirty="0" err="1">
                <a:solidFill>
                  <a:srgbClr val="C00000"/>
                </a:solidFill>
              </a:rPr>
              <a:t>hiện</a:t>
            </a:r>
            <a:r>
              <a:rPr lang="en-US" altLang="en-US" b="1" dirty="0">
                <a:solidFill>
                  <a:srgbClr val="C00000"/>
                </a:solidFill>
              </a:rPr>
              <a:t> </a:t>
            </a:r>
            <a:r>
              <a:rPr lang="en-US" altLang="en-US" b="1" dirty="0" err="1">
                <a:solidFill>
                  <a:srgbClr val="C00000"/>
                </a:solidFill>
              </a:rPr>
              <a:t>dự</a:t>
            </a:r>
            <a:r>
              <a:rPr lang="en-US" altLang="en-US" b="1" dirty="0">
                <a:solidFill>
                  <a:srgbClr val="C00000"/>
                </a:solidFill>
              </a:rPr>
              <a:t> </a:t>
            </a:r>
            <a:r>
              <a:rPr lang="en-US" altLang="en-US" b="1" dirty="0" err="1">
                <a:solidFill>
                  <a:srgbClr val="C00000"/>
                </a:solidFill>
              </a:rPr>
              <a:t>án</a:t>
            </a:r>
            <a:r>
              <a:rPr lang="en-US" altLang="en-US" b="1" dirty="0">
                <a:solidFill>
                  <a:srgbClr val="C00000"/>
                </a:solidFill>
              </a:rPr>
              <a:t>: </a:t>
            </a:r>
            <a:r>
              <a:rPr lang="en-US" altLang="en-US" b="1" dirty="0" err="1">
                <a:solidFill>
                  <a:srgbClr val="C00000"/>
                </a:solidFill>
              </a:rPr>
              <a:t>Sổ</a:t>
            </a:r>
            <a:r>
              <a:rPr lang="en-US" altLang="en-US" b="1" dirty="0">
                <a:solidFill>
                  <a:srgbClr val="C00000"/>
                </a:solidFill>
              </a:rPr>
              <a:t> </a:t>
            </a:r>
            <a:r>
              <a:rPr lang="en-US" altLang="en-US" b="1" dirty="0" err="1">
                <a:solidFill>
                  <a:srgbClr val="C00000"/>
                </a:solidFill>
              </a:rPr>
              <a:t>tay</a:t>
            </a:r>
            <a:r>
              <a:rPr lang="en-US" altLang="en-US" b="1" dirty="0">
                <a:solidFill>
                  <a:srgbClr val="C00000"/>
                </a:solidFill>
              </a:rPr>
              <a:t> </a:t>
            </a:r>
            <a:r>
              <a:rPr lang="en-US" altLang="en-US" b="1" dirty="0" err="1">
                <a:solidFill>
                  <a:srgbClr val="C00000"/>
                </a:solidFill>
              </a:rPr>
              <a:t>từ</a:t>
            </a:r>
            <a:r>
              <a:rPr lang="en-US" altLang="en-US" b="1" dirty="0">
                <a:solidFill>
                  <a:srgbClr val="C00000"/>
                </a:solidFill>
              </a:rPr>
              <a:t> </a:t>
            </a:r>
            <a:r>
              <a:rPr lang="en-US" altLang="en-US" b="1" dirty="0" err="1">
                <a:solidFill>
                  <a:srgbClr val="C00000"/>
                </a:solidFill>
              </a:rPr>
              <a:t>ngữ</a:t>
            </a:r>
            <a:r>
              <a:rPr lang="en-US" altLang="en-US" b="1" dirty="0">
                <a:solidFill>
                  <a:srgbClr val="C00000"/>
                </a:solidFill>
              </a:rPr>
              <a:t> </a:t>
            </a:r>
            <a:r>
              <a:rPr lang="en-US" altLang="en-US" b="1" dirty="0" err="1">
                <a:solidFill>
                  <a:srgbClr val="C00000"/>
                </a:solidFill>
              </a:rPr>
              <a:t>tiếng</a:t>
            </a:r>
            <a:r>
              <a:rPr lang="en-US" altLang="en-US" b="1" dirty="0">
                <a:solidFill>
                  <a:srgbClr val="C00000"/>
                </a:solidFill>
              </a:rPr>
              <a:t> </a:t>
            </a:r>
            <a:r>
              <a:rPr lang="en-US" altLang="en-US" b="1" dirty="0" err="1">
                <a:solidFill>
                  <a:srgbClr val="C00000"/>
                </a:solidFill>
              </a:rPr>
              <a:t>Việt</a:t>
            </a:r>
            <a:r>
              <a:rPr lang="en-US" altLang="en-US" b="1" dirty="0">
                <a:solidFill>
                  <a:srgbClr val="C00000"/>
                </a:solidFill>
              </a:rPr>
              <a:t> </a:t>
            </a:r>
            <a:r>
              <a:rPr lang="en-US" altLang="en-US" b="1" dirty="0" err="1">
                <a:solidFill>
                  <a:srgbClr val="C00000"/>
                </a:solidFill>
              </a:rPr>
              <a:t>của</a:t>
            </a:r>
            <a:r>
              <a:rPr lang="en-US" altLang="en-US" b="1" dirty="0">
                <a:solidFill>
                  <a:srgbClr val="C00000"/>
                </a:solidFill>
              </a:rPr>
              <a:t> </a:t>
            </a:r>
            <a:r>
              <a:rPr lang="en-US" altLang="en-US" b="1" dirty="0" err="1">
                <a:solidFill>
                  <a:srgbClr val="C00000"/>
                </a:solidFill>
              </a:rPr>
              <a:t>em</a:t>
            </a:r>
            <a:endParaRPr kumimoji="0" lang="vi-VN" altLang="en-US" sz="3200" b="1" i="0" u="none" strike="noStrike" kern="1200" cap="none" spc="0" normalizeH="0" baseline="0" noProof="0" dirty="0">
              <a:ln>
                <a:noFill/>
              </a:ln>
              <a:solidFill>
                <a:srgbClr val="C00000"/>
              </a:solidFill>
              <a:effectLst/>
              <a:uLnTx/>
              <a:uFillTx/>
              <a:latin typeface="Arial" panose="020B0604020202020204" pitchFamily="34" charset="0"/>
              <a:ea typeface="字魂35号-经典雅黑"/>
              <a:cs typeface="Arial" panose="020B0604020202020204" pitchFamily="34" charset="0"/>
            </a:endParaRPr>
          </a:p>
        </p:txBody>
      </p:sp>
      <p:pic>
        <p:nvPicPr>
          <p:cNvPr id="3" name="Picture 2">
            <a:extLst>
              <a:ext uri="{FF2B5EF4-FFF2-40B4-BE49-F238E27FC236}">
                <a16:creationId xmlns:a16="http://schemas.microsoft.com/office/drawing/2014/main" id="{521628D8-1C41-1D2A-3E16-B59EF07E811A}"/>
              </a:ext>
            </a:extLst>
          </p:cNvPr>
          <p:cNvPicPr>
            <a:picLocks noChangeAspect="1"/>
          </p:cNvPicPr>
          <p:nvPr/>
        </p:nvPicPr>
        <p:blipFill>
          <a:blip r:embed="rId3"/>
          <a:stretch>
            <a:fillRect/>
          </a:stretch>
        </p:blipFill>
        <p:spPr>
          <a:xfrm>
            <a:off x="961164" y="1935582"/>
            <a:ext cx="9857400" cy="2880056"/>
          </a:xfrm>
          <a:prstGeom prst="rect">
            <a:avLst/>
          </a:prstGeom>
        </p:spPr>
      </p:pic>
    </p:spTree>
    <p:extLst>
      <p:ext uri="{BB962C8B-B14F-4D97-AF65-F5344CB8AC3E}">
        <p14:creationId xmlns:p14="http://schemas.microsoft.com/office/powerpoint/2010/main" val="4129435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F4EF2-3389-CC3D-75D6-FB596559F4F9}"/>
              </a:ext>
            </a:extLst>
          </p:cNvPr>
          <p:cNvPicPr>
            <a:picLocks noChangeAspect="1"/>
          </p:cNvPicPr>
          <p:nvPr/>
        </p:nvPicPr>
        <p:blipFill>
          <a:blip r:embed="rId2"/>
          <a:stretch>
            <a:fillRect/>
          </a:stretch>
        </p:blipFill>
        <p:spPr>
          <a:xfrm>
            <a:off x="1309572" y="1179206"/>
            <a:ext cx="9746759" cy="4219059"/>
          </a:xfrm>
          <a:prstGeom prst="rect">
            <a:avLst/>
          </a:prstGeom>
        </p:spPr>
      </p:pic>
    </p:spTree>
    <p:extLst>
      <p:ext uri="{BB962C8B-B14F-4D97-AF65-F5344CB8AC3E}">
        <p14:creationId xmlns:p14="http://schemas.microsoft.com/office/powerpoint/2010/main" val="1784094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3C72BE"/>
          </a:solidFill>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pic>
        <p:nvPicPr>
          <p:cNvPr id="2" name="Picture 1">
            <a:extLst>
              <a:ext uri="{FF2B5EF4-FFF2-40B4-BE49-F238E27FC236}">
                <a16:creationId xmlns:a16="http://schemas.microsoft.com/office/drawing/2014/main" id="{5A9A488F-FD20-772D-F116-24D0F69E992D}"/>
              </a:ext>
            </a:extLst>
          </p:cNvPr>
          <p:cNvPicPr>
            <a:picLocks noChangeAspect="1"/>
          </p:cNvPicPr>
          <p:nvPr/>
        </p:nvPicPr>
        <p:blipFill>
          <a:blip r:embed="rId8"/>
          <a:stretch>
            <a:fillRect/>
          </a:stretch>
        </p:blipFill>
        <p:spPr>
          <a:xfrm>
            <a:off x="2220480" y="2140329"/>
            <a:ext cx="7773074" cy="2334970"/>
          </a:xfrm>
          <a:prstGeom prst="rect">
            <a:avLst/>
          </a:prstGeom>
        </p:spPr>
      </p:pic>
    </p:spTree>
    <p:extLst>
      <p:ext uri="{BB962C8B-B14F-4D97-AF65-F5344CB8AC3E}">
        <p14:creationId xmlns:p14="http://schemas.microsoft.com/office/powerpoint/2010/main" val="2522549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sp>
        <p:nvSpPr>
          <p:cNvPr id="2" name="TextBox 1">
            <a:extLst>
              <a:ext uri="{FF2B5EF4-FFF2-40B4-BE49-F238E27FC236}">
                <a16:creationId xmlns:a16="http://schemas.microsoft.com/office/drawing/2014/main" id="{7267D2EE-4840-452B-5B5F-92FDE30CB4BD}"/>
              </a:ext>
            </a:extLst>
          </p:cNvPr>
          <p:cNvSpPr txBox="1"/>
          <p:nvPr/>
        </p:nvSpPr>
        <p:spPr>
          <a:xfrm>
            <a:off x="2864386" y="2181340"/>
            <a:ext cx="6477918" cy="2123658"/>
          </a:xfrm>
          <a:prstGeom prst="rect">
            <a:avLst/>
          </a:prstGeom>
          <a:noFill/>
        </p:spPr>
        <p:txBody>
          <a:bodyPr wrap="square" rtlCol="0">
            <a:spAutoFit/>
          </a:bodyPr>
          <a:lstStyle/>
          <a:p>
            <a:pPr algn="ctr"/>
            <a:r>
              <a:rPr lang="en-US" sz="4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 </a:t>
            </a:r>
            <a:r>
              <a:rPr lang="en-US" sz="44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thích</a:t>
            </a:r>
            <a:r>
              <a:rPr lang="en-US" sz="4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nhân</a:t>
            </a:r>
            <a:r>
              <a:rPr lang="en-US" sz="4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vật</a:t>
            </a:r>
            <a:r>
              <a:rPr lang="en-US" sz="4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4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trong</a:t>
            </a:r>
            <a:r>
              <a:rPr lang="en-US" sz="4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cuốn</a:t>
            </a:r>
            <a:r>
              <a:rPr lang="en-US" sz="4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sách</a:t>
            </a:r>
            <a:r>
              <a:rPr lang="en-US" sz="4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mà</a:t>
            </a:r>
            <a:r>
              <a:rPr lang="en-US" sz="4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4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đã</a:t>
            </a:r>
            <a:r>
              <a:rPr lang="en-US" sz="4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từng</a:t>
            </a:r>
            <a:r>
              <a:rPr lang="en-US" sz="4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4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616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pic>
        <p:nvPicPr>
          <p:cNvPr id="2" name="Picture 1">
            <a:extLst>
              <a:ext uri="{FF2B5EF4-FFF2-40B4-BE49-F238E27FC236}">
                <a16:creationId xmlns:a16="http://schemas.microsoft.com/office/drawing/2014/main" id="{AD608359-2B3C-9C87-F767-50D9BCC3BF01}"/>
              </a:ext>
            </a:extLst>
          </p:cNvPr>
          <p:cNvPicPr>
            <a:picLocks noChangeAspect="1"/>
          </p:cNvPicPr>
          <p:nvPr/>
        </p:nvPicPr>
        <p:blipFill>
          <a:blip r:embed="rId8"/>
          <a:stretch>
            <a:fillRect/>
          </a:stretch>
        </p:blipFill>
        <p:spPr>
          <a:xfrm>
            <a:off x="4314620" y="1322103"/>
            <a:ext cx="3493311" cy="810838"/>
          </a:xfrm>
          <a:prstGeom prst="rect">
            <a:avLst/>
          </a:prstGeom>
        </p:spPr>
      </p:pic>
      <p:pic>
        <p:nvPicPr>
          <p:cNvPr id="3" name="Picture 2">
            <a:extLst>
              <a:ext uri="{FF2B5EF4-FFF2-40B4-BE49-F238E27FC236}">
                <a16:creationId xmlns:a16="http://schemas.microsoft.com/office/drawing/2014/main" id="{92A9E044-9F06-4EF9-CA87-915838F0CEDE}"/>
              </a:ext>
            </a:extLst>
          </p:cNvPr>
          <p:cNvPicPr>
            <a:picLocks noChangeAspect="1"/>
          </p:cNvPicPr>
          <p:nvPr/>
        </p:nvPicPr>
        <p:blipFill>
          <a:blip r:embed="rId9"/>
          <a:stretch>
            <a:fillRect/>
          </a:stretch>
        </p:blipFill>
        <p:spPr>
          <a:xfrm>
            <a:off x="2380210" y="2320138"/>
            <a:ext cx="7315834" cy="1963082"/>
          </a:xfrm>
          <a:prstGeom prst="rect">
            <a:avLst/>
          </a:prstGeom>
        </p:spPr>
      </p:pic>
    </p:spTree>
    <p:extLst>
      <p:ext uri="{BB962C8B-B14F-4D97-AF65-F5344CB8AC3E}">
        <p14:creationId xmlns:p14="http://schemas.microsoft.com/office/powerpoint/2010/main" val="1400354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727AE0-E047-474C-8C51-CDEF3FBF99D8}"/>
              </a:ext>
            </a:extLst>
          </p:cNvPr>
          <p:cNvPicPr>
            <a:picLocks noChangeAspect="1"/>
          </p:cNvPicPr>
          <p:nvPr/>
        </p:nvPicPr>
        <p:blipFill>
          <a:blip r:embed="rId3"/>
          <a:stretch>
            <a:fillRect/>
          </a:stretch>
        </p:blipFill>
        <p:spPr>
          <a:xfrm>
            <a:off x="0" y="-1"/>
            <a:ext cx="12192000" cy="6857999"/>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pic>
        <p:nvPicPr>
          <p:cNvPr id="4" name="Picture 3">
            <a:extLst>
              <a:ext uri="{FF2B5EF4-FFF2-40B4-BE49-F238E27FC236}">
                <a16:creationId xmlns:a16="http://schemas.microsoft.com/office/drawing/2014/main" id="{D0C0EF54-837B-E6F2-A221-C99EC0D92D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9981" y="1272321"/>
            <a:ext cx="6298629" cy="4717534"/>
          </a:xfrm>
          <a:prstGeom prst="rect">
            <a:avLst/>
          </a:prstGeom>
        </p:spPr>
      </p:pic>
    </p:spTree>
    <p:extLst>
      <p:ext uri="{BB962C8B-B14F-4D97-AF65-F5344CB8AC3E}">
        <p14:creationId xmlns:p14="http://schemas.microsoft.com/office/powerpoint/2010/main" val="2062727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1581151" y="282340"/>
            <a:ext cx="8534399" cy="797313"/>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1410159" y="282340"/>
            <a:ext cx="8705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defTabSz="914400">
              <a:spcBef>
                <a:spcPct val="50000"/>
              </a:spcBef>
              <a:buNone/>
            </a:pPr>
            <a:r>
              <a:rPr lang="en-US" altLang="en-US" b="1" dirty="0">
                <a:solidFill>
                  <a:srgbClr val="C00000"/>
                </a:solidFill>
              </a:rPr>
              <a:t>1. </a:t>
            </a:r>
            <a:r>
              <a:rPr lang="vi-VN" altLang="en-US" b="1" dirty="0">
                <a:solidFill>
                  <a:srgbClr val="C00000"/>
                </a:solidFill>
              </a:rPr>
              <a:t>Đọc đoạn văn dưới đây và trả lời câu hỏi.</a:t>
            </a:r>
            <a:endParaRPr kumimoji="0" lang="vi-VN" altLang="en-US" b="1" i="0" u="none" strike="noStrike" kern="1200" cap="none" spc="0" normalizeH="0" baseline="0" noProof="0" dirty="0">
              <a:ln>
                <a:noFill/>
              </a:ln>
              <a:solidFill>
                <a:srgbClr val="C00000"/>
              </a:solidFill>
              <a:effectLst/>
              <a:uLnTx/>
              <a:uFillTx/>
              <a:ea typeface="字魂35号-经典雅黑"/>
            </a:endParaRPr>
          </a:p>
        </p:txBody>
      </p:sp>
      <p:pic>
        <p:nvPicPr>
          <p:cNvPr id="4" name="Picture 3">
            <a:extLst>
              <a:ext uri="{FF2B5EF4-FFF2-40B4-BE49-F238E27FC236}">
                <a16:creationId xmlns:a16="http://schemas.microsoft.com/office/drawing/2014/main" id="{6CFDD98D-806A-6CC5-CC14-B3D2C0F0C39B}"/>
              </a:ext>
            </a:extLst>
          </p:cNvPr>
          <p:cNvPicPr>
            <a:picLocks noChangeAspect="1"/>
          </p:cNvPicPr>
          <p:nvPr/>
        </p:nvPicPr>
        <p:blipFill>
          <a:blip r:embed="rId3"/>
          <a:stretch>
            <a:fillRect/>
          </a:stretch>
        </p:blipFill>
        <p:spPr>
          <a:xfrm>
            <a:off x="2081297" y="1348018"/>
            <a:ext cx="7356772" cy="1637554"/>
          </a:xfrm>
          <a:prstGeom prst="rect">
            <a:avLst/>
          </a:prstGeom>
        </p:spPr>
      </p:pic>
      <p:pic>
        <p:nvPicPr>
          <p:cNvPr id="6" name="Picture 5">
            <a:extLst>
              <a:ext uri="{FF2B5EF4-FFF2-40B4-BE49-F238E27FC236}">
                <a16:creationId xmlns:a16="http://schemas.microsoft.com/office/drawing/2014/main" id="{1B2EBE87-94CB-B1F7-1F67-25B91EB93B68}"/>
              </a:ext>
            </a:extLst>
          </p:cNvPr>
          <p:cNvPicPr>
            <a:picLocks noChangeAspect="1"/>
          </p:cNvPicPr>
          <p:nvPr/>
        </p:nvPicPr>
        <p:blipFill>
          <a:blip r:embed="rId4"/>
          <a:stretch>
            <a:fillRect/>
          </a:stretch>
        </p:blipFill>
        <p:spPr>
          <a:xfrm>
            <a:off x="1983036" y="3046969"/>
            <a:ext cx="7523201" cy="3075057"/>
          </a:xfrm>
          <a:prstGeom prst="rect">
            <a:avLst/>
          </a:prstGeom>
        </p:spPr>
      </p:pic>
    </p:spTree>
    <p:extLst>
      <p:ext uri="{BB962C8B-B14F-4D97-AF65-F5344CB8AC3E}">
        <p14:creationId xmlns:p14="http://schemas.microsoft.com/office/powerpoint/2010/main" val="4283147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965891" y="254646"/>
            <a:ext cx="10113235" cy="1328023"/>
            <a:chOff x="1670038" y="926145"/>
            <a:chExt cx="9089137" cy="1328023"/>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32802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algn="just"/>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a.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Đoạn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văn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trên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có</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nội</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dung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chính</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là</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gì</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Chọn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đáp</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án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đúng</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a:t>
              </a: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4"/>
            <a:stretch>
              <a:fillRect/>
            </a:stretch>
          </p:blipFill>
          <p:spPr>
            <a:xfrm>
              <a:off x="1670038" y="937140"/>
              <a:ext cx="1048300" cy="1195311"/>
            </a:xfrm>
            <a:prstGeom prst="rect">
              <a:avLst/>
            </a:prstGeom>
          </p:spPr>
        </p:pic>
      </p:grpSp>
      <p:grpSp>
        <p:nvGrpSpPr>
          <p:cNvPr id="8" name="Group 7">
            <a:extLst>
              <a:ext uri="{FF2B5EF4-FFF2-40B4-BE49-F238E27FC236}">
                <a16:creationId xmlns:a16="http://schemas.microsoft.com/office/drawing/2014/main" id="{37F4F953-889F-BBE3-F081-06EEFAA613CF}"/>
              </a:ext>
            </a:extLst>
          </p:cNvPr>
          <p:cNvGrpSpPr/>
          <p:nvPr/>
        </p:nvGrpSpPr>
        <p:grpSpPr>
          <a:xfrm>
            <a:off x="547894" y="1802985"/>
            <a:ext cx="11096212" cy="1015663"/>
            <a:chOff x="547894" y="1802985"/>
            <a:chExt cx="11096212" cy="1015663"/>
          </a:xfrm>
        </p:grpSpPr>
        <p:sp>
          <p:nvSpPr>
            <p:cNvPr id="9" name="Rectangle 8">
              <a:extLst>
                <a:ext uri="{FF2B5EF4-FFF2-40B4-BE49-F238E27FC236}">
                  <a16:creationId xmlns:a16="http://schemas.microsoft.com/office/drawing/2014/main" id="{32CB6C0B-ED5F-D1E3-92B2-3D1D94FBE377}"/>
                </a:ext>
              </a:extLst>
            </p:cNvPr>
            <p:cNvSpPr/>
            <p:nvPr/>
          </p:nvSpPr>
          <p:spPr>
            <a:xfrm>
              <a:off x="547894" y="1803375"/>
              <a:ext cx="11096212" cy="963114"/>
            </a:xfrm>
            <a:prstGeom prst="rect">
              <a:avLst/>
            </a:prstGeom>
            <a:solidFill>
              <a:schemeClr val="bg1"/>
            </a:solidFill>
            <a:ln w="76200">
              <a:solidFill>
                <a:srgbClr val="A36BBF"/>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a:extLst>
                <a:ext uri="{FF2B5EF4-FFF2-40B4-BE49-F238E27FC236}">
                  <a16:creationId xmlns:a16="http://schemas.microsoft.com/office/drawing/2014/main" id="{D6A08311-D6EF-C783-2E18-DB57297A2B0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7443" y="1960761"/>
              <a:ext cx="566948" cy="668763"/>
            </a:xfrm>
            <a:prstGeom prst="rect">
              <a:avLst/>
            </a:prstGeom>
          </p:spPr>
        </p:pic>
        <p:sp>
          <p:nvSpPr>
            <p:cNvPr id="11" name="TextBox 10">
              <a:extLst>
                <a:ext uri="{FF2B5EF4-FFF2-40B4-BE49-F238E27FC236}">
                  <a16:creationId xmlns:a16="http://schemas.microsoft.com/office/drawing/2014/main" id="{2DA39214-E46B-AE90-23C4-5CC140537259}"/>
                </a:ext>
              </a:extLst>
            </p:cNvPr>
            <p:cNvSpPr txBox="1"/>
            <p:nvPr/>
          </p:nvSpPr>
          <p:spPr>
            <a:xfrm>
              <a:off x="1290860" y="1802985"/>
              <a:ext cx="10068778" cy="1015663"/>
            </a:xfrm>
            <a:prstGeom prst="rect">
              <a:avLst/>
            </a:prstGeom>
            <a:noFill/>
          </p:spPr>
          <p:txBody>
            <a:bodyPr wrap="square">
              <a:spAutoFit/>
            </a:bodyPr>
            <a:lstStyle/>
            <a:p>
              <a:r>
                <a:rPr lang="vi-VN" sz="3000" b="1" i="0" dirty="0">
                  <a:solidFill>
                    <a:srgbClr val="202124"/>
                  </a:solidFill>
                  <a:effectLst/>
                  <a:latin typeface="Arial" panose="020B0604020202020204" pitchFamily="34" charset="0"/>
                  <a:cs typeface="Arial" panose="020B0604020202020204" pitchFamily="34" charset="0"/>
                </a:rPr>
                <a:t>Nêu tình cảm, cảm xúc của người viết đối với nhân vật Mi-lô.</a:t>
              </a:r>
              <a:endParaRPr lang="en-US" sz="3000" b="1"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4834824B-BFEF-499A-A32D-3C19CF48FD15}"/>
              </a:ext>
            </a:extLst>
          </p:cNvPr>
          <p:cNvGrpSpPr/>
          <p:nvPr/>
        </p:nvGrpSpPr>
        <p:grpSpPr>
          <a:xfrm>
            <a:off x="547894" y="3048257"/>
            <a:ext cx="11065746" cy="982890"/>
            <a:chOff x="547894" y="3048257"/>
            <a:chExt cx="11065746" cy="982890"/>
          </a:xfrm>
        </p:grpSpPr>
        <p:sp>
          <p:nvSpPr>
            <p:cNvPr id="13" name="Rectangle 12">
              <a:extLst>
                <a:ext uri="{FF2B5EF4-FFF2-40B4-BE49-F238E27FC236}">
                  <a16:creationId xmlns:a16="http://schemas.microsoft.com/office/drawing/2014/main" id="{36E89B85-E023-95A2-0FAD-14F2433F63C7}"/>
                </a:ext>
              </a:extLst>
            </p:cNvPr>
            <p:cNvSpPr/>
            <p:nvPr/>
          </p:nvSpPr>
          <p:spPr>
            <a:xfrm>
              <a:off x="547894" y="3048257"/>
              <a:ext cx="11065746" cy="963114"/>
            </a:xfrm>
            <a:prstGeom prst="rect">
              <a:avLst/>
            </a:prstGeom>
            <a:solidFill>
              <a:schemeClr val="bg1"/>
            </a:solidFill>
            <a:ln w="76200">
              <a:solidFill>
                <a:srgbClr val="51E3CE"/>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1">
              <a:extLst>
                <a:ext uri="{FF2B5EF4-FFF2-40B4-BE49-F238E27FC236}">
                  <a16:creationId xmlns:a16="http://schemas.microsoft.com/office/drawing/2014/main" id="{9D8ED294-3093-9F8B-DB12-87216FB92B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1768" y="3230426"/>
              <a:ext cx="528406" cy="625901"/>
            </a:xfrm>
            <a:prstGeom prst="rect">
              <a:avLst/>
            </a:prstGeom>
          </p:spPr>
        </p:pic>
        <p:sp>
          <p:nvSpPr>
            <p:cNvPr id="15" name="TextBox 14">
              <a:extLst>
                <a:ext uri="{FF2B5EF4-FFF2-40B4-BE49-F238E27FC236}">
                  <a16:creationId xmlns:a16="http://schemas.microsoft.com/office/drawing/2014/main" id="{387FB613-21D9-92AE-DFC7-87DA7CAA8C33}"/>
                </a:ext>
              </a:extLst>
            </p:cNvPr>
            <p:cNvSpPr txBox="1"/>
            <p:nvPr/>
          </p:nvSpPr>
          <p:spPr>
            <a:xfrm>
              <a:off x="1294769" y="3077040"/>
              <a:ext cx="10068778" cy="954107"/>
            </a:xfrm>
            <a:prstGeom prst="rect">
              <a:avLst/>
            </a:prstGeom>
            <a:noFill/>
          </p:spPr>
          <p:txBody>
            <a:bodyPr wrap="square">
              <a:spAutoFit/>
            </a:bodyPr>
            <a:lstStyle/>
            <a:p>
              <a:r>
                <a:rPr lang="vi-VN" sz="2800" b="1" i="0" dirty="0">
                  <a:solidFill>
                    <a:srgbClr val="202124"/>
                  </a:solidFill>
                  <a:effectLst/>
                  <a:latin typeface="Arial" panose="020B0604020202020204" pitchFamily="34" charset="0"/>
                  <a:cs typeface="Arial" panose="020B0604020202020204" pitchFamily="34" charset="0"/>
                </a:rPr>
                <a:t>Giới thiệu về nhân vật Mi-lô trong cuốn sách Truyện kể hằng đêm dành cho các cô bé cá tính.</a:t>
              </a:r>
              <a:endParaRPr lang="en-US" sz="2800" b="1" dirty="0">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A6621CF0-E3E7-E526-BAC2-5C68B083B865}"/>
              </a:ext>
            </a:extLst>
          </p:cNvPr>
          <p:cNvGrpSpPr/>
          <p:nvPr/>
        </p:nvGrpSpPr>
        <p:grpSpPr>
          <a:xfrm>
            <a:off x="578360" y="4293140"/>
            <a:ext cx="11065746" cy="964733"/>
            <a:chOff x="578360" y="4293140"/>
            <a:chExt cx="11065746" cy="964733"/>
          </a:xfrm>
        </p:grpSpPr>
        <p:sp>
          <p:nvSpPr>
            <p:cNvPr id="17" name="Rectangle 16">
              <a:extLst>
                <a:ext uri="{FF2B5EF4-FFF2-40B4-BE49-F238E27FC236}">
                  <a16:creationId xmlns:a16="http://schemas.microsoft.com/office/drawing/2014/main" id="{18C70012-93C4-6DF5-5DDF-7B79D7465BA7}"/>
                </a:ext>
              </a:extLst>
            </p:cNvPr>
            <p:cNvSpPr/>
            <p:nvPr/>
          </p:nvSpPr>
          <p:spPr>
            <a:xfrm>
              <a:off x="578360" y="4293140"/>
              <a:ext cx="11065746" cy="963114"/>
            </a:xfrm>
            <a:prstGeom prst="rect">
              <a:avLst/>
            </a:prstGeom>
            <a:solidFill>
              <a:schemeClr val="bg1"/>
            </a:solidFill>
            <a:ln w="76200">
              <a:solidFill>
                <a:srgbClr val="FF7276"/>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2">
              <a:extLst>
                <a:ext uri="{FF2B5EF4-FFF2-40B4-BE49-F238E27FC236}">
                  <a16:creationId xmlns:a16="http://schemas.microsoft.com/office/drawing/2014/main" id="{E2BB0265-9BF5-0C98-6F2C-3BB2DC2A330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01460" y="4451245"/>
              <a:ext cx="571512" cy="664030"/>
            </a:xfrm>
            <a:prstGeom prst="rect">
              <a:avLst/>
            </a:prstGeom>
          </p:spPr>
        </p:pic>
        <p:sp>
          <p:nvSpPr>
            <p:cNvPr id="19" name="TextBox 18">
              <a:extLst>
                <a:ext uri="{FF2B5EF4-FFF2-40B4-BE49-F238E27FC236}">
                  <a16:creationId xmlns:a16="http://schemas.microsoft.com/office/drawing/2014/main" id="{7BC70E1B-DCF4-DEC7-3BDD-E96EB74B6A7C}"/>
                </a:ext>
              </a:extLst>
            </p:cNvPr>
            <p:cNvSpPr txBox="1"/>
            <p:nvPr/>
          </p:nvSpPr>
          <p:spPr>
            <a:xfrm>
              <a:off x="1356962" y="4303766"/>
              <a:ext cx="10068778" cy="954107"/>
            </a:xfrm>
            <a:prstGeom prst="rect">
              <a:avLst/>
            </a:prstGeom>
            <a:noFill/>
          </p:spPr>
          <p:txBody>
            <a:bodyPr wrap="square">
              <a:spAutoFit/>
            </a:bodyPr>
            <a:lstStyle/>
            <a:p>
              <a:pPr algn="just"/>
              <a:r>
                <a:rPr lang="vi-VN" sz="2800" b="1" i="0" dirty="0">
                  <a:solidFill>
                    <a:srgbClr val="202124"/>
                  </a:solidFill>
                  <a:effectLst/>
                  <a:latin typeface="Arial" panose="020B0604020202020204" pitchFamily="34" charset="0"/>
                  <a:cs typeface="Arial" panose="020B0604020202020204" pitchFamily="34" charset="0"/>
                </a:rPr>
                <a:t>Nêu lí do người viết yêu thích cuốn sách Truyện kể hằng đêm dành cho các cô bé cá tính.</a:t>
              </a:r>
              <a:endParaRPr lang="en-US" sz="2800" b="1"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BF56C651-DD41-03EC-3215-7CADC173030A}"/>
              </a:ext>
            </a:extLst>
          </p:cNvPr>
          <p:cNvGrpSpPr/>
          <p:nvPr/>
        </p:nvGrpSpPr>
        <p:grpSpPr>
          <a:xfrm>
            <a:off x="592470" y="5552462"/>
            <a:ext cx="11178635" cy="963114"/>
            <a:chOff x="592470" y="5552462"/>
            <a:chExt cx="11178635" cy="963114"/>
          </a:xfrm>
        </p:grpSpPr>
        <p:sp>
          <p:nvSpPr>
            <p:cNvPr id="21" name="Rectangle 20">
              <a:extLst>
                <a:ext uri="{FF2B5EF4-FFF2-40B4-BE49-F238E27FC236}">
                  <a16:creationId xmlns:a16="http://schemas.microsoft.com/office/drawing/2014/main" id="{B1536C76-8B8F-E5E4-0F3D-1BD9054ACDB6}"/>
                </a:ext>
              </a:extLst>
            </p:cNvPr>
            <p:cNvSpPr/>
            <p:nvPr/>
          </p:nvSpPr>
          <p:spPr>
            <a:xfrm>
              <a:off x="592470" y="5552462"/>
              <a:ext cx="11051636" cy="963114"/>
            </a:xfrm>
            <a:prstGeom prst="rect">
              <a:avLst/>
            </a:prstGeom>
            <a:solidFill>
              <a:schemeClr val="bg1"/>
            </a:solidFill>
            <a:ln w="76200">
              <a:solidFill>
                <a:srgbClr val="FFDF37"/>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3">
              <a:extLst>
                <a:ext uri="{FF2B5EF4-FFF2-40B4-BE49-F238E27FC236}">
                  <a16:creationId xmlns:a16="http://schemas.microsoft.com/office/drawing/2014/main" id="{D9A3CE5B-CF84-81A9-8128-6C164B5612B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8301" y="5731023"/>
              <a:ext cx="539905" cy="631616"/>
            </a:xfrm>
            <a:prstGeom prst="rect">
              <a:avLst/>
            </a:prstGeom>
          </p:spPr>
        </p:pic>
        <p:sp>
          <p:nvSpPr>
            <p:cNvPr id="23" name="TextBox 22">
              <a:extLst>
                <a:ext uri="{FF2B5EF4-FFF2-40B4-BE49-F238E27FC236}">
                  <a16:creationId xmlns:a16="http://schemas.microsoft.com/office/drawing/2014/main" id="{4CF61289-9BBC-2BAE-3935-1231900B0475}"/>
                </a:ext>
              </a:extLst>
            </p:cNvPr>
            <p:cNvSpPr txBox="1"/>
            <p:nvPr/>
          </p:nvSpPr>
          <p:spPr>
            <a:xfrm>
              <a:off x="1301876" y="5785221"/>
              <a:ext cx="10469229" cy="523220"/>
            </a:xfrm>
            <a:prstGeom prst="rect">
              <a:avLst/>
            </a:prstGeom>
            <a:noFill/>
          </p:spPr>
          <p:txBody>
            <a:bodyPr wrap="square">
              <a:spAutoFit/>
            </a:bodyPr>
            <a:lstStyle/>
            <a:p>
              <a:r>
                <a:rPr lang="vi-VN" sz="2800" b="1" i="0" dirty="0">
                  <a:solidFill>
                    <a:srgbClr val="202124"/>
                  </a:solidFill>
                  <a:effectLst/>
                  <a:latin typeface="Arial" panose="020B0604020202020204" pitchFamily="34" charset="0"/>
                  <a:cs typeface="Arial" panose="020B0604020202020204" pitchFamily="34" charset="0"/>
                </a:rPr>
                <a:t>Kể về 100 phụ nữ nổi tiếng trên thế giới.</a:t>
              </a:r>
              <a:endParaRPr lang="en-US" sz="2800" b="1" dirty="0">
                <a:latin typeface="Arial" panose="020B0604020202020204" pitchFamily="34" charset="0"/>
                <a:cs typeface="Arial" panose="020B0604020202020204" pitchFamily="34" charset="0"/>
              </a:endParaRPr>
            </a:p>
          </p:txBody>
        </p:sp>
      </p:grpSp>
      <p:pic>
        <p:nvPicPr>
          <p:cNvPr id="24" name="Đúng">
            <a:extLst>
              <a:ext uri="{FF2B5EF4-FFF2-40B4-BE49-F238E27FC236}">
                <a16:creationId xmlns:a16="http://schemas.microsoft.com/office/drawing/2014/main" id="{556C7C32-CBDA-54AB-A2DD-E4B91DDE9E92}"/>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10945151" y="2977611"/>
            <a:ext cx="1216383" cy="9731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78610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80">
                                          <p:stCondLst>
                                            <p:cond delay="0"/>
                                          </p:stCondLst>
                                        </p:cTn>
                                        <p:tgtEl>
                                          <p:spTgt spid="16"/>
                                        </p:tgtEl>
                                      </p:cBhvr>
                                    </p:animEffect>
                                    <p:anim calcmode="lin" valueType="num">
                                      <p:cBhvr>
                                        <p:cTn id="5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5" dur="26">
                                          <p:stCondLst>
                                            <p:cond delay="650"/>
                                          </p:stCondLst>
                                        </p:cTn>
                                        <p:tgtEl>
                                          <p:spTgt spid="16"/>
                                        </p:tgtEl>
                                      </p:cBhvr>
                                      <p:to x="100000" y="60000"/>
                                    </p:animScale>
                                    <p:animScale>
                                      <p:cBhvr>
                                        <p:cTn id="56" dur="166" decel="50000">
                                          <p:stCondLst>
                                            <p:cond delay="676"/>
                                          </p:stCondLst>
                                        </p:cTn>
                                        <p:tgtEl>
                                          <p:spTgt spid="16"/>
                                        </p:tgtEl>
                                      </p:cBhvr>
                                      <p:to x="100000" y="100000"/>
                                    </p:animScale>
                                    <p:animScale>
                                      <p:cBhvr>
                                        <p:cTn id="57" dur="26">
                                          <p:stCondLst>
                                            <p:cond delay="1312"/>
                                          </p:stCondLst>
                                        </p:cTn>
                                        <p:tgtEl>
                                          <p:spTgt spid="16"/>
                                        </p:tgtEl>
                                      </p:cBhvr>
                                      <p:to x="100000" y="80000"/>
                                    </p:animScale>
                                    <p:animScale>
                                      <p:cBhvr>
                                        <p:cTn id="58" dur="166" decel="50000">
                                          <p:stCondLst>
                                            <p:cond delay="1338"/>
                                          </p:stCondLst>
                                        </p:cTn>
                                        <p:tgtEl>
                                          <p:spTgt spid="16"/>
                                        </p:tgtEl>
                                      </p:cBhvr>
                                      <p:to x="100000" y="100000"/>
                                    </p:animScale>
                                    <p:animScale>
                                      <p:cBhvr>
                                        <p:cTn id="59" dur="26">
                                          <p:stCondLst>
                                            <p:cond delay="1642"/>
                                          </p:stCondLst>
                                        </p:cTn>
                                        <p:tgtEl>
                                          <p:spTgt spid="16"/>
                                        </p:tgtEl>
                                      </p:cBhvr>
                                      <p:to x="100000" y="90000"/>
                                    </p:animScale>
                                    <p:animScale>
                                      <p:cBhvr>
                                        <p:cTn id="60" dur="166" decel="50000">
                                          <p:stCondLst>
                                            <p:cond delay="1668"/>
                                          </p:stCondLst>
                                        </p:cTn>
                                        <p:tgtEl>
                                          <p:spTgt spid="16"/>
                                        </p:tgtEl>
                                      </p:cBhvr>
                                      <p:to x="100000" y="100000"/>
                                    </p:animScale>
                                    <p:animScale>
                                      <p:cBhvr>
                                        <p:cTn id="61" dur="26">
                                          <p:stCondLst>
                                            <p:cond delay="1808"/>
                                          </p:stCondLst>
                                        </p:cTn>
                                        <p:tgtEl>
                                          <p:spTgt spid="16"/>
                                        </p:tgtEl>
                                      </p:cBhvr>
                                      <p:to x="100000" y="95000"/>
                                    </p:animScale>
                                    <p:animScale>
                                      <p:cBhvr>
                                        <p:cTn id="62" dur="166" decel="50000">
                                          <p:stCondLst>
                                            <p:cond delay="1834"/>
                                          </p:stCondLst>
                                        </p:cTn>
                                        <p:tgtEl>
                                          <p:spTgt spid="16"/>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80">
                                          <p:stCondLst>
                                            <p:cond delay="0"/>
                                          </p:stCondLst>
                                        </p:cTn>
                                        <p:tgtEl>
                                          <p:spTgt spid="20"/>
                                        </p:tgtEl>
                                      </p:cBhvr>
                                    </p:animEffect>
                                    <p:anim calcmode="lin" valueType="num">
                                      <p:cBhvr>
                                        <p:cTn id="6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3" dur="26">
                                          <p:stCondLst>
                                            <p:cond delay="650"/>
                                          </p:stCondLst>
                                        </p:cTn>
                                        <p:tgtEl>
                                          <p:spTgt spid="20"/>
                                        </p:tgtEl>
                                      </p:cBhvr>
                                      <p:to x="100000" y="60000"/>
                                    </p:animScale>
                                    <p:animScale>
                                      <p:cBhvr>
                                        <p:cTn id="74" dur="166" decel="50000">
                                          <p:stCondLst>
                                            <p:cond delay="676"/>
                                          </p:stCondLst>
                                        </p:cTn>
                                        <p:tgtEl>
                                          <p:spTgt spid="20"/>
                                        </p:tgtEl>
                                      </p:cBhvr>
                                      <p:to x="100000" y="100000"/>
                                    </p:animScale>
                                    <p:animScale>
                                      <p:cBhvr>
                                        <p:cTn id="75" dur="26">
                                          <p:stCondLst>
                                            <p:cond delay="1312"/>
                                          </p:stCondLst>
                                        </p:cTn>
                                        <p:tgtEl>
                                          <p:spTgt spid="20"/>
                                        </p:tgtEl>
                                      </p:cBhvr>
                                      <p:to x="100000" y="80000"/>
                                    </p:animScale>
                                    <p:animScale>
                                      <p:cBhvr>
                                        <p:cTn id="76" dur="166" decel="50000">
                                          <p:stCondLst>
                                            <p:cond delay="1338"/>
                                          </p:stCondLst>
                                        </p:cTn>
                                        <p:tgtEl>
                                          <p:spTgt spid="20"/>
                                        </p:tgtEl>
                                      </p:cBhvr>
                                      <p:to x="100000" y="100000"/>
                                    </p:animScale>
                                    <p:animScale>
                                      <p:cBhvr>
                                        <p:cTn id="77" dur="26">
                                          <p:stCondLst>
                                            <p:cond delay="1642"/>
                                          </p:stCondLst>
                                        </p:cTn>
                                        <p:tgtEl>
                                          <p:spTgt spid="20"/>
                                        </p:tgtEl>
                                      </p:cBhvr>
                                      <p:to x="100000" y="90000"/>
                                    </p:animScale>
                                    <p:animScale>
                                      <p:cBhvr>
                                        <p:cTn id="78" dur="166" decel="50000">
                                          <p:stCondLst>
                                            <p:cond delay="1668"/>
                                          </p:stCondLst>
                                        </p:cTn>
                                        <p:tgtEl>
                                          <p:spTgt spid="20"/>
                                        </p:tgtEl>
                                      </p:cBhvr>
                                      <p:to x="100000" y="100000"/>
                                    </p:animScale>
                                    <p:animScale>
                                      <p:cBhvr>
                                        <p:cTn id="79" dur="26">
                                          <p:stCondLst>
                                            <p:cond delay="1808"/>
                                          </p:stCondLst>
                                        </p:cTn>
                                        <p:tgtEl>
                                          <p:spTgt spid="20"/>
                                        </p:tgtEl>
                                      </p:cBhvr>
                                      <p:to x="100000" y="95000"/>
                                    </p:animScale>
                                    <p:animScale>
                                      <p:cBhvr>
                                        <p:cTn id="80" dur="166" decel="50000">
                                          <p:stCondLst>
                                            <p:cond delay="1834"/>
                                          </p:stCondLst>
                                        </p:cTn>
                                        <p:tgtEl>
                                          <p:spTgt spid="20"/>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49" presetClass="entr" presetSubtype="0" decel="100000"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style.rotation</p:attrName>
                                        </p:attrNameLst>
                                      </p:cBhvr>
                                      <p:tavLst>
                                        <p:tav tm="0">
                                          <p:val>
                                            <p:fltVal val="360"/>
                                          </p:val>
                                        </p:tav>
                                        <p:tav tm="100000">
                                          <p:val>
                                            <p:fltVal val="0"/>
                                          </p:val>
                                        </p:tav>
                                      </p:tavLst>
                                    </p:anim>
                                    <p:animEffect transition="in" filter="fade">
                                      <p:cBhvr>
                                        <p:cTn id="88" dur="500"/>
                                        <p:tgtEl>
                                          <p:spTgt spid="24"/>
                                        </p:tgtEl>
                                      </p:cBhvr>
                                    </p:animEffec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965891" y="254646"/>
            <a:ext cx="10502667" cy="1328023"/>
            <a:chOff x="1670038" y="926145"/>
            <a:chExt cx="9439134" cy="1328023"/>
          </a:xfrm>
        </p:grpSpPr>
        <p:sp>
          <p:nvSpPr>
            <p:cNvPr id="4" name="TextBox 3">
              <a:extLst>
                <a:ext uri="{FF2B5EF4-FFF2-40B4-BE49-F238E27FC236}">
                  <a16:creationId xmlns:a16="http://schemas.microsoft.com/office/drawing/2014/main" id="{1FC90016-E70E-0987-CABF-459E2CC39B5C}"/>
                </a:ext>
              </a:extLst>
            </p:cNvPr>
            <p:cNvSpPr txBox="1"/>
            <p:nvPr/>
          </p:nvSpPr>
          <p:spPr>
            <a:xfrm>
              <a:off x="2405960" y="926145"/>
              <a:ext cx="8703212" cy="132802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b.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Tìm</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phần</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mở</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đầu</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và</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kết</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thúc</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của</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đoạn</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văn</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Mỗi</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phần</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cho</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biết</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thông</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tin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gì</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a:t>
              </a: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5"/>
            <a:stretch>
              <a:fillRect/>
            </a:stretch>
          </p:blipFill>
          <p:spPr>
            <a:xfrm>
              <a:off x="1670038" y="937140"/>
              <a:ext cx="1048300" cy="1195311"/>
            </a:xfrm>
            <a:prstGeom prst="rect">
              <a:avLst/>
            </a:prstGeom>
          </p:spPr>
        </p:pic>
      </p:grpSp>
      <p:pic>
        <p:nvPicPr>
          <p:cNvPr id="3" name="Picture 2">
            <a:extLst>
              <a:ext uri="{FF2B5EF4-FFF2-40B4-BE49-F238E27FC236}">
                <a16:creationId xmlns:a16="http://schemas.microsoft.com/office/drawing/2014/main" id="{B4D9EC26-8C3C-447D-B4FA-C0443C33A2B2}"/>
              </a:ext>
            </a:extLst>
          </p:cNvPr>
          <p:cNvPicPr>
            <a:picLocks noChangeAspect="1"/>
          </p:cNvPicPr>
          <p:nvPr/>
        </p:nvPicPr>
        <p:blipFill>
          <a:blip r:embed="rId6"/>
          <a:stretch>
            <a:fillRect/>
          </a:stretch>
        </p:blipFill>
        <p:spPr>
          <a:xfrm>
            <a:off x="2411803" y="1898861"/>
            <a:ext cx="7356772" cy="1637554"/>
          </a:xfrm>
          <a:prstGeom prst="rect">
            <a:avLst/>
          </a:prstGeom>
        </p:spPr>
      </p:pic>
      <p:pic>
        <p:nvPicPr>
          <p:cNvPr id="5" name="Picture 4">
            <a:extLst>
              <a:ext uri="{FF2B5EF4-FFF2-40B4-BE49-F238E27FC236}">
                <a16:creationId xmlns:a16="http://schemas.microsoft.com/office/drawing/2014/main" id="{79595324-EA98-72B8-8E16-81378BE6B059}"/>
              </a:ext>
            </a:extLst>
          </p:cNvPr>
          <p:cNvPicPr>
            <a:picLocks noChangeAspect="1"/>
          </p:cNvPicPr>
          <p:nvPr/>
        </p:nvPicPr>
        <p:blipFill>
          <a:blip r:embed="rId7"/>
          <a:stretch>
            <a:fillRect/>
          </a:stretch>
        </p:blipFill>
        <p:spPr>
          <a:xfrm>
            <a:off x="2313542" y="3597812"/>
            <a:ext cx="7523201" cy="3075057"/>
          </a:xfrm>
          <a:prstGeom prst="rect">
            <a:avLst/>
          </a:prstGeom>
        </p:spPr>
      </p:pic>
      <p:sp>
        <p:nvSpPr>
          <p:cNvPr id="6" name="Rectangle: Rounded Corners 5">
            <a:extLst>
              <a:ext uri="{FF2B5EF4-FFF2-40B4-BE49-F238E27FC236}">
                <a16:creationId xmlns:a16="http://schemas.microsoft.com/office/drawing/2014/main" id="{16493669-DF8F-81AE-F37D-4338D6AD5DF6}"/>
              </a:ext>
            </a:extLst>
          </p:cNvPr>
          <p:cNvSpPr/>
          <p:nvPr/>
        </p:nvSpPr>
        <p:spPr>
          <a:xfrm>
            <a:off x="2655065" y="2005070"/>
            <a:ext cx="6852492" cy="804231"/>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B60D3E3-E74A-C80A-11ED-F930C567FAB8}"/>
              </a:ext>
            </a:extLst>
          </p:cNvPr>
          <p:cNvSpPr/>
          <p:nvPr/>
        </p:nvSpPr>
        <p:spPr>
          <a:xfrm>
            <a:off x="2677099" y="2831336"/>
            <a:ext cx="1861850" cy="22033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EFA2E8D1-4151-910B-7E96-5276E2F62375}"/>
              </a:ext>
            </a:extLst>
          </p:cNvPr>
          <p:cNvSpPr/>
          <p:nvPr/>
        </p:nvSpPr>
        <p:spPr>
          <a:xfrm>
            <a:off x="815248" y="2148289"/>
            <a:ext cx="1718632" cy="94745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Mở</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đầu</a:t>
            </a:r>
            <a:endParaRPr lang="en-US" sz="2800" dirty="0">
              <a:solidFill>
                <a:srgbClr val="002060"/>
              </a:solidFill>
              <a:latin typeface="Cambria" panose="02040503050406030204" pitchFamily="18" charset="0"/>
              <a:ea typeface="Cambria" panose="02040503050406030204" pitchFamily="18" charset="0"/>
            </a:endParaRPr>
          </a:p>
        </p:txBody>
      </p:sp>
      <p:sp>
        <p:nvSpPr>
          <p:cNvPr id="27" name="Rectangle: Rounded Corners 26">
            <a:extLst>
              <a:ext uri="{FF2B5EF4-FFF2-40B4-BE49-F238E27FC236}">
                <a16:creationId xmlns:a16="http://schemas.microsoft.com/office/drawing/2014/main" id="{E4562954-2E7F-1425-BC87-19630CF3FC0F}"/>
              </a:ext>
            </a:extLst>
          </p:cNvPr>
          <p:cNvSpPr/>
          <p:nvPr/>
        </p:nvSpPr>
        <p:spPr>
          <a:xfrm>
            <a:off x="4682169" y="5310130"/>
            <a:ext cx="5001658" cy="3415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E158E9F4-E14A-060A-304B-484291728EDD}"/>
              </a:ext>
            </a:extLst>
          </p:cNvPr>
          <p:cNvSpPr/>
          <p:nvPr/>
        </p:nvSpPr>
        <p:spPr>
          <a:xfrm>
            <a:off x="2842352" y="5596568"/>
            <a:ext cx="6863508" cy="60592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82828914-9B48-3C35-433D-4F0D77E2951E}"/>
              </a:ext>
            </a:extLst>
          </p:cNvPr>
          <p:cNvSpPr/>
          <p:nvPr/>
        </p:nvSpPr>
        <p:spPr>
          <a:xfrm>
            <a:off x="638978" y="5365214"/>
            <a:ext cx="1718632" cy="94745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Kết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thúc</a:t>
            </a:r>
            <a:endParaRPr lang="en-US" sz="2800" dirty="0">
              <a:solidFill>
                <a:srgbClr val="002060"/>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26A5E7FA-6D03-6E73-A97C-C336F1108AA6}"/>
              </a:ext>
            </a:extLst>
          </p:cNvPr>
          <p:cNvSpPr txBox="1"/>
          <p:nvPr/>
        </p:nvSpPr>
        <p:spPr>
          <a:xfrm>
            <a:off x="2668377" y="1944483"/>
            <a:ext cx="6971381" cy="1328023"/>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algn="just"/>
            <a:r>
              <a:rPr lang="vi-VN" sz="2400" b="1">
                <a:latin typeface="Arial" panose="020B0604020202020204" pitchFamily="34" charset="0"/>
                <a:ea typeface="Roboto" panose="02000000000000000000" pitchFamily="2" charset="0"/>
                <a:cs typeface="Arial" panose="020B0604020202020204" pitchFamily="34" charset="0"/>
              </a:rPr>
              <a:t>Cho biết tên nhân vật được giới thiệu, tên cuốc sách có nhân vật đó và ấn tượng chung của người giới thiệu đối với nhân vật đó</a:t>
            </a:r>
            <a:endParaRPr lang="en-US" sz="2400" b="1" dirty="0">
              <a:latin typeface="Arial" panose="020B0604020202020204" pitchFamily="34" charset="0"/>
              <a:ea typeface="Roboto" panose="02000000000000000000" pitchFamily="2" charset="0"/>
              <a:cs typeface="Arial" panose="020B0604020202020204" pitchFamily="34" charset="0"/>
            </a:endParaRPr>
          </a:p>
        </p:txBody>
      </p:sp>
      <p:sp>
        <p:nvSpPr>
          <p:cNvPr id="31" name="TextBox 30">
            <a:extLst>
              <a:ext uri="{FF2B5EF4-FFF2-40B4-BE49-F238E27FC236}">
                <a16:creationId xmlns:a16="http://schemas.microsoft.com/office/drawing/2014/main" id="{7C2D2599-F311-6A90-1D3A-D7C3F4F3B1A6}"/>
              </a:ext>
            </a:extLst>
          </p:cNvPr>
          <p:cNvSpPr txBox="1"/>
          <p:nvPr/>
        </p:nvSpPr>
        <p:spPr>
          <a:xfrm>
            <a:off x="2723462" y="5255551"/>
            <a:ext cx="6971381" cy="91940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algn="just"/>
            <a:r>
              <a:rPr lang="vi-VN" sz="2400" b="1" dirty="0">
                <a:latin typeface="Arial" panose="020B0604020202020204" pitchFamily="34" charset="0"/>
                <a:ea typeface="Roboto" panose="02000000000000000000" pitchFamily="2" charset="0"/>
                <a:cs typeface="Arial" panose="020B0604020202020204" pitchFamily="34" charset="0"/>
              </a:rPr>
              <a:t>Nêu nhận định tổng quan của người đọc về nhân vật trong cuốn sách.</a:t>
            </a:r>
            <a:endParaRPr lang="en-US" sz="2400" b="1"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93306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900" decel="100000" fill="hold"/>
                                        <p:tgtEl>
                                          <p:spTgt spid="3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900" decel="100000" fill="hold"/>
                                        <p:tgtEl>
                                          <p:spTgt spid="3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27"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556222"/>
            <a:chOff x="1670038" y="893073"/>
            <a:chExt cx="9089137" cy="2154551"/>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2121479"/>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c. Phần triển khai nói về những đặc điểm nào của nhân vật Mi-lô? Với mỗi đặc điểm, người viết đã đưa những dẫn chứng gì (về hành động, suy nghĩ,... của nhân vật)?</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3"/>
            <a:stretch>
              <a:fillRect/>
            </a:stretch>
          </p:blipFill>
          <p:spPr>
            <a:xfrm>
              <a:off x="1670038" y="893073"/>
              <a:ext cx="1048300" cy="1195311"/>
            </a:xfrm>
            <a:prstGeom prst="rect">
              <a:avLst/>
            </a:prstGeom>
          </p:spPr>
        </p:pic>
      </p:grpSp>
      <p:pic>
        <p:nvPicPr>
          <p:cNvPr id="5" name="Picture 4">
            <a:extLst>
              <a:ext uri="{FF2B5EF4-FFF2-40B4-BE49-F238E27FC236}">
                <a16:creationId xmlns:a16="http://schemas.microsoft.com/office/drawing/2014/main" id="{94D70D26-53DF-FC08-A3E7-BD4D4982171A}"/>
              </a:ext>
            </a:extLst>
          </p:cNvPr>
          <p:cNvPicPr>
            <a:picLocks noChangeAspect="1"/>
          </p:cNvPicPr>
          <p:nvPr/>
        </p:nvPicPr>
        <p:blipFill>
          <a:blip r:embed="rId4"/>
          <a:stretch>
            <a:fillRect/>
          </a:stretch>
        </p:blipFill>
        <p:spPr>
          <a:xfrm>
            <a:off x="1839817" y="2058854"/>
            <a:ext cx="7947752" cy="4512707"/>
          </a:xfrm>
          <a:prstGeom prst="rect">
            <a:avLst/>
          </a:prstGeom>
        </p:spPr>
      </p:pic>
    </p:spTree>
    <p:extLst>
      <p:ext uri="{BB962C8B-B14F-4D97-AF65-F5344CB8AC3E}">
        <p14:creationId xmlns:p14="http://schemas.microsoft.com/office/powerpoint/2010/main" val="211159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2D67F-E954-244B-C7C9-FC2534CE51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309" y="1575447"/>
            <a:ext cx="8896783" cy="4472813"/>
          </a:xfrm>
          <a:prstGeom prst="rect">
            <a:avLst/>
          </a:prstGeom>
          <a:noFill/>
          <a:ln>
            <a:noFill/>
          </a:ln>
        </p:spPr>
      </p:pic>
      <p:sp>
        <p:nvSpPr>
          <p:cNvPr id="5" name="Rectangle: Rounded Corners 4">
            <a:extLst>
              <a:ext uri="{FF2B5EF4-FFF2-40B4-BE49-F238E27FC236}">
                <a16:creationId xmlns:a16="http://schemas.microsoft.com/office/drawing/2014/main" id="{7E271A12-F807-6881-0EB3-7277F1CE4090}"/>
              </a:ext>
            </a:extLst>
          </p:cNvPr>
          <p:cNvSpPr/>
          <p:nvPr/>
        </p:nvSpPr>
        <p:spPr>
          <a:xfrm>
            <a:off x="1625219" y="414542"/>
            <a:ext cx="8534399" cy="79731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6" name="Text Box 20">
            <a:extLst>
              <a:ext uri="{FF2B5EF4-FFF2-40B4-BE49-F238E27FC236}">
                <a16:creationId xmlns:a16="http://schemas.microsoft.com/office/drawing/2014/main" id="{FBE61385-239E-B4C6-E1B0-FC7A2B5AE087}"/>
              </a:ext>
            </a:extLst>
          </p:cNvPr>
          <p:cNvSpPr txBox="1">
            <a:spLocks noChangeArrowheads="1"/>
          </p:cNvSpPr>
          <p:nvPr/>
        </p:nvSpPr>
        <p:spPr bwMode="auto">
          <a:xfrm>
            <a:off x="1542362" y="568778"/>
            <a:ext cx="8705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defTabSz="914400">
              <a:spcBef>
                <a:spcPct val="50000"/>
              </a:spcBef>
              <a:buNone/>
            </a:pPr>
            <a:r>
              <a:rPr lang="en-US" altLang="en-US" b="1" dirty="0">
                <a:solidFill>
                  <a:srgbClr val="C00000"/>
                </a:solidFill>
              </a:rPr>
              <a:t>Hoàn </a:t>
            </a:r>
            <a:r>
              <a:rPr lang="en-US" altLang="en-US" b="1" dirty="0" err="1">
                <a:solidFill>
                  <a:srgbClr val="C00000"/>
                </a:solidFill>
              </a:rPr>
              <a:t>thành</a:t>
            </a:r>
            <a:r>
              <a:rPr lang="en-US" altLang="en-US" b="1" dirty="0">
                <a:solidFill>
                  <a:srgbClr val="C00000"/>
                </a:solidFill>
              </a:rPr>
              <a:t> </a:t>
            </a:r>
            <a:r>
              <a:rPr lang="en-US" altLang="en-US" b="1" dirty="0" err="1">
                <a:solidFill>
                  <a:srgbClr val="C00000"/>
                </a:solidFill>
              </a:rPr>
              <a:t>phiếu</a:t>
            </a:r>
            <a:r>
              <a:rPr lang="en-US" altLang="en-US" b="1" dirty="0">
                <a:solidFill>
                  <a:srgbClr val="C00000"/>
                </a:solidFill>
              </a:rPr>
              <a:t> </a:t>
            </a:r>
            <a:r>
              <a:rPr lang="en-US" altLang="en-US" b="1" dirty="0" err="1">
                <a:solidFill>
                  <a:srgbClr val="C00000"/>
                </a:solidFill>
              </a:rPr>
              <a:t>bài</a:t>
            </a:r>
            <a:r>
              <a:rPr lang="en-US" altLang="en-US" b="1" dirty="0">
                <a:solidFill>
                  <a:srgbClr val="C00000"/>
                </a:solidFill>
              </a:rPr>
              <a:t> </a:t>
            </a:r>
            <a:r>
              <a:rPr lang="en-US" altLang="en-US" b="1" dirty="0" err="1">
                <a:solidFill>
                  <a:srgbClr val="C00000"/>
                </a:solidFill>
              </a:rPr>
              <a:t>tập</a:t>
            </a:r>
            <a:endParaRPr kumimoji="0" lang="vi-VN" altLang="en-US" b="1" i="0" u="none" strike="noStrike" kern="1200" cap="none" spc="0" normalizeH="0" baseline="0" noProof="0" dirty="0">
              <a:ln>
                <a:noFill/>
              </a:ln>
              <a:solidFill>
                <a:srgbClr val="C00000"/>
              </a:solidFill>
              <a:effectLst/>
              <a:uLnTx/>
              <a:uFillTx/>
              <a:ea typeface="字魂35号-经典雅黑"/>
            </a:endParaRPr>
          </a:p>
        </p:txBody>
      </p:sp>
      <p:sp>
        <p:nvSpPr>
          <p:cNvPr id="7" name="Rectangle: Rounded Corners 6">
            <a:extLst>
              <a:ext uri="{FF2B5EF4-FFF2-40B4-BE49-F238E27FC236}">
                <a16:creationId xmlns:a16="http://schemas.microsoft.com/office/drawing/2014/main" id="{EE49E7E8-F2A4-3AC9-70BE-C40E535DCEFE}"/>
              </a:ext>
            </a:extLst>
          </p:cNvPr>
          <p:cNvSpPr/>
          <p:nvPr/>
        </p:nvSpPr>
        <p:spPr>
          <a:xfrm>
            <a:off x="3966072" y="2269475"/>
            <a:ext cx="1575412" cy="80423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2060"/>
                </a:solidFill>
                <a:latin typeface="Cambria" panose="02040503050406030204" pitchFamily="18" charset="0"/>
                <a:ea typeface="Cambria" panose="02040503050406030204" pitchFamily="18" charset="0"/>
              </a:rPr>
              <a:t>Có</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năng</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khiếu</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âm</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nhạc</a:t>
            </a:r>
            <a:endParaRPr lang="en-US" b="1"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2A6FE318-878C-FCB2-E03D-2C1A12FEE5FC}"/>
              </a:ext>
            </a:extLst>
          </p:cNvPr>
          <p:cNvSpPr/>
          <p:nvPr/>
        </p:nvSpPr>
        <p:spPr>
          <a:xfrm>
            <a:off x="6290630" y="2148290"/>
            <a:ext cx="3789803" cy="506776"/>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latin typeface="Cambria" panose="02040503050406030204" pitchFamily="18" charset="0"/>
                <a:ea typeface="Cambria" panose="02040503050406030204" pitchFamily="18" charset="0"/>
              </a:rPr>
              <a:t>Chơi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được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mọi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loại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trống</a:t>
            </a:r>
            <a:endParaRPr lang="en-US" sz="2000" dirty="0">
              <a:solidFill>
                <a:srgbClr val="00206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D02F0456-3711-2B4B-C520-213C6FB9CB25}"/>
              </a:ext>
            </a:extLst>
          </p:cNvPr>
          <p:cNvSpPr/>
          <p:nvPr/>
        </p:nvSpPr>
        <p:spPr>
          <a:xfrm>
            <a:off x="3966072" y="3536415"/>
            <a:ext cx="1575412" cy="80423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2060"/>
                </a:solidFill>
                <a:latin typeface="Cambria" panose="02040503050406030204" pitchFamily="18" charset="0"/>
                <a:ea typeface="Cambria" panose="02040503050406030204" pitchFamily="18" charset="0"/>
              </a:rPr>
              <a:t>Có</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ước</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mơ</a:t>
            </a:r>
            <a:endParaRPr lang="en-US" b="1" dirty="0">
              <a:solidFill>
                <a:srgbClr val="002060"/>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E61AE6-7FCE-484E-937B-CD6E360C106F}"/>
              </a:ext>
            </a:extLst>
          </p:cNvPr>
          <p:cNvSpPr/>
          <p:nvPr/>
        </p:nvSpPr>
        <p:spPr>
          <a:xfrm>
            <a:off x="6290630" y="3349128"/>
            <a:ext cx="4032175" cy="506776"/>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002060"/>
                </a:solidFill>
                <a:latin typeface="Cambria" panose="02040503050406030204" pitchFamily="18" charset="0"/>
                <a:ea typeface="Cambria" panose="02040503050406030204" pitchFamily="18" charset="0"/>
              </a:rPr>
              <a:t>trở thành một nghệ sĩ trống, mặc dù ở quê hương cô, chỉ con trai mới được chơi trống.</a:t>
            </a:r>
            <a:endParaRPr lang="en-US" sz="1600" dirty="0">
              <a:solidFill>
                <a:srgbClr val="00206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A635028D-4B7A-5750-4947-586CC28E58B7}"/>
              </a:ext>
            </a:extLst>
          </p:cNvPr>
          <p:cNvSpPr/>
          <p:nvPr/>
        </p:nvSpPr>
        <p:spPr>
          <a:xfrm>
            <a:off x="3966072" y="4792338"/>
            <a:ext cx="1575412" cy="80423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lòng quyết tâm</a:t>
            </a:r>
            <a:endParaRPr lang="en-US" b="1" dirty="0">
              <a:solidFill>
                <a:srgbClr val="002060"/>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65064768-9DB4-B7F0-B3FB-4AFB18A5CBBA}"/>
              </a:ext>
            </a:extLst>
          </p:cNvPr>
          <p:cNvSpPr/>
          <p:nvPr/>
        </p:nvSpPr>
        <p:spPr>
          <a:xfrm>
            <a:off x="6290630" y="4583016"/>
            <a:ext cx="4032175" cy="1134737"/>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latin typeface="Cambria" panose="02040503050406030204" pitchFamily="18" charset="0"/>
                <a:ea typeface="Cambria" panose="02040503050406030204" pitchFamily="18" charset="0"/>
              </a:rPr>
              <a:t>H</a:t>
            </a:r>
            <a:r>
              <a:rPr lang="vi-VN" sz="1600" dirty="0">
                <a:solidFill>
                  <a:srgbClr val="002060"/>
                </a:solidFill>
                <a:latin typeface="Cambria" panose="02040503050406030204" pitchFamily="18" charset="0"/>
                <a:ea typeface="Cambria" panose="02040503050406030204" pitchFamily="18" charset="0"/>
              </a:rPr>
              <a:t>ằng ngày, cô rèn khả năng cảm nhận âm thanh bằng cách lắng nghe những tiếng động xung quanh: tiếng lá đu đưa, tiếng chim ruồi vỗ cánh.</a:t>
            </a:r>
            <a:endParaRPr lang="en-US" sz="1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78135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1" grpId="0" animBg="1"/>
      <p:bldP spid="12" grpId="0" animBg="1"/>
      <p:bldP spid="13"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7028073-2F1D-4C17-9300-01AD1917A89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2.26.01"/>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254</TotalTime>
  <Words>815</Words>
  <Application>Microsoft Office PowerPoint</Application>
  <PresentationFormat>Widescreen</PresentationFormat>
  <Paragraphs>53</Paragraphs>
  <Slides>19</Slides>
  <Notes>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19</vt:i4>
      </vt:variant>
    </vt:vector>
  </HeadingPairs>
  <TitlesOfParts>
    <vt:vector size="29" baseType="lpstr">
      <vt:lpstr>等线</vt:lpstr>
      <vt:lpstr>Arial</vt:lpstr>
      <vt:lpstr>Calibri</vt:lpstr>
      <vt:lpstr>Cambria</vt:lpstr>
      <vt:lpstr>字魂35号-经典雅黑</vt:lpstr>
      <vt:lpstr>Office 主题</vt:lpstr>
      <vt:lpstr>1_Office 主题</vt:lpstr>
      <vt:lpstr>3_Office 主题</vt:lpstr>
      <vt:lpstr>4_Office 主题</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Administrator</cp:lastModifiedBy>
  <cp:revision>26</cp:revision>
  <dcterms:created xsi:type="dcterms:W3CDTF">2017-08-18T03:02:00Z</dcterms:created>
  <dcterms:modified xsi:type="dcterms:W3CDTF">2025-11-14T15:08:23Z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