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60" r:id="rId3"/>
    <p:sldId id="263" r:id="rId4"/>
    <p:sldId id="264" r:id="rId5"/>
    <p:sldId id="265" r:id="rId6"/>
    <p:sldId id="262" r:id="rId7"/>
    <p:sldId id="273" r:id="rId8"/>
    <p:sldId id="274" r:id="rId9"/>
    <p:sldId id="275" r:id="rId10"/>
    <p:sldId id="279" r:id="rId11"/>
    <p:sldId id="276"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8" d="100"/>
          <a:sy n="78" d="100"/>
        </p:scale>
        <p:origin x="87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D05A0-A387-4037-A084-6E793985D1A6}" type="datetimeFigureOut">
              <a:rPr lang="en-US" smtClean="0"/>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9E2C9-0A4E-4E93-8E44-80E73C686DB2}" type="slidenum">
              <a:rPr lang="en-US" smtClean="0"/>
              <a:t>‹#›</a:t>
            </a:fld>
            <a:endParaRPr lang="en-US"/>
          </a:p>
        </p:txBody>
      </p:sp>
    </p:spTree>
    <p:extLst>
      <p:ext uri="{BB962C8B-B14F-4D97-AF65-F5344CB8AC3E}">
        <p14:creationId xmlns:p14="http://schemas.microsoft.com/office/powerpoint/2010/main" val="1074471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9E2C9-0A4E-4E93-8E44-80E73C686DB2}" type="slidenum">
              <a:rPr lang="en-US" smtClean="0"/>
              <a:t>1</a:t>
            </a:fld>
            <a:endParaRPr lang="en-US"/>
          </a:p>
        </p:txBody>
      </p:sp>
    </p:spTree>
    <p:extLst>
      <p:ext uri="{BB962C8B-B14F-4D97-AF65-F5344CB8AC3E}">
        <p14:creationId xmlns:p14="http://schemas.microsoft.com/office/powerpoint/2010/main" val="103349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5.png"/><Relationship Id="rId12" Type="http://schemas.microsoft.com/office/2007/relationships/hdphoto" Target="../media/hdphoto4.wdp"/><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10.png"/><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11730" y="-210811"/>
            <a:ext cx="2216727" cy="2216727"/>
          </a:xfrm>
          <a:prstGeom prst="rect">
            <a:avLst/>
          </a:prstGeom>
        </p:spPr>
      </p:pic>
      <p:pic>
        <p:nvPicPr>
          <p:cNvPr id="5"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3" name="Picture 2">
            <a:extLst>
              <a:ext uri="{FF2B5EF4-FFF2-40B4-BE49-F238E27FC236}">
                <a16:creationId xmlns:a16="http://schemas.microsoft.com/office/drawing/2014/main" id="{B1B3D976-A1AB-8A07-5F0F-5CFDF09F8117}"/>
              </a:ext>
            </a:extLst>
          </p:cNvPr>
          <p:cNvPicPr>
            <a:picLocks noChangeAspect="1"/>
          </p:cNvPicPr>
          <p:nvPr/>
        </p:nvPicPr>
        <p:blipFill>
          <a:blip r:embed="rId13"/>
          <a:stretch>
            <a:fillRect/>
          </a:stretch>
        </p:blipFill>
        <p:spPr>
          <a:xfrm>
            <a:off x="2841102" y="1456612"/>
            <a:ext cx="7056504" cy="2434158"/>
          </a:xfrm>
          <a:prstGeom prst="rect">
            <a:avLst/>
          </a:prstGeom>
        </p:spPr>
      </p:pic>
      <p:pic>
        <p:nvPicPr>
          <p:cNvPr id="14" name="Picture 13">
            <a:extLst>
              <a:ext uri="{FF2B5EF4-FFF2-40B4-BE49-F238E27FC236}">
                <a16:creationId xmlns:a16="http://schemas.microsoft.com/office/drawing/2014/main" id="{6982F9EA-4999-3277-8BED-853E204AAC86}"/>
              </a:ext>
            </a:extLst>
          </p:cNvPr>
          <p:cNvPicPr>
            <a:picLocks noChangeAspect="1"/>
          </p:cNvPicPr>
          <p:nvPr/>
        </p:nvPicPr>
        <p:blipFill>
          <a:blip r:embed="rId14"/>
          <a:stretch>
            <a:fillRect/>
          </a:stretch>
        </p:blipFill>
        <p:spPr>
          <a:xfrm>
            <a:off x="382015" y="0"/>
            <a:ext cx="2950720" cy="2017951"/>
          </a:xfrm>
          <a:prstGeom prst="rect">
            <a:avLst/>
          </a:prstGeom>
        </p:spPr>
      </p:pic>
      <p:pic>
        <p:nvPicPr>
          <p:cNvPr id="15" name="图片 10">
            <a:extLst>
              <a:ext uri="{FF2B5EF4-FFF2-40B4-BE49-F238E27FC236}">
                <a16:creationId xmlns:a16="http://schemas.microsoft.com/office/drawing/2014/main" id="{B8394080-4A45-525B-8D35-95CB08FA445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515853" y="2024879"/>
            <a:ext cx="4739582" cy="4739582"/>
          </a:xfrm>
          <a:prstGeom prst="rect">
            <a:avLst/>
          </a:prstGeom>
        </p:spPr>
      </p:pic>
      <p:pic>
        <p:nvPicPr>
          <p:cNvPr id="2" name="Picture 1">
            <a:extLst>
              <a:ext uri="{FF2B5EF4-FFF2-40B4-BE49-F238E27FC236}">
                <a16:creationId xmlns:a16="http://schemas.microsoft.com/office/drawing/2014/main" id="{A795026D-4710-8EFE-EE82-A1EC08D7C2B1}"/>
              </a:ext>
            </a:extLst>
          </p:cNvPr>
          <p:cNvPicPr>
            <a:picLocks noChangeAspect="1"/>
          </p:cNvPicPr>
          <p:nvPr/>
        </p:nvPicPr>
        <p:blipFill>
          <a:blip r:embed="rId16"/>
          <a:stretch>
            <a:fillRect/>
          </a:stretch>
        </p:blipFill>
        <p:spPr>
          <a:xfrm>
            <a:off x="10668044" y="0"/>
            <a:ext cx="1523956" cy="1508868"/>
          </a:xfrm>
          <a:prstGeom prst="rect">
            <a:avLst/>
          </a:prstGeom>
        </p:spPr>
      </p:pic>
      <p:sp>
        <p:nvSpPr>
          <p:cNvPr id="4" name="TextBox 3">
            <a:extLst>
              <a:ext uri="{FF2B5EF4-FFF2-40B4-BE49-F238E27FC236}">
                <a16:creationId xmlns:a16="http://schemas.microsoft.com/office/drawing/2014/main" id="{E3771155-FAF8-0A72-C3CB-2327F5D65A00}"/>
              </a:ext>
            </a:extLst>
          </p:cNvPr>
          <p:cNvSpPr txBox="1"/>
          <p:nvPr/>
        </p:nvSpPr>
        <p:spPr>
          <a:xfrm>
            <a:off x="2980083" y="4161967"/>
            <a:ext cx="6231833" cy="707886"/>
          </a:xfrm>
          <a:prstGeom prst="rect">
            <a:avLst/>
          </a:prstGeom>
          <a:noFill/>
        </p:spPr>
        <p:txBody>
          <a:bodyPr wrap="square" rtlCol="0">
            <a:spAutoFit/>
          </a:bodyPr>
          <a:lstStyle/>
          <a:p>
            <a:r>
              <a:rPr lang="en-US" sz="4000" b="1" dirty="0" err="1">
                <a:solidFill>
                  <a:srgbClr val="FF0000"/>
                </a:solidFill>
              </a:rPr>
              <a:t>Giáo</a:t>
            </a:r>
            <a:r>
              <a:rPr lang="en-US" sz="4000" b="1" dirty="0">
                <a:solidFill>
                  <a:srgbClr val="FF0000"/>
                </a:solidFill>
              </a:rPr>
              <a:t> </a:t>
            </a:r>
            <a:r>
              <a:rPr lang="en-US" sz="4000" b="1" dirty="0" err="1">
                <a:solidFill>
                  <a:srgbClr val="FF0000"/>
                </a:solidFill>
              </a:rPr>
              <a:t>viên</a:t>
            </a:r>
            <a:r>
              <a:rPr lang="en-US" sz="4000" b="1" dirty="0">
                <a:solidFill>
                  <a:srgbClr val="FF0000"/>
                </a:solidFill>
              </a:rPr>
              <a:t>: Nguyễn Anh Thư</a:t>
            </a:r>
          </a:p>
        </p:txBody>
      </p:sp>
    </p:spTree>
    <p:extLst>
      <p:ext uri="{BB962C8B-B14F-4D97-AF65-F5344CB8AC3E}">
        <p14:creationId xmlns:p14="http://schemas.microsoft.com/office/powerpoint/2010/main" val="424842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32" presetClass="emph" presetSubtype="0" fill="hold" nodeType="afterEffect">
                                  <p:stCondLst>
                                    <p:cond delay="0"/>
                                  </p:stCondLst>
                                  <p:childTnLst>
                                    <p:animRot by="120000">
                                      <p:cBhvr>
                                        <p:cTn id="27" dur="100" fill="hold">
                                          <p:stCondLst>
                                            <p:cond delay="0"/>
                                          </p:stCondLst>
                                        </p:cTn>
                                        <p:tgtEl>
                                          <p:spTgt spid="5"/>
                                        </p:tgtEl>
                                        <p:attrNameLst>
                                          <p:attrName>r</p:attrName>
                                        </p:attrNameLst>
                                      </p:cBhvr>
                                    </p:animRot>
                                    <p:animRot by="-240000">
                                      <p:cBhvr>
                                        <p:cTn id="28" dur="200" fill="hold">
                                          <p:stCondLst>
                                            <p:cond delay="200"/>
                                          </p:stCondLst>
                                        </p:cTn>
                                        <p:tgtEl>
                                          <p:spTgt spid="5"/>
                                        </p:tgtEl>
                                        <p:attrNameLst>
                                          <p:attrName>r</p:attrName>
                                        </p:attrNameLst>
                                      </p:cBhvr>
                                    </p:animRot>
                                    <p:animRot by="240000">
                                      <p:cBhvr>
                                        <p:cTn id="29" dur="200" fill="hold">
                                          <p:stCondLst>
                                            <p:cond delay="400"/>
                                          </p:stCondLst>
                                        </p:cTn>
                                        <p:tgtEl>
                                          <p:spTgt spid="5"/>
                                        </p:tgtEl>
                                        <p:attrNameLst>
                                          <p:attrName>r</p:attrName>
                                        </p:attrNameLst>
                                      </p:cBhvr>
                                    </p:animRot>
                                    <p:animRot by="-240000">
                                      <p:cBhvr>
                                        <p:cTn id="30" dur="200" fill="hold">
                                          <p:stCondLst>
                                            <p:cond delay="600"/>
                                          </p:stCondLst>
                                        </p:cTn>
                                        <p:tgtEl>
                                          <p:spTgt spid="5"/>
                                        </p:tgtEl>
                                        <p:attrNameLst>
                                          <p:attrName>r</p:attrName>
                                        </p:attrNameLst>
                                      </p:cBhvr>
                                    </p:animRot>
                                    <p:animRot by="120000">
                                      <p:cBhvr>
                                        <p:cTn id="31" dur="200" fill="hold">
                                          <p:stCondLst>
                                            <p:cond delay="800"/>
                                          </p:stCondLst>
                                        </p:cTn>
                                        <p:tgtEl>
                                          <p:spTgt spid="5"/>
                                        </p:tgtEl>
                                        <p:attrNameLst>
                                          <p:attrName>r</p:attrName>
                                        </p:attrNameLst>
                                      </p:cBhvr>
                                    </p:animRot>
                                  </p:childTnLst>
                                </p:cTn>
                              </p:par>
                              <p:par>
                                <p:cTn id="32" presetID="32" presetClass="emph" presetSubtype="0" fill="hold" nodeType="withEffect">
                                  <p:stCondLst>
                                    <p:cond delay="0"/>
                                  </p:stCondLst>
                                  <p:childTnLst>
                                    <p:animRot by="120000">
                                      <p:cBhvr>
                                        <p:cTn id="33" dur="100" fill="hold">
                                          <p:stCondLst>
                                            <p:cond delay="0"/>
                                          </p:stCondLst>
                                        </p:cTn>
                                        <p:tgtEl>
                                          <p:spTgt spid="6"/>
                                        </p:tgtEl>
                                        <p:attrNameLst>
                                          <p:attrName>r</p:attrName>
                                        </p:attrNameLst>
                                      </p:cBhvr>
                                    </p:animRot>
                                    <p:animRot by="-240000">
                                      <p:cBhvr>
                                        <p:cTn id="34" dur="200" fill="hold">
                                          <p:stCondLst>
                                            <p:cond delay="200"/>
                                          </p:stCondLst>
                                        </p:cTn>
                                        <p:tgtEl>
                                          <p:spTgt spid="6"/>
                                        </p:tgtEl>
                                        <p:attrNameLst>
                                          <p:attrName>r</p:attrName>
                                        </p:attrNameLst>
                                      </p:cBhvr>
                                    </p:animRot>
                                    <p:animRot by="240000">
                                      <p:cBhvr>
                                        <p:cTn id="35" dur="200" fill="hold">
                                          <p:stCondLst>
                                            <p:cond delay="400"/>
                                          </p:stCondLst>
                                        </p:cTn>
                                        <p:tgtEl>
                                          <p:spTgt spid="6"/>
                                        </p:tgtEl>
                                        <p:attrNameLst>
                                          <p:attrName>r</p:attrName>
                                        </p:attrNameLst>
                                      </p:cBhvr>
                                    </p:animRot>
                                    <p:animRot by="-240000">
                                      <p:cBhvr>
                                        <p:cTn id="36" dur="200" fill="hold">
                                          <p:stCondLst>
                                            <p:cond delay="600"/>
                                          </p:stCondLst>
                                        </p:cTn>
                                        <p:tgtEl>
                                          <p:spTgt spid="6"/>
                                        </p:tgtEl>
                                        <p:attrNameLst>
                                          <p:attrName>r</p:attrName>
                                        </p:attrNameLst>
                                      </p:cBhvr>
                                    </p:animRot>
                                    <p:animRot by="120000">
                                      <p:cBhvr>
                                        <p:cTn id="37" dur="200" fill="hold">
                                          <p:stCondLst>
                                            <p:cond delay="800"/>
                                          </p:stCondLst>
                                        </p:cTn>
                                        <p:tgtEl>
                                          <p:spTgt spid="6"/>
                                        </p:tgtEl>
                                        <p:attrNameLst>
                                          <p:attrName>r</p:attrName>
                                        </p:attrNameLst>
                                      </p:cBhvr>
                                    </p:animRot>
                                  </p:childTnLst>
                                </p:cTn>
                              </p:par>
                              <p:par>
                                <p:cTn id="38" presetID="32" presetClass="emph" presetSubtype="0" fill="hold" nodeType="withEffect">
                                  <p:stCondLst>
                                    <p:cond delay="0"/>
                                  </p:stCondLst>
                                  <p:childTnLst>
                                    <p:animRot by="120000">
                                      <p:cBhvr>
                                        <p:cTn id="39" dur="100" fill="hold">
                                          <p:stCondLst>
                                            <p:cond delay="0"/>
                                          </p:stCondLst>
                                        </p:cTn>
                                        <p:tgtEl>
                                          <p:spTgt spid="7"/>
                                        </p:tgtEl>
                                        <p:attrNameLst>
                                          <p:attrName>r</p:attrName>
                                        </p:attrNameLst>
                                      </p:cBhvr>
                                    </p:animRot>
                                    <p:animRot by="-240000">
                                      <p:cBhvr>
                                        <p:cTn id="40" dur="200" fill="hold">
                                          <p:stCondLst>
                                            <p:cond delay="200"/>
                                          </p:stCondLst>
                                        </p:cTn>
                                        <p:tgtEl>
                                          <p:spTgt spid="7"/>
                                        </p:tgtEl>
                                        <p:attrNameLst>
                                          <p:attrName>r</p:attrName>
                                        </p:attrNameLst>
                                      </p:cBhvr>
                                    </p:animRot>
                                    <p:animRot by="240000">
                                      <p:cBhvr>
                                        <p:cTn id="41" dur="200" fill="hold">
                                          <p:stCondLst>
                                            <p:cond delay="400"/>
                                          </p:stCondLst>
                                        </p:cTn>
                                        <p:tgtEl>
                                          <p:spTgt spid="7"/>
                                        </p:tgtEl>
                                        <p:attrNameLst>
                                          <p:attrName>r</p:attrName>
                                        </p:attrNameLst>
                                      </p:cBhvr>
                                    </p:animRot>
                                    <p:animRot by="-240000">
                                      <p:cBhvr>
                                        <p:cTn id="42" dur="200" fill="hold">
                                          <p:stCondLst>
                                            <p:cond delay="600"/>
                                          </p:stCondLst>
                                        </p:cTn>
                                        <p:tgtEl>
                                          <p:spTgt spid="7"/>
                                        </p:tgtEl>
                                        <p:attrNameLst>
                                          <p:attrName>r</p:attrName>
                                        </p:attrNameLst>
                                      </p:cBhvr>
                                    </p:animRot>
                                    <p:animRot by="120000">
                                      <p:cBhvr>
                                        <p:cTn id="43" dur="200" fill="hold">
                                          <p:stCondLst>
                                            <p:cond delay="800"/>
                                          </p:stCondLst>
                                        </p:cTn>
                                        <p:tgtEl>
                                          <p:spTgt spid="7"/>
                                        </p:tgtEl>
                                        <p:attrNameLst>
                                          <p:attrName>r</p:attrName>
                                        </p:attrNameLst>
                                      </p:cBhvr>
                                    </p:animRot>
                                  </p:childTnLst>
                                </p:cTn>
                              </p:par>
                              <p:par>
                                <p:cTn id="44" presetID="32" presetClass="emph" presetSubtype="0" fill="hold" nodeType="withEffect">
                                  <p:stCondLst>
                                    <p:cond delay="0"/>
                                  </p:stCondLst>
                                  <p:childTnLst>
                                    <p:animRot by="120000">
                                      <p:cBhvr>
                                        <p:cTn id="45" dur="100" fill="hold">
                                          <p:stCondLst>
                                            <p:cond delay="0"/>
                                          </p:stCondLst>
                                        </p:cTn>
                                        <p:tgtEl>
                                          <p:spTgt spid="8"/>
                                        </p:tgtEl>
                                        <p:attrNameLst>
                                          <p:attrName>r</p:attrName>
                                        </p:attrNameLst>
                                      </p:cBhvr>
                                    </p:animRot>
                                    <p:animRot by="-240000">
                                      <p:cBhvr>
                                        <p:cTn id="46" dur="200" fill="hold">
                                          <p:stCondLst>
                                            <p:cond delay="200"/>
                                          </p:stCondLst>
                                        </p:cTn>
                                        <p:tgtEl>
                                          <p:spTgt spid="8"/>
                                        </p:tgtEl>
                                        <p:attrNameLst>
                                          <p:attrName>r</p:attrName>
                                        </p:attrNameLst>
                                      </p:cBhvr>
                                    </p:animRot>
                                    <p:animRot by="240000">
                                      <p:cBhvr>
                                        <p:cTn id="47" dur="200" fill="hold">
                                          <p:stCondLst>
                                            <p:cond delay="400"/>
                                          </p:stCondLst>
                                        </p:cTn>
                                        <p:tgtEl>
                                          <p:spTgt spid="8"/>
                                        </p:tgtEl>
                                        <p:attrNameLst>
                                          <p:attrName>r</p:attrName>
                                        </p:attrNameLst>
                                      </p:cBhvr>
                                    </p:animRot>
                                    <p:animRot by="-240000">
                                      <p:cBhvr>
                                        <p:cTn id="48" dur="200" fill="hold">
                                          <p:stCondLst>
                                            <p:cond delay="600"/>
                                          </p:stCondLst>
                                        </p:cTn>
                                        <p:tgtEl>
                                          <p:spTgt spid="8"/>
                                        </p:tgtEl>
                                        <p:attrNameLst>
                                          <p:attrName>r</p:attrName>
                                        </p:attrNameLst>
                                      </p:cBhvr>
                                    </p:animRot>
                                    <p:animRot by="120000">
                                      <p:cBhvr>
                                        <p:cTn id="49" dur="200" fill="hold">
                                          <p:stCondLst>
                                            <p:cond delay="800"/>
                                          </p:stCondLst>
                                        </p:cTn>
                                        <p:tgtEl>
                                          <p:spTgt spid="8"/>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par>
                                <p:cTn id="55" presetID="22" presetClass="entr" presetSubtype="4" fill="hold"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4" name="Picture 3" descr="A yellow letters on a black background&#10;&#10;Description automatically generated">
            <a:extLst>
              <a:ext uri="{FF2B5EF4-FFF2-40B4-BE49-F238E27FC236}">
                <a16:creationId xmlns:a16="http://schemas.microsoft.com/office/drawing/2014/main" id="{9FC78E3E-7152-A80E-15BE-E0A4388AE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854" y="1986158"/>
            <a:ext cx="8550166" cy="2838922"/>
          </a:xfrm>
          <a:prstGeom prst="rect">
            <a:avLst/>
          </a:prstGeom>
        </p:spPr>
      </p:pic>
    </p:spTree>
    <p:extLst>
      <p:ext uri="{BB962C8B-B14F-4D97-AF65-F5344CB8AC3E}">
        <p14:creationId xmlns:p14="http://schemas.microsoft.com/office/powerpoint/2010/main" val="7856916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552561" y="410427"/>
            <a:ext cx="10172079" cy="1384995"/>
          </a:xfrm>
          <a:prstGeom prst="rect">
            <a:avLst/>
          </a:prstGeom>
          <a:noFill/>
        </p:spPr>
        <p:txBody>
          <a:bodyPr wrap="square" rtlCol="0">
            <a:spAutoFit/>
          </a:bodyPr>
          <a:lstStyle/>
          <a:p>
            <a:pPr algn="just"/>
            <a:r>
              <a:rPr lang="vi-VN" sz="2800" b="1" i="1">
                <a:solidFill>
                  <a:srgbClr val="002060"/>
                </a:solidFill>
                <a:latin typeface="Cambria" panose="02040503050406030204" pitchFamily="18" charset="0"/>
                <a:ea typeface="Cambria" panose="02040503050406030204" pitchFamily="18" charset="0"/>
              </a:rPr>
              <a:t>Dúi làm rơi khúc mía xuống một cái lỗ. Chồn đào một cái hố bên cạnh để lấy khúc mía cho dúi. Hỏi chồn còn phải đào sâu thêm bao nhiêu mét nữa để cái hố sâu đúng bằng cái lỗ?</a:t>
            </a:r>
            <a:endParaRPr lang="en-US" sz="2800" b="1" i="1" dirty="0">
              <a:solidFill>
                <a:srgbClr val="002060"/>
              </a:solidFill>
              <a:latin typeface="Cambria" panose="02040503050406030204" pitchFamily="18" charset="0"/>
              <a:ea typeface="Cambria" panose="02040503050406030204" pitchFamily="18" charset="0"/>
            </a:endParaRPr>
          </a:p>
        </p:txBody>
      </p:sp>
      <p:pic>
        <p:nvPicPr>
          <p:cNvPr id="26" name="Picture 25">
            <a:extLst>
              <a:ext uri="{FF2B5EF4-FFF2-40B4-BE49-F238E27FC236}">
                <a16:creationId xmlns:a16="http://schemas.microsoft.com/office/drawing/2014/main" id="{54433554-6E0E-A60B-3647-7A94970020E8}"/>
              </a:ext>
            </a:extLst>
          </p:cNvPr>
          <p:cNvPicPr>
            <a:picLocks noChangeAspect="1"/>
          </p:cNvPicPr>
          <p:nvPr/>
        </p:nvPicPr>
        <p:blipFill>
          <a:blip r:embed="rId2"/>
          <a:stretch>
            <a:fillRect/>
          </a:stretch>
        </p:blipFill>
        <p:spPr>
          <a:xfrm>
            <a:off x="6890271" y="2519680"/>
            <a:ext cx="4669586" cy="3655377"/>
          </a:xfrm>
          <a:prstGeom prst="rect">
            <a:avLst/>
          </a:prstGeom>
        </p:spPr>
      </p:pic>
      <p:sp>
        <p:nvSpPr>
          <p:cNvPr id="27" name="TextBox 26">
            <a:extLst>
              <a:ext uri="{FF2B5EF4-FFF2-40B4-BE49-F238E27FC236}">
                <a16:creationId xmlns:a16="http://schemas.microsoft.com/office/drawing/2014/main" id="{23A2975B-5EB8-35EC-2C9E-242B902B0AC5}"/>
              </a:ext>
            </a:extLst>
          </p:cNvPr>
          <p:cNvSpPr txBox="1"/>
          <p:nvPr/>
        </p:nvSpPr>
        <p:spPr>
          <a:xfrm>
            <a:off x="447040" y="2326640"/>
            <a:ext cx="6573520" cy="3147080"/>
          </a:xfrm>
          <a:prstGeom prst="rect">
            <a:avLst/>
          </a:prstGeom>
          <a:noFill/>
        </p:spPr>
        <p:txBody>
          <a:bodyPr wrap="square" rtlCol="0">
            <a:spAutoFit/>
          </a:bodyPr>
          <a:lstStyle/>
          <a:p>
            <a:pPr marL="0" marR="0" algn="ctr">
              <a:lnSpc>
                <a:spcPct val="120000"/>
              </a:lnSpc>
              <a:spcBef>
                <a:spcPts val="0"/>
              </a:spcBef>
              <a:spcAft>
                <a:spcPts val="0"/>
              </a:spcAf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1,06 + 0,25 =1,31 (m). </a:t>
            </a:r>
          </a:p>
          <a:p>
            <a:pPr marL="0" marR="0" algn="ct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Để</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đúng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chồn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còn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đào</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thêm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nữa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1,31 – 0,9 = 0,41 (m)   </a:t>
            </a:r>
          </a:p>
          <a:p>
            <a:pPr marL="0" marR="0" algn="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0,41m</a:t>
            </a:r>
          </a:p>
        </p:txBody>
      </p:sp>
    </p:spTree>
    <p:extLst>
      <p:ext uri="{BB962C8B-B14F-4D97-AF65-F5344CB8AC3E}">
        <p14:creationId xmlns:p14="http://schemas.microsoft.com/office/powerpoint/2010/main" val="237096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down)">
                                      <p:cBhvr>
                                        <p:cTn id="18" dur="500"/>
                                        <p:tgtEl>
                                          <p:spTgt spid="27">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7">
                                            <p:txEl>
                                              <p:pRg st="1" end="1"/>
                                            </p:txEl>
                                          </p:spTgt>
                                        </p:tgtEl>
                                        <p:attrNameLst>
                                          <p:attrName>style.visibility</p:attrName>
                                        </p:attrNameLst>
                                      </p:cBhvr>
                                      <p:to>
                                        <p:strVal val="visible"/>
                                      </p:to>
                                    </p:set>
                                    <p:animEffect transition="in" filter="wipe(down)">
                                      <p:cBhvr>
                                        <p:cTn id="21" dur="500"/>
                                        <p:tgtEl>
                                          <p:spTgt spid="27">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7">
                                            <p:txEl>
                                              <p:pRg st="2" end="2"/>
                                            </p:txEl>
                                          </p:spTgt>
                                        </p:tgtEl>
                                        <p:attrNameLst>
                                          <p:attrName>style.visibility</p:attrName>
                                        </p:attrNameLst>
                                      </p:cBhvr>
                                      <p:to>
                                        <p:strVal val="visible"/>
                                      </p:to>
                                    </p:set>
                                    <p:animEffect transition="in" filter="wipe(down)">
                                      <p:cBhvr>
                                        <p:cTn id="24" dur="500"/>
                                        <p:tgtEl>
                                          <p:spTgt spid="27">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wipe(down)">
                                      <p:cBhvr>
                                        <p:cTn id="27" dur="500"/>
                                        <p:tgtEl>
                                          <p:spTgt spid="27">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7">
                                            <p:txEl>
                                              <p:pRg st="4" end="4"/>
                                            </p:txEl>
                                          </p:spTgt>
                                        </p:tgtEl>
                                        <p:attrNameLst>
                                          <p:attrName>style.visibility</p:attrName>
                                        </p:attrNameLst>
                                      </p:cBhvr>
                                      <p:to>
                                        <p:strVal val="visible"/>
                                      </p:to>
                                    </p:set>
                                    <p:animEffect transition="in" filter="wipe(down)">
                                      <p:cBhvr>
                                        <p:cTn id="30"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133694"/>
            <a:ext cx="1523956" cy="1508868"/>
          </a:xfrm>
          <a:prstGeom prst="rect">
            <a:avLst/>
          </a:prstGeom>
        </p:spPr>
      </p:pic>
      <p:pic>
        <p:nvPicPr>
          <p:cNvPr id="6" name="Picture 5">
            <a:extLst>
              <a:ext uri="{FF2B5EF4-FFF2-40B4-BE49-F238E27FC236}">
                <a16:creationId xmlns:a16="http://schemas.microsoft.com/office/drawing/2014/main" id="{6299EE79-B207-B02A-683E-4F7A6969512A}"/>
              </a:ext>
            </a:extLst>
          </p:cNvPr>
          <p:cNvPicPr>
            <a:picLocks noChangeAspect="1"/>
          </p:cNvPicPr>
          <p:nvPr/>
        </p:nvPicPr>
        <p:blipFill>
          <a:blip r:embed="rId5"/>
          <a:stretch>
            <a:fillRect/>
          </a:stretch>
        </p:blipFill>
        <p:spPr>
          <a:xfrm>
            <a:off x="1225979" y="1517988"/>
            <a:ext cx="9558562" cy="4597799"/>
          </a:xfrm>
          <a:prstGeom prst="rect">
            <a:avLst/>
          </a:prstGeom>
        </p:spPr>
      </p:pic>
    </p:spTree>
    <p:extLst>
      <p:ext uri="{BB962C8B-B14F-4D97-AF65-F5344CB8AC3E}">
        <p14:creationId xmlns:p14="http://schemas.microsoft.com/office/powerpoint/2010/main" val="13177382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p:cNvPicPr>
            <a:picLocks noChangeAspect="1"/>
          </p:cNvPicPr>
          <p:nvPr/>
        </p:nvPicPr>
        <p:blipFill>
          <a:blip r:embed="rId4"/>
          <a:stretch>
            <a:fillRect/>
          </a:stretch>
        </p:blipFill>
        <p:spPr>
          <a:xfrm>
            <a:off x="1869853" y="2146535"/>
            <a:ext cx="7224386" cy="2956816"/>
          </a:xfrm>
          <a:prstGeom prst="rect">
            <a:avLst/>
          </a:prstGeom>
        </p:spPr>
      </p:pic>
    </p:spTree>
    <p:extLst>
      <p:ext uri="{BB962C8B-B14F-4D97-AF65-F5344CB8AC3E}">
        <p14:creationId xmlns:p14="http://schemas.microsoft.com/office/powerpoint/2010/main" val="9113803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40752" y="521832"/>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49531" y="762553"/>
            <a:ext cx="9914709" cy="923330"/>
          </a:xfrm>
          <a:prstGeom prst="rect">
            <a:avLst/>
          </a:prstGeom>
          <a:noFill/>
        </p:spPr>
        <p:txBody>
          <a:bodyPr wrap="square" rtlCol="0">
            <a:spAutoFit/>
          </a:bodyPr>
          <a:lstStyle/>
          <a:p>
            <a:pPr algn="ctr"/>
            <a:r>
              <a:rPr lang="en-US" sz="5400" b="1" dirty="0" err="1">
                <a:solidFill>
                  <a:srgbClr val="C00000"/>
                </a:solidFill>
                <a:latin typeface="Cambria" panose="02040503050406030204" pitchFamily="18" charset="0"/>
                <a:ea typeface="Cambria" panose="02040503050406030204" pitchFamily="18" charset="0"/>
              </a:rPr>
              <a:t>Câu</a:t>
            </a:r>
            <a:r>
              <a:rPr lang="en-US" sz="5400" b="1" dirty="0">
                <a:solidFill>
                  <a:srgbClr val="C00000"/>
                </a:solidFill>
                <a:latin typeface="Cambria" panose="02040503050406030204" pitchFamily="18" charset="0"/>
                <a:ea typeface="Cambria" panose="02040503050406030204" pitchFamily="18" charset="0"/>
              </a:rPr>
              <a:t> 1. </a:t>
            </a:r>
            <a:r>
              <a:rPr lang="en-US" sz="5400" b="1" dirty="0">
                <a:solidFill>
                  <a:prstClr val="black"/>
                </a:solidFill>
                <a:latin typeface="Cambria" panose="02040503050406030204" pitchFamily="18" charset="0"/>
                <a:ea typeface="Cambria" panose="02040503050406030204" pitchFamily="18" charset="0"/>
              </a:rPr>
              <a:t>30,8 : 10 = ?</a:t>
            </a: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04595" y="3060002"/>
            <a:ext cx="4899473" cy="1129886"/>
            <a:chOff x="6830721" y="2864057"/>
            <a:chExt cx="4899473"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C27FD4D-74EC-22C5-C8C7-026E41DB7F45}"/>
                </a:ext>
              </a:extLst>
            </p:cNvPr>
            <p:cNvSpPr txBox="1"/>
            <p:nvPr/>
          </p:nvSpPr>
          <p:spPr>
            <a:xfrm>
              <a:off x="7979365" y="304427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3,08</a:t>
              </a: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55249" y="3060002"/>
            <a:ext cx="4727455" cy="1129886"/>
            <a:chOff x="981375" y="2864057"/>
            <a:chExt cx="4727455"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D635D41-A30F-4054-11B5-153EE02CF3CA}"/>
                </a:ext>
              </a:extLst>
            </p:cNvPr>
            <p:cNvSpPr txBox="1"/>
            <p:nvPr/>
          </p:nvSpPr>
          <p:spPr>
            <a:xfrm>
              <a:off x="1958001" y="3035456"/>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3,8</a:t>
              </a: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30809" y="4941685"/>
            <a:ext cx="4659251" cy="1129886"/>
            <a:chOff x="981375" y="4872764"/>
            <a:chExt cx="4659251"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F5252F5-F542-1C42-1C01-0876DA718AD9}"/>
                </a:ext>
              </a:extLst>
            </p:cNvPr>
            <p:cNvSpPr txBox="1"/>
            <p:nvPr/>
          </p:nvSpPr>
          <p:spPr>
            <a:xfrm>
              <a:off x="1889797" y="5040592"/>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3,008</a:t>
              </a: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04595" y="4910745"/>
            <a:ext cx="4899473" cy="1129886"/>
            <a:chOff x="6830721" y="4714800"/>
            <a:chExt cx="4899473"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B13FCE4-291E-4D2D-E8D5-2F1CD55EF9EA}"/>
                </a:ext>
              </a:extLst>
            </p:cNvPr>
            <p:cNvSpPr txBox="1"/>
            <p:nvPr/>
          </p:nvSpPr>
          <p:spPr>
            <a:xfrm>
              <a:off x="7979365" y="491356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3,88</a:t>
              </a: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40026" y="3069479"/>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39928" y="4798452"/>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85586" y="4794919"/>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55633" y="3113200"/>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01281" y="3264013"/>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32144" y="3113200"/>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02290" y="5072246"/>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12992" y="5027456"/>
            <a:ext cx="891076" cy="896464"/>
          </a:xfrm>
          <a:prstGeom prst="rect">
            <a:avLst/>
          </a:prstGeom>
        </p:spPr>
      </p:pic>
    </p:spTree>
    <p:extLst>
      <p:ext uri="{BB962C8B-B14F-4D97-AF65-F5344CB8AC3E}">
        <p14:creationId xmlns:p14="http://schemas.microsoft.com/office/powerpoint/2010/main" val="31809139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87147"/>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27868"/>
            <a:ext cx="9914709" cy="769441"/>
          </a:xfrm>
          <a:prstGeom prst="rect">
            <a:avLst/>
          </a:prstGeom>
          <a:noFill/>
        </p:spPr>
        <p:txBody>
          <a:bodyPr wrap="square" rtlCol="0">
            <a:spAutoFit/>
          </a:bodyPr>
          <a:lstStyle/>
          <a:p>
            <a:pPr algn="ctr"/>
            <a:r>
              <a:rPr lang="en-US" sz="4400" b="1" dirty="0" err="1">
                <a:solidFill>
                  <a:srgbClr val="C00000"/>
                </a:solidFill>
                <a:latin typeface="Cambria" panose="02040503050406030204" pitchFamily="18" charset="0"/>
                <a:ea typeface="Cambria" panose="02040503050406030204" pitchFamily="18" charset="0"/>
              </a:rPr>
              <a:t>Câu</a:t>
            </a:r>
            <a:r>
              <a:rPr lang="en-US" sz="4400" b="1" dirty="0">
                <a:solidFill>
                  <a:srgbClr val="C00000"/>
                </a:solidFill>
                <a:latin typeface="Cambria" panose="02040503050406030204" pitchFamily="18" charset="0"/>
                <a:ea typeface="Cambria" panose="02040503050406030204" pitchFamily="18" charset="0"/>
              </a:rPr>
              <a:t> 2. </a:t>
            </a:r>
            <a:r>
              <a:rPr lang="fr-FR" sz="4400" b="1" dirty="0">
                <a:latin typeface="Cambria" panose="02040503050406030204" pitchFamily="18" charset="0"/>
                <a:ea typeface="Cambria" panose="02040503050406030204" pitchFamily="18" charset="0"/>
              </a:rPr>
              <a:t>0,7 : 100 = ?</a:t>
            </a:r>
            <a:endParaRPr lang="en-US" sz="44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92830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9E1ECB-6F7A-7221-F6D1-15882BC04055}"/>
                </a:ext>
              </a:extLst>
            </p:cNvPr>
            <p:cNvSpPr txBox="1"/>
            <p:nvPr/>
          </p:nvSpPr>
          <p:spPr>
            <a:xfrm>
              <a:off x="7065041" y="2968927"/>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0,007</a:t>
              </a: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312531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6BB7C07-BFB4-3E24-3D59-7241503372C9}"/>
                </a:ext>
              </a:extLst>
            </p:cNvPr>
            <p:cNvSpPr txBox="1"/>
            <p:nvPr/>
          </p:nvSpPr>
          <p:spPr>
            <a:xfrm>
              <a:off x="1496257" y="2941289"/>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0,7</a:t>
              </a: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97606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B7AE0EC-ABE5-B6D1-F04F-18AF539F360A}"/>
                </a:ext>
              </a:extLst>
            </p:cNvPr>
            <p:cNvSpPr txBox="1"/>
            <p:nvPr/>
          </p:nvSpPr>
          <p:spPr>
            <a:xfrm>
              <a:off x="1549041" y="4943786"/>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0,077</a:t>
              </a: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315411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807313"/>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0,07</a:t>
              </a: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13479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83282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86023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7851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513231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7851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510662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270827"/>
            <a:ext cx="891076" cy="896464"/>
          </a:xfrm>
          <a:prstGeom prst="rect">
            <a:avLst/>
          </a:prstGeom>
        </p:spPr>
      </p:pic>
    </p:spTree>
    <p:extLst>
      <p:ext uri="{BB962C8B-B14F-4D97-AF65-F5344CB8AC3E}">
        <p14:creationId xmlns:p14="http://schemas.microsoft.com/office/powerpoint/2010/main" val="4263952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08769"/>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53994"/>
            <a:ext cx="9914709" cy="830997"/>
          </a:xfrm>
          <a:prstGeom prst="rect">
            <a:avLst/>
          </a:prstGeom>
          <a:noFill/>
        </p:spPr>
        <p:txBody>
          <a:bodyPr wrap="square" rtlCol="0">
            <a:spAutoFit/>
          </a:bodyPr>
          <a:lstStyle/>
          <a:p>
            <a:pPr algn="ctr"/>
            <a:r>
              <a:rPr lang="en-US" sz="4800" b="1" dirty="0" err="1">
                <a:solidFill>
                  <a:srgbClr val="C00000"/>
                </a:solidFill>
                <a:latin typeface="Cambria" panose="02040503050406030204" pitchFamily="18" charset="0"/>
                <a:ea typeface="Cambria" panose="02040503050406030204" pitchFamily="18" charset="0"/>
              </a:rPr>
              <a:t>Câu</a:t>
            </a:r>
            <a:r>
              <a:rPr lang="en-US" sz="4800" b="1" dirty="0">
                <a:solidFill>
                  <a:srgbClr val="C00000"/>
                </a:solidFill>
                <a:latin typeface="Cambria" panose="02040503050406030204" pitchFamily="18" charset="0"/>
                <a:ea typeface="Cambria" panose="02040503050406030204" pitchFamily="18" charset="0"/>
              </a:rPr>
              <a:t> 3. </a:t>
            </a:r>
            <a:r>
              <a:rPr lang="en-US" sz="4800" b="1" dirty="0">
                <a:latin typeface="Cambria" panose="02040503050406030204" pitchFamily="18" charset="0"/>
                <a:ea typeface="Cambria" panose="02040503050406030204" pitchFamily="18" charset="0"/>
              </a:rPr>
              <a:t>69 : 0,01 = ?</a:t>
            </a: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868570"/>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dirty="0">
                  <a:solidFill>
                    <a:prstClr val="black"/>
                  </a:solidFill>
                  <a:latin typeface="Cambria" panose="02040503050406030204" pitchFamily="18" charset="0"/>
                </a:rPr>
                <a:t>6 900</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3046939"/>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690</a:t>
              </a: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3008603"/>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69 000</a:t>
              </a: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897682"/>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6 000</a:t>
              </a: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056416"/>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687039"/>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781856"/>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00137"/>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5072581"/>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00137"/>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3139164"/>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5014393"/>
            <a:ext cx="891076" cy="896464"/>
          </a:xfrm>
          <a:prstGeom prst="rect">
            <a:avLst/>
          </a:prstGeom>
        </p:spPr>
      </p:pic>
    </p:spTree>
    <p:extLst>
      <p:ext uri="{BB962C8B-B14F-4D97-AF65-F5344CB8AC3E}">
        <p14:creationId xmlns:p14="http://schemas.microsoft.com/office/powerpoint/2010/main" val="1865033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descr="A logo with a black background&#10;&#10;Description automatically generated">
            <a:extLst>
              <a:ext uri="{FF2B5EF4-FFF2-40B4-BE49-F238E27FC236}">
                <a16:creationId xmlns:a16="http://schemas.microsoft.com/office/drawing/2014/main" id="{0F411387-7DAB-38A5-E84E-CFDB8F391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167" y="1273404"/>
            <a:ext cx="8315665" cy="6425741"/>
          </a:xfrm>
          <a:prstGeom prst="rect">
            <a:avLst/>
          </a:prstGeom>
        </p:spPr>
      </p:pic>
    </p:spTree>
    <p:extLst>
      <p:ext uri="{BB962C8B-B14F-4D97-AF65-F5344CB8AC3E}">
        <p14:creationId xmlns:p14="http://schemas.microsoft.com/office/powerpoint/2010/main" val="1802105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dirty="0" err="1">
                <a:latin typeface="Cambria" panose="02040503050406030204" pitchFamily="18" charset="0"/>
                <a:ea typeface="Cambria" panose="02040503050406030204" pitchFamily="18" charset="0"/>
              </a:rPr>
              <a:t>Tính</a:t>
            </a:r>
            <a:r>
              <a:rPr lang="en-US" sz="4400" b="1" dirty="0">
                <a:latin typeface="Cambria" panose="02040503050406030204" pitchFamily="18" charset="0"/>
                <a:ea typeface="Cambria" panose="02040503050406030204" pitchFamily="18" charset="0"/>
              </a:rPr>
              <a:t>.</a:t>
            </a:r>
          </a:p>
        </p:txBody>
      </p:sp>
      <p:grpSp>
        <p:nvGrpSpPr>
          <p:cNvPr id="13" name="Group 12">
            <a:extLst>
              <a:ext uri="{FF2B5EF4-FFF2-40B4-BE49-F238E27FC236}">
                <a16:creationId xmlns:a16="http://schemas.microsoft.com/office/drawing/2014/main" id="{A2BBC9B1-EDB0-794E-237F-84846A48CB0C}"/>
              </a:ext>
            </a:extLst>
          </p:cNvPr>
          <p:cNvGrpSpPr/>
          <p:nvPr/>
        </p:nvGrpSpPr>
        <p:grpSpPr>
          <a:xfrm>
            <a:off x="800100" y="1660711"/>
            <a:ext cx="3121660" cy="726141"/>
            <a:chOff x="800100" y="1445559"/>
            <a:chExt cx="4705350" cy="726141"/>
          </a:xfrm>
        </p:grpSpPr>
        <p:sp>
          <p:nvSpPr>
            <p:cNvPr id="20" name="Rounded Rectangle 3">
              <a:extLst>
                <a:ext uri="{FF2B5EF4-FFF2-40B4-BE49-F238E27FC236}">
                  <a16:creationId xmlns:a16="http://schemas.microsoft.com/office/drawing/2014/main" id="{9E207D87-AD9B-D35A-29F8-0A32901A8F08}"/>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F5791F8-F7CD-732A-6EE7-52E0A9F7962A}"/>
                </a:ext>
              </a:extLst>
            </p:cNvPr>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4,98 + 15,7</a:t>
              </a:r>
            </a:p>
          </p:txBody>
        </p:sp>
      </p:grpSp>
      <p:grpSp>
        <p:nvGrpSpPr>
          <p:cNvPr id="50" name="Group 49">
            <a:extLst>
              <a:ext uri="{FF2B5EF4-FFF2-40B4-BE49-F238E27FC236}">
                <a16:creationId xmlns:a16="http://schemas.microsoft.com/office/drawing/2014/main" id="{EA6BD903-0DC5-DE7D-024C-BB4F76CE352E}"/>
              </a:ext>
            </a:extLst>
          </p:cNvPr>
          <p:cNvGrpSpPr/>
          <p:nvPr/>
        </p:nvGrpSpPr>
        <p:grpSpPr>
          <a:xfrm>
            <a:off x="6428740" y="1701351"/>
            <a:ext cx="3121660" cy="726141"/>
            <a:chOff x="800100" y="1445559"/>
            <a:chExt cx="4705350" cy="726141"/>
          </a:xfrm>
        </p:grpSpPr>
        <p:sp>
          <p:nvSpPr>
            <p:cNvPr id="51" name="Rounded Rectangle 3">
              <a:extLst>
                <a:ext uri="{FF2B5EF4-FFF2-40B4-BE49-F238E27FC236}">
                  <a16:creationId xmlns:a16="http://schemas.microsoft.com/office/drawing/2014/main" id="{AF0D50C2-F5D5-1FF3-AB4B-A09FB56D54BC}"/>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EBA029D6-2CB2-192E-A590-C90EB73DB5A1}"/>
                </a:ext>
              </a:extLst>
            </p:cNvPr>
            <p:cNvSpPr txBox="1"/>
            <p:nvPr/>
          </p:nvSpPr>
          <p:spPr>
            <a:xfrm>
              <a:off x="952500" y="1445559"/>
              <a:ext cx="4400550"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52 – 4,91</a:t>
              </a:r>
            </a:p>
          </p:txBody>
        </p:sp>
      </p:grpSp>
      <p:grpSp>
        <p:nvGrpSpPr>
          <p:cNvPr id="53" name="Group 52">
            <a:extLst>
              <a:ext uri="{FF2B5EF4-FFF2-40B4-BE49-F238E27FC236}">
                <a16:creationId xmlns:a16="http://schemas.microsoft.com/office/drawing/2014/main" id="{BDC7FEEC-9A02-7D26-1C98-02ED0D99EED7}"/>
              </a:ext>
            </a:extLst>
          </p:cNvPr>
          <p:cNvGrpSpPr/>
          <p:nvPr/>
        </p:nvGrpSpPr>
        <p:grpSpPr>
          <a:xfrm>
            <a:off x="810260" y="3479351"/>
            <a:ext cx="3121660" cy="726141"/>
            <a:chOff x="800100" y="1445559"/>
            <a:chExt cx="4705350" cy="726141"/>
          </a:xfrm>
        </p:grpSpPr>
        <p:sp>
          <p:nvSpPr>
            <p:cNvPr id="54" name="Rounded Rectangle 3">
              <a:extLst>
                <a:ext uri="{FF2B5EF4-FFF2-40B4-BE49-F238E27FC236}">
                  <a16:creationId xmlns:a16="http://schemas.microsoft.com/office/drawing/2014/main" id="{D9AC6E46-B1BC-33D0-D2B6-528F769483AB}"/>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A1410F1-61B5-3EB0-E140-05C5DAF3BE5C}"/>
                </a:ext>
              </a:extLst>
            </p:cNvPr>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0,73 x 6,5</a:t>
              </a:r>
            </a:p>
          </p:txBody>
        </p:sp>
      </p:grpSp>
      <p:grpSp>
        <p:nvGrpSpPr>
          <p:cNvPr id="56" name="Group 55">
            <a:extLst>
              <a:ext uri="{FF2B5EF4-FFF2-40B4-BE49-F238E27FC236}">
                <a16:creationId xmlns:a16="http://schemas.microsoft.com/office/drawing/2014/main" id="{EC26CD1A-9488-8F18-0AED-6F0D441B62C3}"/>
              </a:ext>
            </a:extLst>
          </p:cNvPr>
          <p:cNvGrpSpPr/>
          <p:nvPr/>
        </p:nvGrpSpPr>
        <p:grpSpPr>
          <a:xfrm>
            <a:off x="6428740" y="3377751"/>
            <a:ext cx="3121660" cy="726141"/>
            <a:chOff x="800100" y="1445559"/>
            <a:chExt cx="4705350" cy="726141"/>
          </a:xfrm>
        </p:grpSpPr>
        <p:sp>
          <p:nvSpPr>
            <p:cNvPr id="57" name="Rounded Rectangle 3">
              <a:extLst>
                <a:ext uri="{FF2B5EF4-FFF2-40B4-BE49-F238E27FC236}">
                  <a16:creationId xmlns:a16="http://schemas.microsoft.com/office/drawing/2014/main" id="{3B0703BA-27F5-1804-3B7E-2C36B250EB05}"/>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CE71FDD0-91B7-E6C4-E98B-085160D0B72A}"/>
                </a:ext>
              </a:extLst>
            </p:cNvPr>
            <p:cNvSpPr txBox="1"/>
            <p:nvPr/>
          </p:nvSpPr>
          <p:spPr>
            <a:xfrm>
              <a:off x="952500" y="1445559"/>
              <a:ext cx="4400550"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104,89 : 8,5</a:t>
              </a:r>
            </a:p>
          </p:txBody>
        </p:sp>
      </p:grpSp>
      <p:sp>
        <p:nvSpPr>
          <p:cNvPr id="59" name="TextBox 58">
            <a:extLst>
              <a:ext uri="{FF2B5EF4-FFF2-40B4-BE49-F238E27FC236}">
                <a16:creationId xmlns:a16="http://schemas.microsoft.com/office/drawing/2014/main" id="{21B542EF-9D5C-5D77-3059-E1EF517542B0}"/>
              </a:ext>
            </a:extLst>
          </p:cNvPr>
          <p:cNvSpPr txBox="1"/>
          <p:nvPr/>
        </p:nvSpPr>
        <p:spPr>
          <a:xfrm>
            <a:off x="3952240" y="167640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20,68</a:t>
            </a:r>
          </a:p>
        </p:txBody>
      </p:sp>
      <p:sp>
        <p:nvSpPr>
          <p:cNvPr id="60" name="TextBox 59">
            <a:extLst>
              <a:ext uri="{FF2B5EF4-FFF2-40B4-BE49-F238E27FC236}">
                <a16:creationId xmlns:a16="http://schemas.microsoft.com/office/drawing/2014/main" id="{822EE48C-AC6F-1E83-638F-32CBE0AC2E53}"/>
              </a:ext>
            </a:extLst>
          </p:cNvPr>
          <p:cNvSpPr txBox="1"/>
          <p:nvPr/>
        </p:nvSpPr>
        <p:spPr>
          <a:xfrm>
            <a:off x="9652000" y="16560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47,09</a:t>
            </a:r>
          </a:p>
        </p:txBody>
      </p:sp>
      <p:sp>
        <p:nvSpPr>
          <p:cNvPr id="61" name="TextBox 60">
            <a:extLst>
              <a:ext uri="{FF2B5EF4-FFF2-40B4-BE49-F238E27FC236}">
                <a16:creationId xmlns:a16="http://schemas.microsoft.com/office/drawing/2014/main" id="{A5620B9A-611A-F130-2274-77F66A0D6D72}"/>
              </a:ext>
            </a:extLst>
          </p:cNvPr>
          <p:cNvSpPr txBox="1"/>
          <p:nvPr/>
        </p:nvSpPr>
        <p:spPr>
          <a:xfrm>
            <a:off x="3992880" y="344424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4,745</a:t>
            </a:r>
          </a:p>
        </p:txBody>
      </p:sp>
      <p:sp>
        <p:nvSpPr>
          <p:cNvPr id="62" name="TextBox 61">
            <a:extLst>
              <a:ext uri="{FF2B5EF4-FFF2-40B4-BE49-F238E27FC236}">
                <a16:creationId xmlns:a16="http://schemas.microsoft.com/office/drawing/2014/main" id="{5C4CFB7A-5B82-245D-DCE5-037F2C616C27}"/>
              </a:ext>
            </a:extLst>
          </p:cNvPr>
          <p:cNvSpPr txBox="1"/>
          <p:nvPr/>
        </p:nvSpPr>
        <p:spPr>
          <a:xfrm>
            <a:off x="9601200" y="337312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12,34</a:t>
            </a:r>
          </a:p>
        </p:txBody>
      </p:sp>
    </p:spTree>
    <p:extLst>
      <p:ext uri="{BB962C8B-B14F-4D97-AF65-F5344CB8AC3E}">
        <p14:creationId xmlns:p14="http://schemas.microsoft.com/office/powerpoint/2010/main" val="37903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down)">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down)">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down)">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410427"/>
            <a:ext cx="3822079"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nhẩm</a:t>
            </a:r>
            <a:endParaRPr lang="en-US" sz="4400" b="1" dirty="0">
              <a:solidFill>
                <a:srgbClr val="002060"/>
              </a:solidFill>
              <a:latin typeface="Cambria" panose="02040503050406030204" pitchFamily="18" charset="0"/>
              <a:ea typeface="Cambria" panose="02040503050406030204" pitchFamily="18" charset="0"/>
            </a:endParaRPr>
          </a:p>
        </p:txBody>
      </p:sp>
      <p:grpSp>
        <p:nvGrpSpPr>
          <p:cNvPr id="6" name="Group 5"/>
          <p:cNvGrpSpPr/>
          <p:nvPr/>
        </p:nvGrpSpPr>
        <p:grpSpPr>
          <a:xfrm>
            <a:off x="657860" y="1640391"/>
            <a:ext cx="299974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x 0,1</a:t>
              </a:r>
            </a:p>
          </p:txBody>
        </p:sp>
      </p:grpSp>
      <p:grpSp>
        <p:nvGrpSpPr>
          <p:cNvPr id="7" name="Group 6"/>
          <p:cNvGrpSpPr/>
          <p:nvPr/>
        </p:nvGrpSpPr>
        <p:grpSpPr>
          <a:xfrm>
            <a:off x="5987378" y="1641511"/>
            <a:ext cx="2933102"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x 100</a:t>
              </a:r>
            </a:p>
          </p:txBody>
        </p:sp>
      </p:grpSp>
      <p:grpSp>
        <p:nvGrpSpPr>
          <p:cNvPr id="10" name="Group 9"/>
          <p:cNvGrpSpPr/>
          <p:nvPr/>
        </p:nvGrpSpPr>
        <p:grpSpPr>
          <a:xfrm>
            <a:off x="657860" y="3918546"/>
            <a:ext cx="253238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 10</a:t>
              </a:r>
            </a:p>
          </p:txBody>
        </p:sp>
      </p:grpSp>
      <p:grpSp>
        <p:nvGrpSpPr>
          <p:cNvPr id="13" name="Group 12"/>
          <p:cNvGrpSpPr/>
          <p:nvPr/>
        </p:nvGrpSpPr>
        <p:grpSpPr>
          <a:xfrm>
            <a:off x="5987378" y="3918546"/>
            <a:ext cx="3156622"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 0,001</a:t>
              </a:r>
            </a:p>
          </p:txBody>
        </p:sp>
      </p:grpSp>
      <p:sp>
        <p:nvSpPr>
          <p:cNvPr id="16" name="TextBox 15">
            <a:extLst>
              <a:ext uri="{FF2B5EF4-FFF2-40B4-BE49-F238E27FC236}">
                <a16:creationId xmlns:a16="http://schemas.microsoft.com/office/drawing/2014/main" id="{0F46EF19-A504-851F-B75D-9CBF255412B2}"/>
              </a:ext>
            </a:extLst>
          </p:cNvPr>
          <p:cNvSpPr txBox="1"/>
          <p:nvPr/>
        </p:nvSpPr>
        <p:spPr>
          <a:xfrm>
            <a:off x="3810000" y="16560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0,314</a:t>
            </a:r>
          </a:p>
        </p:txBody>
      </p:sp>
      <p:sp>
        <p:nvSpPr>
          <p:cNvPr id="17" name="TextBox 16">
            <a:extLst>
              <a:ext uri="{FF2B5EF4-FFF2-40B4-BE49-F238E27FC236}">
                <a16:creationId xmlns:a16="http://schemas.microsoft.com/office/drawing/2014/main" id="{693C12B1-2F5E-BBD4-528E-11E27F7C8882}"/>
              </a:ext>
            </a:extLst>
          </p:cNvPr>
          <p:cNvSpPr txBox="1"/>
          <p:nvPr/>
        </p:nvSpPr>
        <p:spPr>
          <a:xfrm>
            <a:off x="9072880" y="158496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a:t>
            </a:r>
          </a:p>
        </p:txBody>
      </p:sp>
      <p:sp>
        <p:nvSpPr>
          <p:cNvPr id="18" name="TextBox 17">
            <a:extLst>
              <a:ext uri="{FF2B5EF4-FFF2-40B4-BE49-F238E27FC236}">
                <a16:creationId xmlns:a16="http://schemas.microsoft.com/office/drawing/2014/main" id="{07831BCD-15C2-65C2-8B01-D4D365DE4B35}"/>
              </a:ext>
            </a:extLst>
          </p:cNvPr>
          <p:cNvSpPr txBox="1"/>
          <p:nvPr/>
        </p:nvSpPr>
        <p:spPr>
          <a:xfrm>
            <a:off x="3373120" y="38912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a:t>
            </a:r>
          </a:p>
        </p:txBody>
      </p:sp>
      <p:sp>
        <p:nvSpPr>
          <p:cNvPr id="19" name="TextBox 18">
            <a:extLst>
              <a:ext uri="{FF2B5EF4-FFF2-40B4-BE49-F238E27FC236}">
                <a16:creationId xmlns:a16="http://schemas.microsoft.com/office/drawing/2014/main" id="{323D9519-DDE0-20C4-D246-E1C852D27D85}"/>
              </a:ext>
            </a:extLst>
          </p:cNvPr>
          <p:cNvSpPr txBox="1"/>
          <p:nvPr/>
        </p:nvSpPr>
        <p:spPr>
          <a:xfrm>
            <a:off x="9154160" y="3942080"/>
            <a:ext cx="256032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314 000</a:t>
            </a:r>
          </a:p>
        </p:txBody>
      </p:sp>
    </p:spTree>
    <p:extLst>
      <p:ext uri="{BB962C8B-B14F-4D97-AF65-F5344CB8AC3E}">
        <p14:creationId xmlns:p14="http://schemas.microsoft.com/office/powerpoint/2010/main" val="102268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&gt;;&lt;;=</a:t>
            </a:r>
          </a:p>
        </p:txBody>
      </p:sp>
      <p:grpSp>
        <p:nvGrpSpPr>
          <p:cNvPr id="6" name="Group 5"/>
          <p:cNvGrpSpPr/>
          <p:nvPr/>
        </p:nvGrpSpPr>
        <p:grpSpPr>
          <a:xfrm>
            <a:off x="924109" y="1559111"/>
            <a:ext cx="5974531"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pt-BR" sz="4000" b="1" dirty="0">
                  <a:latin typeface="Cambria" panose="02040503050406030204" pitchFamily="18" charset="0"/>
                  <a:ea typeface="Cambria" panose="02040503050406030204" pitchFamily="18" charset="0"/>
                </a:rPr>
                <a:t>a) 2,5 × 6,1       6,1 × 2,5 </a:t>
              </a:r>
              <a:endParaRPr lang="en-US" sz="4000" b="1" dirty="0">
                <a:latin typeface="Cambria" panose="02040503050406030204" pitchFamily="18" charset="0"/>
                <a:ea typeface="Cambria" panose="02040503050406030204" pitchFamily="18" charset="0"/>
              </a:endParaRPr>
            </a:p>
          </p:txBody>
        </p:sp>
      </p:grpSp>
      <p:grpSp>
        <p:nvGrpSpPr>
          <p:cNvPr id="7" name="Group 6"/>
          <p:cNvGrpSpPr/>
          <p:nvPr/>
        </p:nvGrpSpPr>
        <p:grpSpPr>
          <a:xfrm>
            <a:off x="903788" y="3158633"/>
            <a:ext cx="11034211" cy="726141"/>
            <a:chOff x="800100" y="1445559"/>
            <a:chExt cx="10140130"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499" y="1445559"/>
              <a:ext cx="9987731" cy="707886"/>
            </a:xfrm>
            <a:prstGeom prst="rect">
              <a:avLst/>
            </a:prstGeom>
            <a:noFill/>
          </p:spPr>
          <p:txBody>
            <a:bodyPr wrap="square" rtlCol="0">
              <a:spAutoFit/>
            </a:bodyPr>
            <a:lstStyle/>
            <a:p>
              <a:r>
                <a:rPr lang="pl-PL" sz="4000" b="1" dirty="0">
                  <a:latin typeface="Cambria" panose="02040503050406030204" pitchFamily="18" charset="0"/>
                  <a:ea typeface="Cambria" panose="02040503050406030204" pitchFamily="18" charset="0"/>
                </a:rPr>
                <a:t>b) (15 × 6) × 0,25 </a:t>
              </a:r>
              <a:r>
                <a:rPr lang="en-US" sz="4000" b="1" dirty="0">
                  <a:latin typeface="Cambria" panose="02040503050406030204" pitchFamily="18" charset="0"/>
                  <a:ea typeface="Cambria" panose="02040503050406030204" pitchFamily="18" charset="0"/>
                </a:rPr>
                <a:t>    </a:t>
              </a:r>
              <a:r>
                <a:rPr lang="pl-PL" sz="4000" b="1" dirty="0">
                  <a:latin typeface="Cambria" panose="02040503050406030204" pitchFamily="18" charset="0"/>
                  <a:ea typeface="Cambria" panose="02040503050406030204" pitchFamily="18" charset="0"/>
                </a:rPr>
                <a:t> </a:t>
              </a:r>
              <a:r>
                <a:rPr lang="en-US" sz="4000" b="1" dirty="0">
                  <a:latin typeface="Cambria" panose="02040503050406030204" pitchFamily="18" charset="0"/>
                  <a:ea typeface="Cambria" panose="02040503050406030204" pitchFamily="18" charset="0"/>
                </a:rPr>
                <a:t> </a:t>
              </a:r>
              <a:r>
                <a:rPr lang="pl-PL" sz="4000" b="1" dirty="0">
                  <a:latin typeface="Cambria" panose="02040503050406030204" pitchFamily="18" charset="0"/>
                  <a:ea typeface="Cambria" panose="02040503050406030204" pitchFamily="18" charset="0"/>
                </a:rPr>
                <a:t>15 × (6 × 0,25)</a:t>
              </a:r>
              <a:endParaRPr lang="en-US" sz="4000" b="1" dirty="0">
                <a:latin typeface="Cambria" panose="02040503050406030204" pitchFamily="18" charset="0"/>
                <a:ea typeface="Cambria" panose="02040503050406030204" pitchFamily="18" charset="0"/>
              </a:endParaRPr>
            </a:p>
          </p:txBody>
        </p:sp>
      </p:grpSp>
      <p:grpSp>
        <p:nvGrpSpPr>
          <p:cNvPr id="10" name="Group 9"/>
          <p:cNvGrpSpPr/>
          <p:nvPr/>
        </p:nvGrpSpPr>
        <p:grpSpPr>
          <a:xfrm>
            <a:off x="883468" y="4670386"/>
            <a:ext cx="9865811" cy="726141"/>
            <a:chOff x="800100" y="1445559"/>
            <a:chExt cx="7794974"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499" y="1445559"/>
              <a:ext cx="764257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c) (5,3 + 4,7) × 0,1       5,3 × 0,1 + 4,7 × 0,1</a:t>
              </a:r>
            </a:p>
          </p:txBody>
        </p:sp>
      </p:grpSp>
      <p:sp>
        <p:nvSpPr>
          <p:cNvPr id="18" name="Rectangle 17">
            <a:extLst>
              <a:ext uri="{FF2B5EF4-FFF2-40B4-BE49-F238E27FC236}">
                <a16:creationId xmlns:a16="http://schemas.microsoft.com/office/drawing/2014/main" id="{0EA45E2F-55D5-BF3C-A711-490711402FC3}"/>
              </a:ext>
            </a:extLst>
          </p:cNvPr>
          <p:cNvSpPr/>
          <p:nvPr/>
        </p:nvSpPr>
        <p:spPr>
          <a:xfrm>
            <a:off x="3779520" y="16459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1" name="Rectangle 20">
            <a:extLst>
              <a:ext uri="{FF2B5EF4-FFF2-40B4-BE49-F238E27FC236}">
                <a16:creationId xmlns:a16="http://schemas.microsoft.com/office/drawing/2014/main" id="{CEFE684F-6DD8-1311-95C1-51B35BE8BDC5}"/>
              </a:ext>
            </a:extLst>
          </p:cNvPr>
          <p:cNvSpPr/>
          <p:nvPr/>
        </p:nvSpPr>
        <p:spPr>
          <a:xfrm>
            <a:off x="5212080" y="326136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2" name="Rectangle 21">
            <a:extLst>
              <a:ext uri="{FF2B5EF4-FFF2-40B4-BE49-F238E27FC236}">
                <a16:creationId xmlns:a16="http://schemas.microsoft.com/office/drawing/2014/main" id="{49D36C26-5A9B-B55E-F49F-9837C224FBF4}"/>
              </a:ext>
            </a:extLst>
          </p:cNvPr>
          <p:cNvSpPr/>
          <p:nvPr/>
        </p:nvSpPr>
        <p:spPr>
          <a:xfrm>
            <a:off x="5334000" y="475488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3" name="Rectangle 22">
            <a:extLst>
              <a:ext uri="{FF2B5EF4-FFF2-40B4-BE49-F238E27FC236}">
                <a16:creationId xmlns:a16="http://schemas.microsoft.com/office/drawing/2014/main" id="{A8243B91-6041-6259-17CA-27CE210B6B4B}"/>
              </a:ext>
            </a:extLst>
          </p:cNvPr>
          <p:cNvSpPr/>
          <p:nvPr/>
        </p:nvSpPr>
        <p:spPr>
          <a:xfrm>
            <a:off x="3789680" y="16459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4" name="Rectangle 23">
            <a:extLst>
              <a:ext uri="{FF2B5EF4-FFF2-40B4-BE49-F238E27FC236}">
                <a16:creationId xmlns:a16="http://schemas.microsoft.com/office/drawing/2014/main" id="{FA7D0989-7D57-ED6A-872C-0B1E0FF6B33A}"/>
              </a:ext>
            </a:extLst>
          </p:cNvPr>
          <p:cNvSpPr/>
          <p:nvPr/>
        </p:nvSpPr>
        <p:spPr>
          <a:xfrm>
            <a:off x="5222240" y="328168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5" name="Rectangle 24">
            <a:extLst>
              <a:ext uri="{FF2B5EF4-FFF2-40B4-BE49-F238E27FC236}">
                <a16:creationId xmlns:a16="http://schemas.microsoft.com/office/drawing/2014/main" id="{1FA8D2C0-51E1-E116-048E-B9ADB904B14A}"/>
              </a:ext>
            </a:extLst>
          </p:cNvPr>
          <p:cNvSpPr/>
          <p:nvPr/>
        </p:nvSpPr>
        <p:spPr>
          <a:xfrm>
            <a:off x="5323840" y="47447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6" name="TextBox 25">
            <a:extLst>
              <a:ext uri="{FF2B5EF4-FFF2-40B4-BE49-F238E27FC236}">
                <a16:creationId xmlns:a16="http://schemas.microsoft.com/office/drawing/2014/main" id="{041F18DD-C7B8-B478-D14B-6D6BC4553575}"/>
              </a:ext>
            </a:extLst>
          </p:cNvPr>
          <p:cNvSpPr txBox="1"/>
          <p:nvPr/>
        </p:nvSpPr>
        <p:spPr>
          <a:xfrm>
            <a:off x="1137920" y="2418080"/>
            <a:ext cx="949960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giao</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hoán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endParaRPr lang="en-US" sz="2800" b="1" dirty="0">
              <a:solidFill>
                <a:srgbClr val="FF0000"/>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253E502B-5856-9E3C-421E-5E1F5AE269FE}"/>
              </a:ext>
            </a:extLst>
          </p:cNvPr>
          <p:cNvSpPr txBox="1"/>
          <p:nvPr/>
        </p:nvSpPr>
        <p:spPr>
          <a:xfrm>
            <a:off x="1148080" y="3982720"/>
            <a:ext cx="949960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hợp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endParaRPr lang="en-US" sz="2800" b="1" dirty="0">
              <a:solidFill>
                <a:srgbClr val="FF0000"/>
              </a:solidFill>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16AD5750-FD8C-6ED3-AF9F-45D7D9AB6D20}"/>
              </a:ext>
            </a:extLst>
          </p:cNvPr>
          <p:cNvSpPr txBox="1"/>
          <p:nvPr/>
        </p:nvSpPr>
        <p:spPr>
          <a:xfrm>
            <a:off x="1148080" y="5598160"/>
            <a:ext cx="1004824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phân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phối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giữa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với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cộng</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419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wipe(down)">
                                      <p:cBhvr>
                                        <p:cTn id="38" dur="500"/>
                                        <p:tgtEl>
                                          <p:spTgt spid="2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wipe(down)">
                                      <p:cBhvr>
                                        <p:cTn id="48" dur="500"/>
                                        <p:tgtEl>
                                          <p:spTgt spid="2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8">
                                            <p:txEl>
                                              <p:pRg st="0" end="0"/>
                                            </p:txEl>
                                          </p:spTgt>
                                        </p:tgtEl>
                                        <p:attrNameLst>
                                          <p:attrName>style.visibility</p:attrName>
                                        </p:attrNameLst>
                                      </p:cBhvr>
                                      <p:to>
                                        <p:strVal val="visible"/>
                                      </p:to>
                                    </p:set>
                                    <p:animEffect transition="in" filter="wipe(down)">
                                      <p:cBhvr>
                                        <p:cTn id="58"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animBg="1"/>
      <p:bldP spid="21" grpId="0" animBg="1"/>
      <p:bldP spid="22" grpId="0" animBg="1"/>
      <p:bldP spid="23" grpId="0" animBg="1"/>
      <p:bldP spid="24" grpId="0" animBg="1"/>
      <p:bldP spid="25"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266</Words>
  <Application>Microsoft Office PowerPoint</Application>
  <PresentationFormat>Widescreen</PresentationFormat>
  <Paragraphs>58</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Cambria</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Administrator</cp:lastModifiedBy>
  <cp:revision>45</cp:revision>
  <dcterms:created xsi:type="dcterms:W3CDTF">2023-09-10T14:54:16Z</dcterms:created>
  <dcterms:modified xsi:type="dcterms:W3CDTF">2025-11-18T01:03:43Z</dcterms:modified>
</cp:coreProperties>
</file>