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4" r:id="rId3"/>
    <p:sldId id="284" r:id="rId4"/>
    <p:sldId id="290" r:id="rId5"/>
    <p:sldId id="291" r:id="rId6"/>
    <p:sldId id="292" r:id="rId7"/>
    <p:sldId id="293"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FFFFFF"/>
    <a:srgbClr val="99FFCC"/>
    <a:srgbClr val="FFCCFF"/>
    <a:srgbClr val="63BCEC"/>
    <a:srgbClr val="8FC36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813" autoAdjust="0"/>
  </p:normalViewPr>
  <p:slideViewPr>
    <p:cSldViewPr snapToGrid="0">
      <p:cViewPr varScale="1">
        <p:scale>
          <a:sx n="31" d="100"/>
          <a:sy n="31" d="100"/>
        </p:scale>
        <p:origin x="480"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93262-0967-473E-A851-B2550D4F28B5}"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318AD-23A5-4624-B169-1F162125D718}" type="slidenum">
              <a:rPr lang="en-US" smtClean="0"/>
              <a:t>‹#›</a:t>
            </a:fld>
            <a:endParaRPr lang="en-US"/>
          </a:p>
        </p:txBody>
      </p:sp>
    </p:spTree>
    <p:extLst>
      <p:ext uri="{BB962C8B-B14F-4D97-AF65-F5344CB8AC3E}">
        <p14:creationId xmlns:p14="http://schemas.microsoft.com/office/powerpoint/2010/main" val="156597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31090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73237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83665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388562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96630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83312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19337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93712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53576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95664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28169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DEA659B-1357-9BC9-63E0-82CE049DD9B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3381"/>
          <a:stretch/>
        </p:blipFill>
        <p:spPr>
          <a:xfrm>
            <a:off x="0" y="-231820"/>
            <a:ext cx="12192000" cy="7089820"/>
          </a:xfrm>
          <a:prstGeom prst="rect">
            <a:avLst/>
          </a:prstGeom>
        </p:spPr>
      </p:pic>
    </p:spTree>
    <p:extLst>
      <p:ext uri="{BB962C8B-B14F-4D97-AF65-F5344CB8AC3E}">
        <p14:creationId xmlns:p14="http://schemas.microsoft.com/office/powerpoint/2010/main" val="135766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3" name="Picture 2">
            <a:extLst>
              <a:ext uri="{FF2B5EF4-FFF2-40B4-BE49-F238E27FC236}">
                <a16:creationId xmlns:a16="http://schemas.microsoft.com/office/drawing/2014/main" id="{5A1854EB-1DCB-1D31-A3FD-57A3FA897538}"/>
              </a:ext>
            </a:extLst>
          </p:cNvPr>
          <p:cNvPicPr>
            <a:picLocks noChangeAspect="1"/>
          </p:cNvPicPr>
          <p:nvPr/>
        </p:nvPicPr>
        <p:blipFill>
          <a:blip r:embed="rId3"/>
          <a:stretch>
            <a:fillRect/>
          </a:stretch>
        </p:blipFill>
        <p:spPr>
          <a:xfrm>
            <a:off x="9411983" y="0"/>
            <a:ext cx="2780017" cy="2840982"/>
          </a:xfrm>
          <a:prstGeom prst="rect">
            <a:avLst/>
          </a:prstGeom>
        </p:spPr>
      </p:pic>
      <p:pic>
        <p:nvPicPr>
          <p:cNvPr id="4" name="Picture 3">
            <a:extLst>
              <a:ext uri="{FF2B5EF4-FFF2-40B4-BE49-F238E27FC236}">
                <a16:creationId xmlns:a16="http://schemas.microsoft.com/office/drawing/2014/main" id="{3F0A91A5-EC31-89C0-BE01-52F8DD7901F3}"/>
              </a:ext>
            </a:extLst>
          </p:cNvPr>
          <p:cNvPicPr>
            <a:picLocks noChangeAspect="1"/>
          </p:cNvPicPr>
          <p:nvPr/>
        </p:nvPicPr>
        <p:blipFill>
          <a:blip r:embed="rId4"/>
          <a:stretch>
            <a:fillRect/>
          </a:stretch>
        </p:blipFill>
        <p:spPr>
          <a:xfrm>
            <a:off x="1119212" y="392339"/>
            <a:ext cx="8583912" cy="1457070"/>
          </a:xfrm>
          <a:prstGeom prst="rect">
            <a:avLst/>
          </a:prstGeom>
        </p:spPr>
      </p:pic>
      <p:pic>
        <p:nvPicPr>
          <p:cNvPr id="7" name="Picture 6">
            <a:extLst>
              <a:ext uri="{FF2B5EF4-FFF2-40B4-BE49-F238E27FC236}">
                <a16:creationId xmlns:a16="http://schemas.microsoft.com/office/drawing/2014/main" id="{B33A7CA2-FE9B-C4D7-6F52-5436B417AC7E}"/>
              </a:ext>
            </a:extLst>
          </p:cNvPr>
          <p:cNvPicPr>
            <a:picLocks noChangeAspect="1"/>
          </p:cNvPicPr>
          <p:nvPr/>
        </p:nvPicPr>
        <p:blipFill>
          <a:blip r:embed="rId5"/>
          <a:stretch>
            <a:fillRect/>
          </a:stretch>
        </p:blipFill>
        <p:spPr>
          <a:xfrm>
            <a:off x="4851780" y="2967029"/>
            <a:ext cx="4560203" cy="1639966"/>
          </a:xfrm>
          <a:prstGeom prst="rect">
            <a:avLst/>
          </a:prstGeom>
        </p:spPr>
      </p:pic>
      <p:sp>
        <p:nvSpPr>
          <p:cNvPr id="5" name="TextBox 4">
            <a:extLst>
              <a:ext uri="{FF2B5EF4-FFF2-40B4-BE49-F238E27FC236}">
                <a16:creationId xmlns:a16="http://schemas.microsoft.com/office/drawing/2014/main" id="{75AFA932-0159-7D26-F8D7-488AD0FF0D84}"/>
              </a:ext>
            </a:extLst>
          </p:cNvPr>
          <p:cNvSpPr txBox="1"/>
          <p:nvPr/>
        </p:nvSpPr>
        <p:spPr>
          <a:xfrm>
            <a:off x="2379796" y="2133096"/>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extLst>
      <p:ext uri="{BB962C8B-B14F-4D97-AF65-F5344CB8AC3E}">
        <p14:creationId xmlns:p14="http://schemas.microsoft.com/office/powerpoint/2010/main" val="118433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83349AF-27E3-413E-AAFB-29A15560DD01}"/>
              </a:ext>
            </a:extLst>
          </p:cNvPr>
          <p:cNvSpPr txBox="1"/>
          <p:nvPr/>
        </p:nvSpPr>
        <p:spPr>
          <a:xfrm>
            <a:off x="1674394" y="503200"/>
            <a:ext cx="9958806" cy="615553"/>
          </a:xfrm>
          <a:prstGeom prst="rect">
            <a:avLst/>
          </a:prstGeom>
          <a:noFill/>
        </p:spPr>
        <p:txBody>
          <a:bodyPr wrap="square" rtlCol="0">
            <a:spAutoFit/>
          </a:bodyPr>
          <a:lstStyle/>
          <a:p>
            <a:pPr algn="just"/>
            <a:r>
              <a:rPr lang="fr-FR" sz="3400" b="1" dirty="0" err="1">
                <a:solidFill>
                  <a:srgbClr val="C00000"/>
                </a:solidFill>
                <a:latin typeface="Arial" panose="020B0604020202020204" pitchFamily="34" charset="0"/>
                <a:cs typeface="Arial" panose="020B0604020202020204" pitchFamily="34" charset="0"/>
              </a:rPr>
              <a:t>Số</a:t>
            </a:r>
            <a:r>
              <a:rPr lang="fr-FR" sz="3400" b="1" dirty="0">
                <a:solidFill>
                  <a:srgbClr val="C00000"/>
                </a:solidFill>
                <a:latin typeface="Arial" panose="020B0604020202020204" pitchFamily="34" charset="0"/>
                <a:cs typeface="Arial" panose="020B0604020202020204" pitchFamily="34" charset="0"/>
              </a:rPr>
              <a:t>?</a:t>
            </a: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algn="ctr"/>
              <a:r>
                <a:rPr lang="en-US"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endParaRPr lang="en-US" sz="3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5" name="Picture 4" descr="A cartoon of a cow&#10;&#10;Description automatically generated">
            <a:extLst>
              <a:ext uri="{FF2B5EF4-FFF2-40B4-BE49-F238E27FC236}">
                <a16:creationId xmlns:a16="http://schemas.microsoft.com/office/drawing/2014/main" id="{301E60E4-B7BC-F362-B5CD-61D760037B2C}"/>
              </a:ext>
            </a:extLst>
          </p:cNvPr>
          <p:cNvPicPr>
            <a:picLocks noChangeAspect="1"/>
          </p:cNvPicPr>
          <p:nvPr/>
        </p:nvPicPr>
        <p:blipFill>
          <a:blip r:embed="rId2" cstate="print">
            <a:clrChange>
              <a:clrFrom>
                <a:srgbClr val="BCEFFF"/>
              </a:clrFrom>
              <a:clrTo>
                <a:srgbClr val="BCEFFF">
                  <a:alpha val="0"/>
                </a:srgbClr>
              </a:clrTo>
            </a:clrChange>
            <a:extLst>
              <a:ext uri="{28A0092B-C50C-407E-A947-70E740481C1C}">
                <a14:useLocalDpi xmlns:a14="http://schemas.microsoft.com/office/drawing/2010/main" val="0"/>
              </a:ext>
            </a:extLst>
          </a:blip>
          <a:stretch>
            <a:fillRect/>
          </a:stretch>
        </p:blipFill>
        <p:spPr>
          <a:xfrm>
            <a:off x="-887278" y="3443858"/>
            <a:ext cx="3698212" cy="3698212"/>
          </a:xfrm>
          <a:prstGeom prst="rect">
            <a:avLst/>
          </a:prstGeom>
        </p:spPr>
      </p:pic>
      <p:sp>
        <p:nvSpPr>
          <p:cNvPr id="3" name="TextBox 2">
            <a:extLst>
              <a:ext uri="{FF2B5EF4-FFF2-40B4-BE49-F238E27FC236}">
                <a16:creationId xmlns:a16="http://schemas.microsoft.com/office/drawing/2014/main" id="{6894FF94-1803-D636-D4F1-F03F83DBB4DD}"/>
              </a:ext>
            </a:extLst>
          </p:cNvPr>
          <p:cNvSpPr txBox="1"/>
          <p:nvPr/>
        </p:nvSpPr>
        <p:spPr>
          <a:xfrm>
            <a:off x="996593" y="1366463"/>
            <a:ext cx="6246688" cy="646331"/>
          </a:xfrm>
          <a:prstGeom prst="rect">
            <a:avLst/>
          </a:prstGeom>
          <a:noFill/>
        </p:spPr>
        <p:txBody>
          <a:bodyPr wrap="square" rtlCol="0">
            <a:spAutoFit/>
          </a:bodyPr>
          <a:lstStyle/>
          <a:p>
            <a:r>
              <a:rPr lang="en-US" sz="3600" b="0" i="0" dirty="0">
                <a:solidFill>
                  <a:srgbClr val="000000"/>
                </a:solidFill>
                <a:effectLst/>
                <a:latin typeface="Cambria" panose="02040503050406030204" pitchFamily="18" charset="0"/>
                <a:ea typeface="Cambria" panose="02040503050406030204" pitchFamily="18" charset="0"/>
              </a:rPr>
              <a:t>a) 51,23 + </a:t>
            </a:r>
            <a:r>
              <a:rPr lang="en-US" sz="3600" b="1" i="0" dirty="0">
                <a:solidFill>
                  <a:srgbClr val="FF0000"/>
                </a:solidFill>
                <a:effectLst/>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74,9    </a:t>
            </a:r>
            <a:endParaRPr lang="en-US" sz="36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DE201D1-103D-B266-9058-412E52BA9E30}"/>
              </a:ext>
            </a:extLst>
          </p:cNvPr>
          <p:cNvSpPr txBox="1"/>
          <p:nvPr/>
        </p:nvSpPr>
        <p:spPr>
          <a:xfrm>
            <a:off x="5342560" y="2640460"/>
            <a:ext cx="6030931" cy="646331"/>
          </a:xfrm>
          <a:prstGeom prst="rect">
            <a:avLst/>
          </a:prstGeom>
          <a:noFill/>
        </p:spPr>
        <p:txBody>
          <a:bodyPr wrap="square" rtlCol="0">
            <a:spAutoFit/>
          </a:bodyPr>
          <a:lstStyle/>
          <a:p>
            <a:r>
              <a:rPr lang="en-US" sz="3600" b="0" i="0" dirty="0">
                <a:solidFill>
                  <a:srgbClr val="000000"/>
                </a:solidFill>
                <a:effectLst/>
                <a:latin typeface="Cambria" panose="02040503050406030204" pitchFamily="18" charset="0"/>
                <a:ea typeface="Cambria" panose="02040503050406030204" pitchFamily="18" charset="0"/>
              </a:rPr>
              <a:t> b)            : 3,8 = 21,34</a:t>
            </a:r>
            <a:endParaRPr lang="en-US" sz="36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AE2C2609-8508-3E20-D2D9-0FDB902E66A7}"/>
              </a:ext>
            </a:extLst>
          </p:cNvPr>
          <p:cNvSpPr/>
          <p:nvPr/>
        </p:nvSpPr>
        <p:spPr>
          <a:xfrm>
            <a:off x="3143891" y="1345915"/>
            <a:ext cx="945223"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9" name="Rectangle: Rounded Corners 8">
            <a:extLst>
              <a:ext uri="{FF2B5EF4-FFF2-40B4-BE49-F238E27FC236}">
                <a16:creationId xmlns:a16="http://schemas.microsoft.com/office/drawing/2014/main" id="{A15C0D01-7AD6-08AA-02E6-66B8DF6ABC3A}"/>
              </a:ext>
            </a:extLst>
          </p:cNvPr>
          <p:cNvSpPr/>
          <p:nvPr/>
        </p:nvSpPr>
        <p:spPr>
          <a:xfrm>
            <a:off x="5959010" y="2650733"/>
            <a:ext cx="996593"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0" name="TextBox 9">
            <a:extLst>
              <a:ext uri="{FF2B5EF4-FFF2-40B4-BE49-F238E27FC236}">
                <a16:creationId xmlns:a16="http://schemas.microsoft.com/office/drawing/2014/main" id="{C0B1C101-9CFA-5F2A-F484-B2C21725ED17}"/>
              </a:ext>
            </a:extLst>
          </p:cNvPr>
          <p:cNvSpPr txBox="1"/>
          <p:nvPr/>
        </p:nvSpPr>
        <p:spPr>
          <a:xfrm>
            <a:off x="678094" y="2558265"/>
            <a:ext cx="4839128" cy="954107"/>
          </a:xfrm>
          <a:prstGeom prst="rect">
            <a:avLst/>
          </a:prstGeom>
          <a:noFill/>
        </p:spPr>
        <p:txBody>
          <a:bodyPr wrap="square" rtlCol="0">
            <a:spAutoFit/>
          </a:bodyPr>
          <a:lstStyle/>
          <a:p>
            <a:pPr algn="just"/>
            <a:r>
              <a:rPr lang="es-ES" sz="2800" b="0" i="0" dirty="0">
                <a:solidFill>
                  <a:srgbClr val="000000"/>
                </a:solidFill>
                <a:effectLst/>
                <a:latin typeface="Cambria" panose="02040503050406030204" pitchFamily="18" charset="0"/>
                <a:ea typeface="Cambria" panose="02040503050406030204" pitchFamily="18" charset="0"/>
              </a:rPr>
              <a:t>74,9 – 51,23 = 23,67</a:t>
            </a:r>
          </a:p>
          <a:p>
            <a:pPr algn="just"/>
            <a:r>
              <a:rPr lang="es-ES" sz="2800" b="0" i="0" dirty="0" err="1">
                <a:solidFill>
                  <a:srgbClr val="000000"/>
                </a:solidFill>
                <a:effectLst/>
                <a:latin typeface="Cambria" panose="02040503050406030204" pitchFamily="18" charset="0"/>
                <a:ea typeface="Cambria" panose="02040503050406030204" pitchFamily="18" charset="0"/>
              </a:rPr>
              <a:t>Vậy</a:t>
            </a:r>
            <a:r>
              <a:rPr lang="es-ES" sz="2800" b="0" i="0" dirty="0">
                <a:solidFill>
                  <a:srgbClr val="000000"/>
                </a:solidFill>
                <a:effectLst/>
                <a:latin typeface="Cambria" panose="02040503050406030204" pitchFamily="18" charset="0"/>
                <a:ea typeface="Cambria" panose="02040503050406030204" pitchFamily="18" charset="0"/>
              </a:rPr>
              <a:t> 51,23 + </a:t>
            </a:r>
            <a:r>
              <a:rPr lang="es-ES" sz="2800" b="1" i="0" dirty="0">
                <a:solidFill>
                  <a:srgbClr val="FF0000"/>
                </a:solidFill>
                <a:effectLst/>
                <a:latin typeface="Cambria" panose="02040503050406030204" pitchFamily="18" charset="0"/>
                <a:ea typeface="Cambria" panose="02040503050406030204" pitchFamily="18" charset="0"/>
              </a:rPr>
              <a:t>23,67</a:t>
            </a:r>
            <a:r>
              <a:rPr lang="es-ES" sz="2800" b="1" i="0" dirty="0">
                <a:solidFill>
                  <a:srgbClr val="000000"/>
                </a:solidFill>
                <a:effectLst/>
                <a:latin typeface="Cambria" panose="02040503050406030204" pitchFamily="18" charset="0"/>
                <a:ea typeface="Cambria" panose="02040503050406030204" pitchFamily="18" charset="0"/>
              </a:rPr>
              <a:t> </a:t>
            </a:r>
            <a:r>
              <a:rPr lang="es-ES" sz="2800" b="0" i="0" dirty="0">
                <a:solidFill>
                  <a:srgbClr val="000000"/>
                </a:solidFill>
                <a:effectLst/>
                <a:latin typeface="Cambria" panose="02040503050406030204" pitchFamily="18" charset="0"/>
                <a:ea typeface="Cambria" panose="02040503050406030204" pitchFamily="18" charset="0"/>
              </a:rPr>
              <a:t>= 74,9     </a:t>
            </a:r>
          </a:p>
        </p:txBody>
      </p:sp>
      <p:sp>
        <p:nvSpPr>
          <p:cNvPr id="11" name="Rectangle: Rounded Corners 10">
            <a:extLst>
              <a:ext uri="{FF2B5EF4-FFF2-40B4-BE49-F238E27FC236}">
                <a16:creationId xmlns:a16="http://schemas.microsoft.com/office/drawing/2014/main" id="{0E9BB561-A625-AE83-4FB7-0834E25E5983}"/>
              </a:ext>
            </a:extLst>
          </p:cNvPr>
          <p:cNvSpPr/>
          <p:nvPr/>
        </p:nvSpPr>
        <p:spPr>
          <a:xfrm>
            <a:off x="3142179" y="1344202"/>
            <a:ext cx="945223"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23,67</a:t>
            </a:r>
          </a:p>
        </p:txBody>
      </p:sp>
      <p:sp>
        <p:nvSpPr>
          <p:cNvPr id="12" name="TextBox 11">
            <a:extLst>
              <a:ext uri="{FF2B5EF4-FFF2-40B4-BE49-F238E27FC236}">
                <a16:creationId xmlns:a16="http://schemas.microsoft.com/office/drawing/2014/main" id="{7A75A1CC-1EA6-2E18-A98F-F31DCA54372F}"/>
              </a:ext>
            </a:extLst>
          </p:cNvPr>
          <p:cNvSpPr txBox="1"/>
          <p:nvPr/>
        </p:nvSpPr>
        <p:spPr>
          <a:xfrm>
            <a:off x="5671334" y="3606229"/>
            <a:ext cx="4839128" cy="954107"/>
          </a:xfrm>
          <a:prstGeom prst="rect">
            <a:avLst/>
          </a:prstGeom>
          <a:noFill/>
        </p:spPr>
        <p:txBody>
          <a:bodyPr wrap="square" rtlCol="0">
            <a:spAutoFit/>
          </a:bodyPr>
          <a:lstStyle/>
          <a:p>
            <a:r>
              <a:rPr lang="es-ES" sz="2800" dirty="0">
                <a:latin typeface="Cambria" panose="02040503050406030204" pitchFamily="18" charset="0"/>
                <a:ea typeface="Cambria" panose="02040503050406030204" pitchFamily="18" charset="0"/>
              </a:rPr>
              <a:t>21,34 × 3,8 = 81,092</a:t>
            </a:r>
          </a:p>
          <a:p>
            <a:r>
              <a:rPr lang="es-ES" sz="2800" dirty="0" err="1">
                <a:latin typeface="Cambria" panose="02040503050406030204" pitchFamily="18" charset="0"/>
                <a:ea typeface="Cambria" panose="02040503050406030204" pitchFamily="18" charset="0"/>
              </a:rPr>
              <a:t>Vậy</a:t>
            </a:r>
            <a:r>
              <a:rPr lang="es-ES" sz="2800" dirty="0">
                <a:latin typeface="Cambria" panose="02040503050406030204" pitchFamily="18" charset="0"/>
                <a:ea typeface="Cambria" panose="02040503050406030204" pitchFamily="18" charset="0"/>
              </a:rPr>
              <a:t> </a:t>
            </a:r>
            <a:r>
              <a:rPr lang="es-ES" sz="2800" b="1" dirty="0">
                <a:solidFill>
                  <a:srgbClr val="FF0000"/>
                </a:solidFill>
                <a:latin typeface="Cambria" panose="02040503050406030204" pitchFamily="18" charset="0"/>
                <a:ea typeface="Cambria" panose="02040503050406030204" pitchFamily="18" charset="0"/>
              </a:rPr>
              <a:t>81,092</a:t>
            </a:r>
            <a:r>
              <a:rPr lang="es-ES" sz="2800" dirty="0">
                <a:latin typeface="Cambria" panose="02040503050406030204" pitchFamily="18" charset="0"/>
                <a:ea typeface="Cambria" panose="02040503050406030204" pitchFamily="18" charset="0"/>
              </a:rPr>
              <a:t> : 3,8 = 21,34</a:t>
            </a:r>
          </a:p>
        </p:txBody>
      </p:sp>
      <p:sp>
        <p:nvSpPr>
          <p:cNvPr id="13" name="Rectangle: Rounded Corners 12">
            <a:extLst>
              <a:ext uri="{FF2B5EF4-FFF2-40B4-BE49-F238E27FC236}">
                <a16:creationId xmlns:a16="http://schemas.microsoft.com/office/drawing/2014/main" id="{077572DA-F8B3-34CA-781F-2137A8A15B09}"/>
              </a:ext>
            </a:extLst>
          </p:cNvPr>
          <p:cNvSpPr/>
          <p:nvPr/>
        </p:nvSpPr>
        <p:spPr>
          <a:xfrm>
            <a:off x="5967572" y="2638746"/>
            <a:ext cx="1101047" cy="659258"/>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81,092</a:t>
            </a:r>
          </a:p>
        </p:txBody>
      </p:sp>
    </p:spTree>
    <p:extLst>
      <p:ext uri="{BB962C8B-B14F-4D97-AF65-F5344CB8AC3E}">
        <p14:creationId xmlns:p14="http://schemas.microsoft.com/office/powerpoint/2010/main" val="308629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wipe(down)">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P spid="7" grpId="0"/>
      <p:bldP spid="8" grpId="0" animBg="1"/>
      <p:bldP spid="9" grpId="0" animBg="1"/>
      <p:bldP spid="10" grpId="0"/>
      <p:bldP spid="11" grpId="0" animBg="1"/>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Hoàn thành bảng sau (theo mẫu)</a:t>
            </a:r>
          </a:p>
        </p:txBody>
      </p:sp>
      <p:sp>
        <p:nvSpPr>
          <p:cNvPr id="44" name="TextBox 43">
            <a:extLst>
              <a:ext uri="{FF2B5EF4-FFF2-40B4-BE49-F238E27FC236}">
                <a16:creationId xmlns:a16="http://schemas.microsoft.com/office/drawing/2014/main" id="{183349AF-27E3-413E-AAFB-29A15560DD01}"/>
              </a:ext>
            </a:extLst>
          </p:cNvPr>
          <p:cNvSpPr txBox="1"/>
          <p:nvPr/>
        </p:nvSpPr>
        <p:spPr>
          <a:xfrm>
            <a:off x="1674394" y="503200"/>
            <a:ext cx="9958806"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Hoàn</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thành</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bảng</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sau</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theo</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mẫu</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2</a:t>
              </a:r>
            </a:p>
          </p:txBody>
        </p:sp>
      </p:grpSp>
      <p:graphicFrame>
        <p:nvGraphicFramePr>
          <p:cNvPr id="3" name="Table 2">
            <a:extLst>
              <a:ext uri="{FF2B5EF4-FFF2-40B4-BE49-F238E27FC236}">
                <a16:creationId xmlns:a16="http://schemas.microsoft.com/office/drawing/2014/main" id="{84364ADB-E4E5-7529-406F-5E76E595FAA3}"/>
              </a:ext>
            </a:extLst>
          </p:cNvPr>
          <p:cNvGraphicFramePr>
            <a:graphicFrameLocks noGrp="1"/>
          </p:cNvGraphicFramePr>
          <p:nvPr>
            <p:extLst>
              <p:ext uri="{D42A27DB-BD31-4B8C-83A1-F6EECF244321}">
                <p14:modId xmlns:p14="http://schemas.microsoft.com/office/powerpoint/2010/main" val="1683973544"/>
              </p:ext>
            </p:extLst>
          </p:nvPr>
        </p:nvGraphicFramePr>
        <p:xfrm>
          <a:off x="914401" y="1373564"/>
          <a:ext cx="10746769" cy="2828567"/>
        </p:xfrm>
        <a:graphic>
          <a:graphicData uri="http://schemas.openxmlformats.org/drawingml/2006/table">
            <a:tbl>
              <a:tblPr/>
              <a:tblGrid>
                <a:gridCol w="1756835">
                  <a:extLst>
                    <a:ext uri="{9D8B030D-6E8A-4147-A177-3AD203B41FA5}">
                      <a16:colId xmlns:a16="http://schemas.microsoft.com/office/drawing/2014/main" val="2232088337"/>
                    </a:ext>
                  </a:extLst>
                </a:gridCol>
                <a:gridCol w="1345325">
                  <a:extLst>
                    <a:ext uri="{9D8B030D-6E8A-4147-A177-3AD203B41FA5}">
                      <a16:colId xmlns:a16="http://schemas.microsoft.com/office/drawing/2014/main" val="3347885549"/>
                    </a:ext>
                  </a:extLst>
                </a:gridCol>
                <a:gridCol w="1345325">
                  <a:extLst>
                    <a:ext uri="{9D8B030D-6E8A-4147-A177-3AD203B41FA5}">
                      <a16:colId xmlns:a16="http://schemas.microsoft.com/office/drawing/2014/main" val="2466191987"/>
                    </a:ext>
                  </a:extLst>
                </a:gridCol>
                <a:gridCol w="1345325">
                  <a:extLst>
                    <a:ext uri="{9D8B030D-6E8A-4147-A177-3AD203B41FA5}">
                      <a16:colId xmlns:a16="http://schemas.microsoft.com/office/drawing/2014/main" val="1637226481"/>
                    </a:ext>
                  </a:extLst>
                </a:gridCol>
                <a:gridCol w="4953959">
                  <a:extLst>
                    <a:ext uri="{9D8B030D-6E8A-4147-A177-3AD203B41FA5}">
                      <a16:colId xmlns:a16="http://schemas.microsoft.com/office/drawing/2014/main" val="1627686763"/>
                    </a:ext>
                  </a:extLst>
                </a:gridCol>
              </a:tblGrid>
              <a:tr h="577259">
                <a:tc>
                  <a:txBody>
                    <a:bodyPr/>
                    <a:lstStyle/>
                    <a:p>
                      <a:pPr algn="ctr"/>
                      <a:r>
                        <a:rPr lang="en-US" sz="2400" dirty="0">
                          <a:solidFill>
                            <a:srgbClr val="000000"/>
                          </a:solidFill>
                          <a:effectLst/>
                        </a:rPr>
                        <a:t>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err="1">
                          <a:solidFill>
                            <a:srgbClr val="000000"/>
                          </a:solidFill>
                          <a:effectLst/>
                        </a:rPr>
                        <a:t>Đo</a:t>
                      </a:r>
                      <a:r>
                        <a:rPr lang="en-US" sz="2400" b="1" dirty="0">
                          <a:solidFill>
                            <a:srgbClr val="000000"/>
                          </a:solidFill>
                          <a:effectLst/>
                        </a:rPr>
                        <a:t> </a:t>
                      </a:r>
                      <a:r>
                        <a:rPr lang="en-US" sz="2400" b="1" dirty="0" err="1">
                          <a:solidFill>
                            <a:srgbClr val="000000"/>
                          </a:solidFill>
                          <a:effectLst/>
                        </a:rPr>
                        <a:t>lần</a:t>
                      </a:r>
                      <a:r>
                        <a:rPr lang="en-US" sz="2400" b="1" dirty="0">
                          <a:solidFill>
                            <a:srgbClr val="000000"/>
                          </a:solidFill>
                          <a:effectLst/>
                        </a:rPr>
                        <a:t> 1</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a:solidFill>
                            <a:srgbClr val="000000"/>
                          </a:solidFill>
                          <a:effectLst/>
                        </a:rPr>
                        <a:t>Đo lần 2</a:t>
                      </a:r>
                      <a:endParaRPr lang="en-US" sz="240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err="1">
                          <a:solidFill>
                            <a:srgbClr val="000000"/>
                          </a:solidFill>
                          <a:effectLst/>
                        </a:rPr>
                        <a:t>Đo</a:t>
                      </a:r>
                      <a:r>
                        <a:rPr lang="en-US" sz="2400" b="1" dirty="0">
                          <a:solidFill>
                            <a:srgbClr val="000000"/>
                          </a:solidFill>
                          <a:effectLst/>
                        </a:rPr>
                        <a:t> </a:t>
                      </a:r>
                      <a:r>
                        <a:rPr lang="en-US" sz="2400" b="1" dirty="0" err="1">
                          <a:solidFill>
                            <a:srgbClr val="000000"/>
                          </a:solidFill>
                          <a:effectLst/>
                        </a:rPr>
                        <a:t>lần</a:t>
                      </a:r>
                      <a:r>
                        <a:rPr lang="en-US" sz="2400" b="1" dirty="0">
                          <a:solidFill>
                            <a:srgbClr val="000000"/>
                          </a:solidFill>
                          <a:effectLst/>
                        </a:rPr>
                        <a:t> 3</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400" b="1" dirty="0">
                          <a:solidFill>
                            <a:srgbClr val="000000"/>
                          </a:solidFill>
                          <a:effectLst/>
                        </a:rPr>
                        <a:t>Lượng mưa trung bình</a:t>
                      </a:r>
                      <a:endParaRPr lang="vi-VN"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0509544"/>
                  </a:ext>
                </a:extLst>
              </a:tr>
              <a:tr h="750436">
                <a:tc>
                  <a:txBody>
                    <a:bodyPr/>
                    <a:lstStyle/>
                    <a:p>
                      <a:pPr algn="ctr"/>
                      <a:r>
                        <a:rPr lang="en-US" sz="2400" b="1" dirty="0" err="1">
                          <a:solidFill>
                            <a:srgbClr val="000000"/>
                          </a:solidFill>
                          <a:effectLst/>
                        </a:rPr>
                        <a:t>Tháng</a:t>
                      </a:r>
                      <a:r>
                        <a:rPr lang="en-US" sz="2400" b="1" dirty="0">
                          <a:solidFill>
                            <a:srgbClr val="000000"/>
                          </a:solidFill>
                          <a:effectLst/>
                        </a:rPr>
                        <a:t> </a:t>
                      </a:r>
                      <a:r>
                        <a:rPr lang="en-US" sz="2400" b="1" dirty="0" err="1">
                          <a:solidFill>
                            <a:srgbClr val="000000"/>
                          </a:solidFill>
                          <a:effectLst/>
                        </a:rPr>
                        <a:t>Một</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a:solidFill>
                            <a:srgbClr val="000000"/>
                          </a:solidFill>
                          <a:effectLst/>
                        </a:rPr>
                        <a:t>15,4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rPr>
                        <a:t>22,1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12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16,5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571884"/>
                  </a:ext>
                </a:extLst>
              </a:tr>
              <a:tr h="750436">
                <a:tc>
                  <a:txBody>
                    <a:bodyPr/>
                    <a:lstStyle/>
                    <a:p>
                      <a:pPr algn="ctr"/>
                      <a:r>
                        <a:rPr lang="en-US" sz="2400" b="1" dirty="0" err="1">
                          <a:solidFill>
                            <a:srgbClr val="000000"/>
                          </a:solidFill>
                          <a:effectLst/>
                        </a:rPr>
                        <a:t>Tháng</a:t>
                      </a:r>
                      <a:r>
                        <a:rPr lang="en-US" sz="2400" b="1" dirty="0">
                          <a:solidFill>
                            <a:srgbClr val="000000"/>
                          </a:solidFill>
                          <a:effectLst/>
                        </a:rPr>
                        <a:t> Hai</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a:solidFill>
                            <a:srgbClr val="000000"/>
                          </a:solidFill>
                          <a:effectLst/>
                        </a:rPr>
                        <a:t>15,6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18,9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12,3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rPr>
                        <a:t>?</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0501710"/>
                  </a:ext>
                </a:extLst>
              </a:tr>
              <a:tr h="750436">
                <a:tc>
                  <a:txBody>
                    <a:bodyPr/>
                    <a:lstStyle/>
                    <a:p>
                      <a:pPr algn="ctr"/>
                      <a:r>
                        <a:rPr lang="en-US" sz="2400" b="1" dirty="0" err="1">
                          <a:solidFill>
                            <a:srgbClr val="000000"/>
                          </a:solidFill>
                          <a:effectLst/>
                        </a:rPr>
                        <a:t>Tháng</a:t>
                      </a:r>
                      <a:r>
                        <a:rPr lang="en-US" sz="2400" b="1" dirty="0">
                          <a:solidFill>
                            <a:srgbClr val="000000"/>
                          </a:solidFill>
                          <a:effectLst/>
                        </a:rPr>
                        <a:t> Ba</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a:solidFill>
                            <a:srgbClr val="000000"/>
                          </a:solidFill>
                          <a:effectLst/>
                        </a:rPr>
                        <a:t>23,5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32,7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21,8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rPr>
                        <a:t>?</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3732606"/>
                  </a:ext>
                </a:extLst>
              </a:tr>
            </a:tbl>
          </a:graphicData>
        </a:graphic>
      </p:graphicFrame>
      <p:sp>
        <p:nvSpPr>
          <p:cNvPr id="11" name="Rectangle: Rounded Corners 10">
            <a:extLst>
              <a:ext uri="{FF2B5EF4-FFF2-40B4-BE49-F238E27FC236}">
                <a16:creationId xmlns:a16="http://schemas.microsoft.com/office/drawing/2014/main" id="{92B7EF04-528E-30F5-C840-58429BEB80B0}"/>
              </a:ext>
            </a:extLst>
          </p:cNvPr>
          <p:cNvSpPr/>
          <p:nvPr/>
        </p:nvSpPr>
        <p:spPr>
          <a:xfrm>
            <a:off x="7900827" y="2774024"/>
            <a:ext cx="2383605" cy="51370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15,6 mm</a:t>
            </a:r>
          </a:p>
        </p:txBody>
      </p:sp>
      <p:sp>
        <p:nvSpPr>
          <p:cNvPr id="12" name="TextBox 11">
            <a:extLst>
              <a:ext uri="{FF2B5EF4-FFF2-40B4-BE49-F238E27FC236}">
                <a16:creationId xmlns:a16="http://schemas.microsoft.com/office/drawing/2014/main" id="{F619ED70-4A9D-8B7B-22B3-D23C7DAD9C22}"/>
              </a:ext>
            </a:extLst>
          </p:cNvPr>
          <p:cNvSpPr txBox="1"/>
          <p:nvPr/>
        </p:nvSpPr>
        <p:spPr>
          <a:xfrm>
            <a:off x="1448657" y="4181583"/>
            <a:ext cx="9873466" cy="1131785"/>
          </a:xfrm>
          <a:prstGeom prst="rect">
            <a:avLst/>
          </a:prstGeom>
          <a:noFill/>
        </p:spPr>
        <p:txBody>
          <a:bodyPr wrap="square" rtlCol="0">
            <a:spAutoFit/>
          </a:bodyPr>
          <a:lstStyle/>
          <a:p>
            <a:pPr algn="ctr">
              <a:lnSpc>
                <a:spcPct val="150000"/>
              </a:lnSpc>
            </a:pPr>
            <a:r>
              <a:rPr lang="vi-VN" sz="2400" i="1"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Lượng mưa trung bình của tháng Hai là:</a:t>
            </a:r>
          </a:p>
          <a:p>
            <a:pPr algn="ctr">
              <a:lnSpc>
                <a:spcPct val="150000"/>
              </a:lnSpc>
            </a:pPr>
            <a:r>
              <a:rPr lang="vi-VN" sz="2400" i="1"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(15,6 + 18,9 + 12,3) : 3 = 15,6 (mm)</a:t>
            </a:r>
          </a:p>
        </p:txBody>
      </p:sp>
      <p:sp>
        <p:nvSpPr>
          <p:cNvPr id="13" name="TextBox 12">
            <a:extLst>
              <a:ext uri="{FF2B5EF4-FFF2-40B4-BE49-F238E27FC236}">
                <a16:creationId xmlns:a16="http://schemas.microsoft.com/office/drawing/2014/main" id="{BBD9EB1F-AA95-C1A6-F7BD-0C4097F0262F}"/>
              </a:ext>
            </a:extLst>
          </p:cNvPr>
          <p:cNvSpPr txBox="1"/>
          <p:nvPr/>
        </p:nvSpPr>
        <p:spPr>
          <a:xfrm>
            <a:off x="1500028" y="5219273"/>
            <a:ext cx="9873466" cy="1131785"/>
          </a:xfrm>
          <a:prstGeom prst="rect">
            <a:avLst/>
          </a:prstGeom>
          <a:noFill/>
        </p:spPr>
        <p:txBody>
          <a:bodyPr wrap="square" rtlCol="0">
            <a:spAutoFit/>
          </a:bodyPr>
          <a:lstStyle/>
          <a:p>
            <a:pPr algn="ctr">
              <a:lnSpc>
                <a:spcPct val="150000"/>
              </a:lnSpc>
            </a:pPr>
            <a:r>
              <a:rPr lang="vi-VN" sz="2400" i="1"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Lượng mưa trung bình của tháng Ba là:</a:t>
            </a:r>
          </a:p>
          <a:p>
            <a:pPr algn="ctr">
              <a:lnSpc>
                <a:spcPct val="150000"/>
              </a:lnSpc>
            </a:pPr>
            <a:r>
              <a:rPr lang="vi-VN" sz="2400" i="1"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(23,5 + 32,7 + 21,8) : 3 = 26 (mm)</a:t>
            </a:r>
          </a:p>
        </p:txBody>
      </p:sp>
      <p:sp>
        <p:nvSpPr>
          <p:cNvPr id="14" name="Rectangle: Rounded Corners 13">
            <a:extLst>
              <a:ext uri="{FF2B5EF4-FFF2-40B4-BE49-F238E27FC236}">
                <a16:creationId xmlns:a16="http://schemas.microsoft.com/office/drawing/2014/main" id="{FA62B9B4-4155-B36B-E299-C4226B7D8DEF}"/>
              </a:ext>
            </a:extLst>
          </p:cNvPr>
          <p:cNvSpPr/>
          <p:nvPr/>
        </p:nvSpPr>
        <p:spPr>
          <a:xfrm>
            <a:off x="7952198" y="3554860"/>
            <a:ext cx="2383605" cy="51370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26 mm</a:t>
            </a:r>
          </a:p>
        </p:txBody>
      </p:sp>
    </p:spTree>
    <p:extLst>
      <p:ext uri="{BB962C8B-B14F-4D97-AF65-F5344CB8AC3E}">
        <p14:creationId xmlns:p14="http://schemas.microsoft.com/office/powerpoint/2010/main" val="2170387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barn(inVertical)">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barn(inVertical)">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Hoàn thành bảng sau (theo mẫu)</a:t>
            </a:r>
          </a:p>
        </p:txBody>
      </p:sp>
      <p:sp>
        <p:nvSpPr>
          <p:cNvPr id="44" name="TextBox 43">
            <a:extLst>
              <a:ext uri="{FF2B5EF4-FFF2-40B4-BE49-F238E27FC236}">
                <a16:creationId xmlns:a16="http://schemas.microsoft.com/office/drawing/2014/main" id="{183349AF-27E3-413E-AAFB-29A15560DD01}"/>
              </a:ext>
            </a:extLst>
          </p:cNvPr>
          <p:cNvSpPr txBox="1"/>
          <p:nvPr/>
        </p:nvSpPr>
        <p:spPr>
          <a:xfrm>
            <a:off x="1499733" y="349087"/>
            <a:ext cx="9958806" cy="1384995"/>
          </a:xfrm>
          <a:prstGeom prst="rect">
            <a:avLst/>
          </a:prstGeom>
          <a:noFill/>
        </p:spPr>
        <p:txBody>
          <a:bodyPr wrap="square" rtlCol="0">
            <a:spAutoFit/>
          </a:bodyPr>
          <a:lstStyle/>
          <a:p>
            <a:pPr lvl="0" algn="just">
              <a:defRPr/>
            </a:pP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Khu vườn trồng cây ăn quả dạng hình chữ nhật có diện tích 83,52 </a:t>
            </a:r>
            <a:r>
              <a:rPr lang="en-US" sz="2800" b="1" dirty="0">
                <a:solidFill>
                  <a:srgbClr val="002060"/>
                </a:solidFill>
                <a:latin typeface="Cambria" panose="02040503050406030204" pitchFamily="18" charset="0"/>
                <a:ea typeface="Cambria" panose="02040503050406030204" pitchFamily="18" charset="0"/>
              </a:rPr>
              <a:t>m</a:t>
            </a:r>
            <a:r>
              <a:rPr lang="en-US" sz="2800" b="1" baseline="30000" dirty="0">
                <a:solidFill>
                  <a:srgbClr val="002060"/>
                </a:solidFill>
                <a:latin typeface="Cambria" panose="02040503050406030204" pitchFamily="18" charset="0"/>
                <a:ea typeface="Cambria" panose="02040503050406030204" pitchFamily="18" charset="0"/>
              </a:rPr>
              <a:t>2</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 và chiều rộng 8,7 m. Hỏi chu vi khu vườn đó là bao nhiêu mét?</a:t>
            </a:r>
            <a:endParaRPr kumimoji="0" lang="fr-FR"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08344" y="18258"/>
            <a:ext cx="819002" cy="1100495"/>
            <a:chOff x="502155" y="89490"/>
            <a:chExt cx="819002"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3" name="Rectangle 32"/>
            <p:cNvSpPr/>
            <p:nvPr/>
          </p:nvSpPr>
          <p:spPr>
            <a:xfrm>
              <a:off x="502155" y="89490"/>
              <a:ext cx="819002"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 panose="020B0604020202020204" pitchFamily="34" charset="0"/>
                </a:rPr>
                <a:t>3</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BA4D5E-2120-5EDA-8417-9A1588407AE6}"/>
                  </a:ext>
                </a:extLst>
              </p:cNvPr>
              <p:cNvSpPr txBox="1"/>
              <p:nvPr/>
            </p:nvSpPr>
            <p:spPr>
              <a:xfrm>
                <a:off x="2825393" y="2188396"/>
                <a:ext cx="6760396" cy="3890360"/>
              </a:xfrm>
              <a:prstGeom prst="rect">
                <a:avLst/>
              </a:prstGeom>
              <a:noFill/>
            </p:spPr>
            <p:txBody>
              <a:bodyPr wrap="square" rtlCol="0">
                <a:spAutoFit/>
              </a:bodyPr>
              <a:lstStyle/>
              <a:p>
                <a:pPr marL="0" marR="0" algn="ctr">
                  <a:lnSpc>
                    <a:spcPct val="150000"/>
                  </a:lnSpc>
                  <a:spcBef>
                    <a:spcPts val="0"/>
                  </a:spcBef>
                  <a:spcAft>
                    <a:spcPts val="0"/>
                  </a:spcAft>
                </a:pPr>
                <a:r>
                  <a:rPr lang="en-US" sz="2800" b="1" i="1" u="sng"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 </a:t>
                </a:r>
                <a:r>
                  <a:rPr lang="en-US" sz="2800" b="1" i="1" u="sng"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endPar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khu</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vườn</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83,52 : 8,7 = 9,6 (m)</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Chu vi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khu</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vườn</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(9,6 + 8,7) </a:t>
                </a:r>
                <a14:m>
                  <m:oMath xmlns:m="http://schemas.openxmlformats.org/officeDocument/2006/math">
                    <m:r>
                      <a:rPr lang="en-US" sz="28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m:t>
                    </m:r>
                  </m:oMath>
                </a14:m>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2 = 36,6 (m)</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r">
                  <a:lnSpc>
                    <a:spcPct val="150000"/>
                  </a:lnSpc>
                  <a:spcBef>
                    <a:spcPts val="0"/>
                  </a:spcBef>
                  <a:spcAft>
                    <a:spcPts val="0"/>
                  </a:spcAft>
                </a:pPr>
                <a:r>
                  <a:rPr lang="en-US" sz="2800" i="1" u="sng"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i="1" u="sng"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u="sng"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i="1" u="sng"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36,6 m.</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0BA4D5E-2120-5EDA-8417-9A1588407AE6}"/>
                  </a:ext>
                </a:extLst>
              </p:cNvPr>
              <p:cNvSpPr txBox="1">
                <a:spLocks noRot="1" noChangeAspect="1" noMove="1" noResize="1" noEditPoints="1" noAdjustHandles="1" noChangeArrowheads="1" noChangeShapeType="1" noTextEdit="1"/>
              </p:cNvSpPr>
              <p:nvPr/>
            </p:nvSpPr>
            <p:spPr>
              <a:xfrm>
                <a:off x="2825393" y="2188396"/>
                <a:ext cx="6760396" cy="3890360"/>
              </a:xfrm>
              <a:prstGeom prst="rect">
                <a:avLst/>
              </a:prstGeom>
              <a:blipFill>
                <a:blip r:embed="rId2"/>
                <a:stretch>
                  <a:fillRect r="-1894" b="-3448"/>
                </a:stretch>
              </a:blipFill>
            </p:spPr>
            <p:txBody>
              <a:bodyPr/>
              <a:lstStyle/>
              <a:p>
                <a:r>
                  <a:rPr lang="en-US">
                    <a:noFill/>
                  </a:rPr>
                  <a:t> </a:t>
                </a:r>
              </a:p>
            </p:txBody>
          </p:sp>
        </mc:Fallback>
      </mc:AlternateContent>
    </p:spTree>
    <p:extLst>
      <p:ext uri="{BB962C8B-B14F-4D97-AF65-F5344CB8AC3E}">
        <p14:creationId xmlns:p14="http://schemas.microsoft.com/office/powerpoint/2010/main" val="4052046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Hoàn thành bảng sau (theo mẫu)</a:t>
            </a:r>
          </a:p>
        </p:txBody>
      </p:sp>
      <p:sp>
        <p:nvSpPr>
          <p:cNvPr id="44" name="TextBox 43">
            <a:extLst>
              <a:ext uri="{FF2B5EF4-FFF2-40B4-BE49-F238E27FC236}">
                <a16:creationId xmlns:a16="http://schemas.microsoft.com/office/drawing/2014/main" id="{183349AF-27E3-413E-AAFB-29A15560DD01}"/>
              </a:ext>
            </a:extLst>
          </p:cNvPr>
          <p:cNvSpPr txBox="1"/>
          <p:nvPr/>
        </p:nvSpPr>
        <p:spPr>
          <a:xfrm>
            <a:off x="1499733" y="349087"/>
            <a:ext cx="9958806" cy="2246769"/>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Ông Sơn Hà sử dụng một nửa diện tích mảnh đất dạng hình chữ nhật để xây một nhà máy sản xuất Rô-bốt</a:t>
            </a:r>
          </a:p>
          <a:p>
            <a:r>
              <a:rPr lang="vi-VN" sz="2800" dirty="0">
                <a:latin typeface="Cambria" panose="02040503050406030204" pitchFamily="18" charset="0"/>
                <a:ea typeface="Cambria" panose="02040503050406030204" pitchFamily="18" charset="0"/>
              </a:rPr>
              <a:t>a) Chọn câu trả lời đúng.</a:t>
            </a:r>
          </a:p>
          <a:p>
            <a:r>
              <a:rPr lang="vi-VN" sz="2800" dirty="0">
                <a:latin typeface="Cambria" panose="02040503050406030204" pitchFamily="18" charset="0"/>
                <a:ea typeface="Cambria" panose="02040503050406030204" pitchFamily="18" charset="0"/>
              </a:rPr>
              <a:t>Biết phần đất để xây nhà máy được tô màu xanh trong hình vẽ. Hỏi phần đất đó ở hình nào trong các hình dưới đây?</a:t>
            </a:r>
          </a:p>
        </p:txBody>
      </p:sp>
      <p:grpSp>
        <p:nvGrpSpPr>
          <p:cNvPr id="2" name="Group 1"/>
          <p:cNvGrpSpPr/>
          <p:nvPr/>
        </p:nvGrpSpPr>
        <p:grpSpPr>
          <a:xfrm>
            <a:off x="708344" y="18258"/>
            <a:ext cx="819002" cy="1100495"/>
            <a:chOff x="502155" y="89490"/>
            <a:chExt cx="819002"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3" name="Rectangle 32"/>
            <p:cNvSpPr/>
            <p:nvPr/>
          </p:nvSpPr>
          <p:spPr>
            <a:xfrm>
              <a:off x="502155" y="89490"/>
              <a:ext cx="819002"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 panose="020B0604020202020204" pitchFamily="34" charset="0"/>
                </a:rPr>
                <a:t>4</a:t>
              </a:r>
            </a:p>
          </p:txBody>
        </p:sp>
      </p:grpSp>
      <p:pic>
        <p:nvPicPr>
          <p:cNvPr id="6" name="Picture 5">
            <a:extLst>
              <a:ext uri="{FF2B5EF4-FFF2-40B4-BE49-F238E27FC236}">
                <a16:creationId xmlns:a16="http://schemas.microsoft.com/office/drawing/2014/main" id="{6788DB9D-5B19-0F65-E534-6FC4BE1BF1F1}"/>
              </a:ext>
            </a:extLst>
          </p:cNvPr>
          <p:cNvPicPr>
            <a:picLocks noChangeAspect="1"/>
          </p:cNvPicPr>
          <p:nvPr/>
        </p:nvPicPr>
        <p:blipFill>
          <a:blip r:embed="rId2"/>
          <a:stretch>
            <a:fillRect/>
          </a:stretch>
        </p:blipFill>
        <p:spPr>
          <a:xfrm>
            <a:off x="1877706" y="3010328"/>
            <a:ext cx="9191040" cy="1976812"/>
          </a:xfrm>
          <a:prstGeom prst="rect">
            <a:avLst/>
          </a:prstGeom>
        </p:spPr>
      </p:pic>
    </p:spTree>
    <p:extLst>
      <p:ext uri="{BB962C8B-B14F-4D97-AF65-F5344CB8AC3E}">
        <p14:creationId xmlns:p14="http://schemas.microsoft.com/office/powerpoint/2010/main" val="1352894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Hoàn thành bảng sau (theo mẫu)</a:t>
            </a:r>
          </a:p>
        </p:txBody>
      </p:sp>
      <p:pic>
        <p:nvPicPr>
          <p:cNvPr id="6" name="Picture 5">
            <a:extLst>
              <a:ext uri="{FF2B5EF4-FFF2-40B4-BE49-F238E27FC236}">
                <a16:creationId xmlns:a16="http://schemas.microsoft.com/office/drawing/2014/main" id="{6788DB9D-5B19-0F65-E534-6FC4BE1BF1F1}"/>
              </a:ext>
            </a:extLst>
          </p:cNvPr>
          <p:cNvPicPr>
            <a:picLocks noChangeAspect="1"/>
          </p:cNvPicPr>
          <p:nvPr/>
        </p:nvPicPr>
        <p:blipFill>
          <a:blip r:embed="rId3"/>
          <a:stretch>
            <a:fillRect/>
          </a:stretch>
        </p:blipFill>
        <p:spPr>
          <a:xfrm>
            <a:off x="1713320" y="585627"/>
            <a:ext cx="9191040" cy="197681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86F9DE8-03AF-AB97-8EEE-6483F89EBCCD}"/>
                  </a:ext>
                </a:extLst>
              </p:cNvPr>
              <p:cNvSpPr txBox="1"/>
              <p:nvPr/>
            </p:nvSpPr>
            <p:spPr>
              <a:xfrm>
                <a:off x="1068513" y="3267182"/>
                <a:ext cx="10253609" cy="2469266"/>
              </a:xfrm>
              <a:prstGeom prst="rect">
                <a:avLst/>
              </a:prstGeom>
              <a:noFill/>
            </p:spPr>
            <p:txBody>
              <a:bodyPr wrap="square" rtlCol="0">
                <a:spAutoFit/>
              </a:bodyPr>
              <a:lstStyle/>
              <a:p>
                <a:pPr marL="0" marR="0" algn="ctr">
                  <a:lnSpc>
                    <a:spcPct val="150000"/>
                  </a:lnSpc>
                  <a:spcBef>
                    <a:spcPts val="0"/>
                  </a:spcBef>
                  <a:spcAft>
                    <a:spcPts val="0"/>
                  </a:spcAft>
                </a:pPr>
                <a:r>
                  <a:rPr lang="vi-VN"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Mảnh đất nhà ông Sơn Hà được chia thành 12 phần bằng nhau.</a:t>
                </a:r>
                <a:endParaRPr lang="en-US" sz="24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vi-VN"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 A đã tô màu bảy phần; hình B đã tô màu 5 phần; hình C đã tô màu 6 phần.</a:t>
                </a:r>
                <a:endParaRPr lang="en-US" sz="24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vi-VN"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 số chỉ phần đất dùng để xây nhà máy là: </a:t>
                </a:r>
                <a14:m>
                  <m:oMath xmlns:m="http://schemas.openxmlformats.org/officeDocument/2006/math">
                    <m:f>
                      <m:fPr>
                        <m:ctrlPr>
                          <a:rPr lang="en-US"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1</m:t>
                        </m:r>
                      </m:num>
                      <m:den>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2</m:t>
                        </m:r>
                      </m:den>
                    </m:f>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6</m:t>
                        </m:r>
                      </m:num>
                      <m:den>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12</m:t>
                        </m:r>
                      </m:den>
                    </m:f>
                  </m:oMath>
                </a14:m>
                <a:endParaRPr lang="en-US" sz="24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pP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Vậy</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phần</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đất</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để</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xây</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nhà</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máy</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sản</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xuất</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rô</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bốt</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ở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hình</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C.</a:t>
                </a:r>
                <a:endParaRPr lang="en-US" sz="24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F86F9DE8-03AF-AB97-8EEE-6483F89EBCCD}"/>
                  </a:ext>
                </a:extLst>
              </p:cNvPr>
              <p:cNvSpPr txBox="1">
                <a:spLocks noRot="1" noChangeAspect="1" noMove="1" noResize="1" noEditPoints="1" noAdjustHandles="1" noChangeArrowheads="1" noChangeShapeType="1" noTextEdit="1"/>
              </p:cNvSpPr>
              <p:nvPr/>
            </p:nvSpPr>
            <p:spPr>
              <a:xfrm>
                <a:off x="1068513" y="3267182"/>
                <a:ext cx="10253609" cy="2469266"/>
              </a:xfrm>
              <a:prstGeom prst="rect">
                <a:avLst/>
              </a:prstGeom>
              <a:blipFill>
                <a:blip r:embed="rId4"/>
                <a:stretch>
                  <a:fillRect l="-476" r="-476" b="-4691"/>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AE94F49D-6B86-4315-2E5D-9F1094230961}"/>
              </a:ext>
            </a:extLst>
          </p:cNvPr>
          <p:cNvSpPr/>
          <p:nvPr/>
        </p:nvSpPr>
        <p:spPr>
          <a:xfrm>
            <a:off x="7715892" y="883578"/>
            <a:ext cx="513708" cy="472611"/>
          </a:xfrm>
          <a:prstGeom prst="ellipse">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879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Hoàn thành bảng sau (theo mẫu)</a:t>
            </a:r>
          </a:p>
        </p:txBody>
      </p:sp>
      <p:sp>
        <p:nvSpPr>
          <p:cNvPr id="3" name="TextBox 2">
            <a:extLst>
              <a:ext uri="{FF2B5EF4-FFF2-40B4-BE49-F238E27FC236}">
                <a16:creationId xmlns:a16="http://schemas.microsoft.com/office/drawing/2014/main" id="{02C0D46B-3C44-110C-A4F6-0DFC0439AEFE}"/>
              </a:ext>
            </a:extLst>
          </p:cNvPr>
          <p:cNvSpPr txBox="1"/>
          <p:nvPr/>
        </p:nvSpPr>
        <p:spPr>
          <a:xfrm>
            <a:off x="449494" y="293082"/>
            <a:ext cx="2221787" cy="646331"/>
          </a:xfrm>
          <a:prstGeom prst="rect">
            <a:avLst/>
          </a:prstGeom>
          <a:noFill/>
        </p:spPr>
        <p:txBody>
          <a:bodyPr wrap="square">
            <a:spAutoFit/>
          </a:bodyPr>
          <a:lstStyle/>
          <a:p>
            <a:r>
              <a:rPr lang="en-US" sz="3600" b="1" dirty="0">
                <a:latin typeface="Cambria" panose="02040503050406030204" pitchFamily="18" charset="0"/>
                <a:ea typeface="Cambria" panose="02040503050406030204" pitchFamily="18" charset="0"/>
              </a:rPr>
              <a:t>b) Đ, S?</a:t>
            </a:r>
            <a:endParaRPr lang="vi-VN" sz="3600" b="1"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1414C2-ED01-913C-34C9-C39B4BFCA454}"/>
                  </a:ext>
                </a:extLst>
              </p:cNvPr>
              <p:cNvSpPr txBox="1"/>
              <p:nvPr/>
            </p:nvSpPr>
            <p:spPr>
              <a:xfrm>
                <a:off x="490590" y="1084192"/>
                <a:ext cx="10636322" cy="892552"/>
              </a:xfrm>
              <a:prstGeom prst="rect">
                <a:avLst/>
              </a:prstGeom>
              <a:noFill/>
            </p:spPr>
            <p:txBody>
              <a:bodyPr wrap="square">
                <a:spAutoFit/>
              </a:bodyPr>
              <a:lstStyle/>
              <a:p>
                <a:r>
                  <a:rPr lang="vi-VN" sz="3600" b="1" dirty="0">
                    <a:solidFill>
                      <a:srgbClr val="002060"/>
                    </a:solidFill>
                    <a:latin typeface="Cambria" panose="02040503050406030204" pitchFamily="18" charset="0"/>
                    <a:ea typeface="Cambria" panose="02040503050406030204" pitchFamily="18" charset="0"/>
                  </a:rPr>
                  <a:t>Diện tích của nhà máy lớn hơn</a:t>
                </a:r>
                <a:r>
                  <a:rPr lang="en-US" sz="36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3600" b="1" i="1" kern="10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𝟏</m:t>
                        </m:r>
                      </m:num>
                      <m:den>
                        <m: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𝟏𝟎𝟎</m:t>
                        </m:r>
                      </m:den>
                    </m:f>
                    <m: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 </m:t>
                    </m:r>
                    <m: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𝒉𝒂</m:t>
                    </m:r>
                    <m: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vi-VN" sz="3600" b="1"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9A1414C2-ED01-913C-34C9-C39B4BFCA454}"/>
                  </a:ext>
                </a:extLst>
              </p:cNvPr>
              <p:cNvSpPr txBox="1">
                <a:spLocks noRot="1" noChangeAspect="1" noMove="1" noResize="1" noEditPoints="1" noAdjustHandles="1" noChangeArrowheads="1" noChangeShapeType="1" noTextEdit="1"/>
              </p:cNvSpPr>
              <p:nvPr/>
            </p:nvSpPr>
            <p:spPr>
              <a:xfrm>
                <a:off x="490590" y="1084192"/>
                <a:ext cx="10636322" cy="892552"/>
              </a:xfrm>
              <a:prstGeom prst="rect">
                <a:avLst/>
              </a:prstGeom>
              <a:blipFill>
                <a:blip r:embed="rId2"/>
                <a:stretch>
                  <a:fillRect l="-1719" b="-1095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A0C84B40-2DFC-7AB7-6DA7-F6D9F1D23049}"/>
              </a:ext>
            </a:extLst>
          </p:cNvPr>
          <p:cNvSpPr/>
          <p:nvPr/>
        </p:nvSpPr>
        <p:spPr>
          <a:xfrm>
            <a:off x="8618305" y="1220913"/>
            <a:ext cx="813371"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D0E7F5-3492-5FC3-D110-0902A24AD9A9}"/>
                  </a:ext>
                </a:extLst>
              </p:cNvPr>
              <p:cNvSpPr txBox="1"/>
              <p:nvPr/>
            </p:nvSpPr>
            <p:spPr>
              <a:xfrm>
                <a:off x="965771" y="2404153"/>
                <a:ext cx="10500189" cy="3899786"/>
              </a:xfrm>
              <a:prstGeom prst="rect">
                <a:avLst/>
              </a:prstGeom>
              <a:noFill/>
            </p:spPr>
            <p:txBody>
              <a:bodyPr wrap="square" rtlCol="0">
                <a:spAutoFit/>
              </a:bodyPr>
              <a:lstStyle/>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Diện tích mảnh đất là:</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40,4 </a:t>
                </a:r>
                <a14:m>
                  <m:oMath xmlns:m="http://schemas.openxmlformats.org/officeDocument/2006/math">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m:t>
                    </m:r>
                  </m:oMath>
                </a14:m>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30 = 1 212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Diện tích nhà máy sản xuất rô – bốt là:</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1 212 : 2 = 606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Vì 1 ha = 10 000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nên </a:t>
                </a:r>
                <a14:m>
                  <m:oMath xmlns:m="http://schemas.openxmlformats.org/officeDocument/2006/math">
                    <m:f>
                      <m:fPr>
                        <m:ctrlPr>
                          <a:rPr lang="en-US"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m:t>
                        </m:r>
                      </m:num>
                      <m:den>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100</m:t>
                        </m:r>
                      </m:den>
                    </m:f>
                  </m:oMath>
                </a14:m>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ha = </a:t>
                </a:r>
                <a14:m>
                  <m:oMath xmlns:m="http://schemas.openxmlformats.org/officeDocument/2006/math">
                    <m:f>
                      <m:fPr>
                        <m:ctrlPr>
                          <a:rPr lang="en-US"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m:t>
                        </m:r>
                      </m:num>
                      <m:den>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100</m:t>
                        </m:r>
                      </m:den>
                    </m:f>
                  </m:oMath>
                </a14:m>
                <a:r>
                  <a:rPr lang="en-US"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m:t>
                    </m:r>
                  </m:oMath>
                </a14:m>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10 000 = 100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Ta có: 606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&gt; 100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Vậy diện tích của nhà máy lớn hơn </a:t>
                </a:r>
                <a14:m>
                  <m:oMath xmlns:m="http://schemas.openxmlformats.org/officeDocument/2006/math">
                    <m:f>
                      <m:fPr>
                        <m:ctrlPr>
                          <a:rPr lang="en-US"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m:t>
                        </m:r>
                      </m:num>
                      <m:den>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100</m:t>
                        </m:r>
                      </m:den>
                    </m:f>
                  </m:oMath>
                </a14:m>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ha. </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9D0E7F5-3492-5FC3-D110-0902A24AD9A9}"/>
                  </a:ext>
                </a:extLst>
              </p:cNvPr>
              <p:cNvSpPr txBox="1">
                <a:spLocks noRot="1" noChangeAspect="1" noMove="1" noResize="1" noEditPoints="1" noAdjustHandles="1" noChangeArrowheads="1" noChangeShapeType="1" noTextEdit="1"/>
              </p:cNvSpPr>
              <p:nvPr/>
            </p:nvSpPr>
            <p:spPr>
              <a:xfrm>
                <a:off x="965771" y="2404153"/>
                <a:ext cx="10500189" cy="3899786"/>
              </a:xfrm>
              <a:prstGeom prst="rect">
                <a:avLst/>
              </a:prstGeom>
              <a:blipFill>
                <a:blip r:embed="rId3"/>
                <a:stretch>
                  <a:fillRect t="-1563" b="-781"/>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D27F5E26-52B3-8523-A966-470994E1FE05}"/>
              </a:ext>
            </a:extLst>
          </p:cNvPr>
          <p:cNvSpPr/>
          <p:nvPr/>
        </p:nvSpPr>
        <p:spPr>
          <a:xfrm>
            <a:off x="8616593" y="1229475"/>
            <a:ext cx="813371"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66"/>
                </a:solidFill>
              </a:rPr>
              <a:t>Đ</a:t>
            </a:r>
          </a:p>
        </p:txBody>
      </p:sp>
    </p:spTree>
    <p:extLst>
      <p:ext uri="{BB962C8B-B14F-4D97-AF65-F5344CB8AC3E}">
        <p14:creationId xmlns:p14="http://schemas.microsoft.com/office/powerpoint/2010/main" val="3922179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Hoàn thành bảng sau (theo mẫu)</a:t>
            </a:r>
          </a:p>
        </p:txBody>
      </p:sp>
      <p:sp>
        <p:nvSpPr>
          <p:cNvPr id="44" name="TextBox 43">
            <a:extLst>
              <a:ext uri="{FF2B5EF4-FFF2-40B4-BE49-F238E27FC236}">
                <a16:creationId xmlns:a16="http://schemas.microsoft.com/office/drawing/2014/main" id="{183349AF-27E3-413E-AAFB-29A15560DD01}"/>
              </a:ext>
            </a:extLst>
          </p:cNvPr>
          <p:cNvSpPr txBox="1"/>
          <p:nvPr/>
        </p:nvSpPr>
        <p:spPr>
          <a:xfrm>
            <a:off x="1499733" y="349087"/>
            <a:ext cx="995880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Chọn</a:t>
            </a:r>
            <a:r>
              <a:rPr kumimoji="0" lang="en-US" sz="2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trả</a:t>
            </a:r>
            <a:r>
              <a:rPr kumimoji="0" lang="en-US" sz="2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lời</a:t>
            </a:r>
            <a:r>
              <a:rPr kumimoji="0" lang="en-US" sz="2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đúng</a:t>
            </a:r>
            <a:r>
              <a:rPr lang="en-US" sz="2800" dirty="0">
                <a:solidFill>
                  <a:prstClr val="black"/>
                </a:solidFill>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solidFill>
                  <a:prstClr val="black"/>
                </a:solidFill>
                <a:latin typeface="Cambria" panose="02040503050406030204" pitchFamily="18" charset="0"/>
                <a:ea typeface="Cambria" panose="02040503050406030204" pitchFamily="18" charset="0"/>
              </a:rPr>
              <a:t>Bạn Tú có 25 quả bóng, mỗi quả nặng 5,7 g. Tú bỏ tất cả số bóng đó vào chiếc hộp xanh và chiếc hộp đỏ. Khi đó, Tú nhận thấy cân nặng của hộp xanh tăng thêm 62,7 g. Hỏi cân nặng của hộp màu đỏ tăng thêm bao nhiêu gam?</a:t>
            </a:r>
            <a:endParaRPr lang="en-US" sz="2800" dirty="0">
              <a:solidFill>
                <a:prstClr val="black"/>
              </a:solidFill>
              <a:latin typeface="Cambria" panose="02040503050406030204" pitchFamily="18" charset="0"/>
              <a:ea typeface="Cambria" panose="02040503050406030204" pitchFamily="18" charset="0"/>
            </a:endParaRPr>
          </a:p>
          <a:p>
            <a:pPr lvl="0"/>
            <a:r>
              <a:rPr lang="nn-NO" sz="2800" dirty="0">
                <a:solidFill>
                  <a:prstClr val="black"/>
                </a:solidFill>
                <a:latin typeface="Cambria" panose="02040503050406030204" pitchFamily="18" charset="0"/>
                <a:ea typeface="Cambria" panose="02040503050406030204" pitchFamily="18" charset="0"/>
              </a:rPr>
              <a:t>A. 142,5 g                                  B. 74,1 g                                    C. 79,8 g</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p:cNvGrpSpPr/>
          <p:nvPr/>
        </p:nvGrpSpPr>
        <p:grpSpPr>
          <a:xfrm>
            <a:off x="708344" y="18258"/>
            <a:ext cx="819002" cy="1100495"/>
            <a:chOff x="502155" y="89490"/>
            <a:chExt cx="819002"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3" name="Rectangle 32"/>
            <p:cNvSpPr/>
            <p:nvPr/>
          </p:nvSpPr>
          <p:spPr>
            <a:xfrm>
              <a:off x="502155" y="89490"/>
              <a:ext cx="819002"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 panose="020B0604020202020204" pitchFamily="34" charset="0"/>
                </a:rPr>
                <a:t>5</a:t>
              </a:r>
            </a:p>
          </p:txBody>
        </p:sp>
      </p:grpSp>
      <p:pic>
        <p:nvPicPr>
          <p:cNvPr id="5" name="Picture 4">
            <a:extLst>
              <a:ext uri="{FF2B5EF4-FFF2-40B4-BE49-F238E27FC236}">
                <a16:creationId xmlns:a16="http://schemas.microsoft.com/office/drawing/2014/main" id="{0F9B09FE-C78B-D97E-C2A4-50912617F55E}"/>
              </a:ext>
            </a:extLst>
          </p:cNvPr>
          <p:cNvPicPr>
            <a:picLocks noChangeAspect="1"/>
          </p:cNvPicPr>
          <p:nvPr/>
        </p:nvPicPr>
        <p:blipFill>
          <a:blip r:embed="rId3"/>
          <a:stretch>
            <a:fillRect/>
          </a:stretch>
        </p:blipFill>
        <p:spPr>
          <a:xfrm>
            <a:off x="7486757" y="3239142"/>
            <a:ext cx="3752850" cy="3009900"/>
          </a:xfrm>
          <a:prstGeom prst="rect">
            <a:avLst/>
          </a:prstGeom>
        </p:spPr>
      </p:pic>
      <p:sp>
        <p:nvSpPr>
          <p:cNvPr id="7" name="TextBox 6">
            <a:extLst>
              <a:ext uri="{FF2B5EF4-FFF2-40B4-BE49-F238E27FC236}">
                <a16:creationId xmlns:a16="http://schemas.microsoft.com/office/drawing/2014/main" id="{8189412D-1ECA-A804-AE8C-B19C576E6AE2}"/>
              </a:ext>
            </a:extLst>
          </p:cNvPr>
          <p:cNvSpPr txBox="1"/>
          <p:nvPr/>
        </p:nvSpPr>
        <p:spPr>
          <a:xfrm>
            <a:off x="873303" y="3369924"/>
            <a:ext cx="6123398" cy="3147080"/>
          </a:xfrm>
          <a:prstGeom prst="rect">
            <a:avLst/>
          </a:prstGeom>
          <a:noFill/>
        </p:spPr>
        <p:txBody>
          <a:bodyPr wrap="square" rtlCol="0">
            <a:spAutoFit/>
          </a:bodyPr>
          <a:lstStyle/>
          <a:p>
            <a:pPr marL="0" marR="0" algn="ctr">
              <a:lnSpc>
                <a:spcPct val="120000"/>
              </a:lnSpc>
              <a:spcBef>
                <a:spcPts val="0"/>
              </a:spcBef>
              <a:spcAft>
                <a:spcPts val="0"/>
              </a:spcAft>
            </a:pPr>
            <a:r>
              <a:rPr lang="vi-VN" sz="2800" b="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Bài giải</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Cân nặng của tất cả số bóng là:</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5,7 × 25 = 142,5 (g)</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Cân nặng của túi màu đỏ tăng thêm là:</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142,5 – 62,7 = 79,8 (g)</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Đáp số: 79,8 (g)</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6D35FBA1-4E80-2AF3-3C51-CB2E7331C211}"/>
              </a:ext>
            </a:extLst>
          </p:cNvPr>
          <p:cNvSpPr/>
          <p:nvPr/>
        </p:nvSpPr>
        <p:spPr>
          <a:xfrm>
            <a:off x="9657707" y="2517169"/>
            <a:ext cx="513708" cy="472611"/>
          </a:xfrm>
          <a:prstGeom prst="ellipse">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68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1182</TotalTime>
  <Words>612</Words>
  <Application>Microsoft Office PowerPoint</Application>
  <PresentationFormat>Widescreen</PresentationFormat>
  <Paragraphs>85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Administrator</cp:lastModifiedBy>
  <cp:revision>21</cp:revision>
  <dcterms:created xsi:type="dcterms:W3CDTF">2023-12-15T11:40:22Z</dcterms:created>
  <dcterms:modified xsi:type="dcterms:W3CDTF">2025-11-18T01:03:11Z</dcterms:modified>
  <cp:category>9Slide.vn</cp:category>
</cp:coreProperties>
</file>