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399" r:id="rId6"/>
    <p:sldId id="370" r:id="rId7"/>
    <p:sldId id="362" r:id="rId8"/>
    <p:sldId id="372" r:id="rId9"/>
    <p:sldId id="373" r:id="rId10"/>
    <p:sldId id="377" r:id="rId11"/>
    <p:sldId id="384" r:id="rId12"/>
    <p:sldId id="385" r:id="rId13"/>
    <p:sldId id="386" r:id="rId14"/>
    <p:sldId id="396" r:id="rId15"/>
    <p:sldId id="397" r:id="rId16"/>
    <p:sldId id="3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3300"/>
    <a:srgbClr val="FBC11D"/>
    <a:srgbClr val="FF3399"/>
    <a:srgbClr val="008000"/>
    <a:srgbClr val="CC3300"/>
    <a:srgbClr val="990099"/>
    <a:srgbClr val="FF66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71" autoAdjust="0"/>
  </p:normalViewPr>
  <p:slideViewPr>
    <p:cSldViewPr snapToGrid="0">
      <p:cViewPr varScale="1">
        <p:scale>
          <a:sx n="75" d="100"/>
          <a:sy n="75" d="100"/>
        </p:scale>
        <p:origin x="9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1</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89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8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2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2025/11/18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2025/11/18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4" name="TextBox 3">
            <a:extLst>
              <a:ext uri="{FF2B5EF4-FFF2-40B4-BE49-F238E27FC236}">
                <a16:creationId xmlns:a16="http://schemas.microsoft.com/office/drawing/2014/main" id="{AE10BF3C-53AF-5106-BB5E-01517DCDA50F}"/>
              </a:ext>
            </a:extLst>
          </p:cNvPr>
          <p:cNvSpPr txBox="1"/>
          <p:nvPr/>
        </p:nvSpPr>
        <p:spPr>
          <a:xfrm>
            <a:off x="3350560" y="317450"/>
            <a:ext cx="6487309" cy="769441"/>
          </a:xfrm>
          <a:prstGeom prst="rect">
            <a:avLst/>
          </a:prstGeom>
          <a:noFill/>
        </p:spPr>
        <p:txBody>
          <a:bodyPr wrap="square" rtlCol="0">
            <a:spAutoFit/>
          </a:bodyPr>
          <a:lstStyle/>
          <a:p>
            <a:r>
              <a:rPr lang="en-US" sz="4400" dirty="0" err="1">
                <a:ln w="155575">
                  <a:solidFill>
                    <a:schemeClr val="bg1"/>
                  </a:solidFill>
                </a:ln>
              </a:rPr>
              <a:t>Thứ</a:t>
            </a:r>
            <a:r>
              <a:rPr lang="en-US" sz="4400" dirty="0">
                <a:ln w="155575">
                  <a:solidFill>
                    <a:schemeClr val="bg1"/>
                  </a:solidFill>
                </a:ln>
              </a:rPr>
              <a:t> … </a:t>
            </a:r>
            <a:r>
              <a:rPr lang="en-US" sz="4400" dirty="0" err="1">
                <a:ln w="155575">
                  <a:solidFill>
                    <a:schemeClr val="bg1"/>
                  </a:solidFill>
                </a:ln>
              </a:rPr>
              <a:t>ngày</a:t>
            </a:r>
            <a:r>
              <a:rPr lang="en-US" sz="4400" dirty="0">
                <a:ln w="155575">
                  <a:solidFill>
                    <a:schemeClr val="bg1"/>
                  </a:solidFill>
                </a:ln>
              </a:rPr>
              <a:t>… </a:t>
            </a:r>
            <a:r>
              <a:rPr lang="en-US" sz="4400" dirty="0" err="1">
                <a:ln w="155575">
                  <a:solidFill>
                    <a:schemeClr val="bg1"/>
                  </a:solidFill>
                </a:ln>
              </a:rPr>
              <a:t>tháng</a:t>
            </a:r>
            <a:r>
              <a:rPr lang="en-US" sz="4400" dirty="0">
                <a:ln w="155575">
                  <a:solidFill>
                    <a:schemeClr val="bg1"/>
                  </a:solidFill>
                </a:ln>
              </a:rPr>
              <a:t>… </a:t>
            </a:r>
            <a:r>
              <a:rPr lang="en-US" sz="4400" dirty="0" err="1">
                <a:ln w="155575">
                  <a:solidFill>
                    <a:schemeClr val="bg1"/>
                  </a:solidFill>
                </a:ln>
              </a:rPr>
              <a:t>năm</a:t>
            </a:r>
            <a:endParaRPr lang="en-US" sz="4400" dirty="0">
              <a:ln w="155575">
                <a:solidFill>
                  <a:schemeClr val="bg1"/>
                </a:solidFill>
              </a:ln>
            </a:endParaRPr>
          </a:p>
        </p:txBody>
      </p:sp>
      <p:pic>
        <p:nvPicPr>
          <p:cNvPr id="8" name="Picture 7">
            <a:extLst>
              <a:ext uri="{FF2B5EF4-FFF2-40B4-BE49-F238E27FC236}">
                <a16:creationId xmlns:a16="http://schemas.microsoft.com/office/drawing/2014/main" id="{83D696AB-D519-D3BB-522B-8D463B0108E9}"/>
              </a:ext>
            </a:extLst>
          </p:cNvPr>
          <p:cNvPicPr>
            <a:picLocks noChangeAspect="1"/>
          </p:cNvPicPr>
          <p:nvPr/>
        </p:nvPicPr>
        <p:blipFill>
          <a:blip r:embed="rId4"/>
          <a:stretch>
            <a:fillRect/>
          </a:stretch>
        </p:blipFill>
        <p:spPr>
          <a:xfrm>
            <a:off x="4682761" y="1198561"/>
            <a:ext cx="3584759" cy="1048603"/>
          </a:xfrm>
          <a:prstGeom prst="rect">
            <a:avLst/>
          </a:prstGeom>
        </p:spPr>
      </p:pic>
      <p:pic>
        <p:nvPicPr>
          <p:cNvPr id="9" name="Picture 8">
            <a:extLst>
              <a:ext uri="{FF2B5EF4-FFF2-40B4-BE49-F238E27FC236}">
                <a16:creationId xmlns:a16="http://schemas.microsoft.com/office/drawing/2014/main" id="{F97EFA60-8EBA-766E-0051-09FDDF65FA00}"/>
              </a:ext>
            </a:extLst>
          </p:cNvPr>
          <p:cNvPicPr>
            <a:picLocks noChangeAspect="1"/>
          </p:cNvPicPr>
          <p:nvPr/>
        </p:nvPicPr>
        <p:blipFill>
          <a:blip r:embed="rId5"/>
          <a:stretch>
            <a:fillRect/>
          </a:stretch>
        </p:blipFill>
        <p:spPr>
          <a:xfrm>
            <a:off x="1256773" y="2358834"/>
            <a:ext cx="9904821" cy="1444877"/>
          </a:xfrm>
          <a:prstGeom prst="rect">
            <a:avLst/>
          </a:prstGeom>
        </p:spPr>
      </p:pic>
      <p:sp>
        <p:nvSpPr>
          <p:cNvPr id="3" name="TextBox 2">
            <a:extLst>
              <a:ext uri="{FF2B5EF4-FFF2-40B4-BE49-F238E27FC236}">
                <a16:creationId xmlns:a16="http://schemas.microsoft.com/office/drawing/2014/main" id="{9EF5FD94-B925-D24E-2296-75799E82921C}"/>
              </a:ext>
            </a:extLst>
          </p:cNvPr>
          <p:cNvSpPr txBox="1"/>
          <p:nvPr/>
        </p:nvSpPr>
        <p:spPr>
          <a:xfrm>
            <a:off x="2781730" y="4112852"/>
            <a:ext cx="6231833"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Anh Thư</a:t>
            </a:r>
          </a:p>
        </p:txBody>
      </p:sp>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1277276" y="2813702"/>
            <a:ext cx="9985456"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489646 w 8824122"/>
                <a:gd name="connsiteY1" fmla="*/ 0 h 3324459"/>
                <a:gd name="connsiteX2" fmla="*/ 8334475 w 8824122"/>
                <a:gd name="connsiteY2" fmla="*/ 0 h 3324459"/>
                <a:gd name="connsiteX3" fmla="*/ 8824122 w 8824122"/>
                <a:gd name="connsiteY3" fmla="*/ 554088 h 3324459"/>
                <a:gd name="connsiteX4" fmla="*/ 8824122 w 8824122"/>
                <a:gd name="connsiteY4" fmla="*/ 2770371 h 3324459"/>
                <a:gd name="connsiteX5" fmla="*/ 8334475 w 8824122"/>
                <a:gd name="connsiteY5" fmla="*/ 3324459 h 3324459"/>
                <a:gd name="connsiteX6" fmla="*/ 489646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40114" y="343748"/>
                    <a:pt x="226398" y="-60088"/>
                    <a:pt x="489646" y="0"/>
                  </a:cubicBezTo>
                  <a:cubicBezTo>
                    <a:pt x="3502837" y="59696"/>
                    <a:pt x="6254754" y="-120192"/>
                    <a:pt x="8334475" y="0"/>
                  </a:cubicBezTo>
                  <a:cubicBezTo>
                    <a:pt x="8643311" y="31347"/>
                    <a:pt x="8824684" y="316641"/>
                    <a:pt x="8824122" y="554088"/>
                  </a:cubicBezTo>
                  <a:cubicBezTo>
                    <a:pt x="8786662" y="1197884"/>
                    <a:pt x="8873167" y="1821881"/>
                    <a:pt x="8824122" y="2770371"/>
                  </a:cubicBezTo>
                  <a:cubicBezTo>
                    <a:pt x="8865266" y="3099104"/>
                    <a:pt x="8550956" y="3284779"/>
                    <a:pt x="8334475" y="3324459"/>
                  </a:cubicBezTo>
                  <a:cubicBezTo>
                    <a:pt x="6880468" y="3525966"/>
                    <a:pt x="3368003" y="3202699"/>
                    <a:pt x="489646" y="3324459"/>
                  </a:cubicBezTo>
                  <a:cubicBezTo>
                    <a:pt x="180411" y="3357507"/>
                    <a:pt x="-3686" y="3027704"/>
                    <a:pt x="0" y="2770371"/>
                  </a:cubicBezTo>
                  <a:cubicBezTo>
                    <a:pt x="108175" y="1798379"/>
                    <a:pt x="68805" y="1624912"/>
                    <a:pt x="0" y="554088"/>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985456"/>
                        <a:gd name="connsiteY0" fmla="*/ 554088 h 3324459"/>
                        <a:gd name="connsiteX1" fmla="*/ 554088 w 9985456"/>
                        <a:gd name="connsiteY1" fmla="*/ 0 h 3324459"/>
                        <a:gd name="connsiteX2" fmla="*/ 9431368 w 9985456"/>
                        <a:gd name="connsiteY2" fmla="*/ 0 h 3324459"/>
                        <a:gd name="connsiteX3" fmla="*/ 9985456 w 9985456"/>
                        <a:gd name="connsiteY3" fmla="*/ 554088 h 3324459"/>
                        <a:gd name="connsiteX4" fmla="*/ 9985456 w 9985456"/>
                        <a:gd name="connsiteY4" fmla="*/ 2770371 h 3324459"/>
                        <a:gd name="connsiteX5" fmla="*/ 9431368 w 9985456"/>
                        <a:gd name="connsiteY5" fmla="*/ 3324459 h 3324459"/>
                        <a:gd name="connsiteX6" fmla="*/ 554088 w 9985456"/>
                        <a:gd name="connsiteY6" fmla="*/ 3324459 h 3324459"/>
                        <a:gd name="connsiteX7" fmla="*/ 0 w 9985456"/>
                        <a:gd name="connsiteY7" fmla="*/ 2770371 h 3324459"/>
                        <a:gd name="connsiteX8" fmla="*/ 0 w 9985456"/>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3324459" extrusionOk="0">
                          <a:moveTo>
                            <a:pt x="0" y="554088"/>
                          </a:moveTo>
                          <a:cubicBezTo>
                            <a:pt x="21949" y="297291"/>
                            <a:pt x="255419" y="-54961"/>
                            <a:pt x="554088" y="0"/>
                          </a:cubicBezTo>
                          <a:cubicBezTo>
                            <a:pt x="4163504" y="66358"/>
                            <a:pt x="6783231" y="132452"/>
                            <a:pt x="9431368" y="0"/>
                          </a:cubicBezTo>
                          <a:cubicBezTo>
                            <a:pt x="9746327" y="7107"/>
                            <a:pt x="9985794" y="286622"/>
                            <a:pt x="9985456" y="554088"/>
                          </a:cubicBezTo>
                          <a:cubicBezTo>
                            <a:pt x="9949353" y="1221544"/>
                            <a:pt x="10045062" y="1867015"/>
                            <a:pt x="9985456" y="2770371"/>
                          </a:cubicBezTo>
                          <a:cubicBezTo>
                            <a:pt x="10018772" y="3093198"/>
                            <a:pt x="9712033" y="3306779"/>
                            <a:pt x="9431368" y="3324459"/>
                          </a:cubicBezTo>
                          <a:cubicBezTo>
                            <a:pt x="7451795" y="3218989"/>
                            <a:pt x="4010273" y="3228761"/>
                            <a:pt x="554088" y="3324459"/>
                          </a:cubicBezTo>
                          <a:cubicBezTo>
                            <a:pt x="219448" y="3346909"/>
                            <a:pt x="-3692" y="3032710"/>
                            <a:pt x="0" y="2770371"/>
                          </a:cubicBezTo>
                          <a:cubicBezTo>
                            <a:pt x="145605" y="1818097"/>
                            <a:pt x="95325" y="1609908"/>
                            <a:pt x="0" y="55408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2862322"/>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Tâm nguyện của An-đéc-xen: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được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ế</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 nhiều nơi đ</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 trải nghiệm cuộc 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ng;</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Qu</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ố</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c vương ủng hộ tâm nguyện của An-đéc-xen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vì muôn An-đéc-xen trải nghiệm nhiều sẽ sáng tác được nhiều tác ph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ẩ</a:t>
              </a:r>
              <a:r>
                <a:rPr kumimoji="0" lang="vi-VN" sz="3600" b="0" i="0" u="none" strike="noStrike" kern="1200" cap="none" spc="0" normalizeH="0" baseline="0" noProof="0" dirty="0">
                  <a:ln>
                    <a:noFill/>
                  </a:ln>
                  <a:solidFill>
                    <a:srgbClr val="FF0000"/>
                  </a:solidFill>
                  <a:effectLst/>
                  <a:uLnTx/>
                  <a:uFillTx/>
                  <a:latin typeface="Calibri" panose="020F0502020204030204"/>
                  <a:ea typeface="+mn-ea"/>
                  <a:cs typeface="+mn-cs"/>
                </a:rPr>
                <a:t>m hay.</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97095" y="317166"/>
            <a:ext cx="10932544" cy="2608646"/>
            <a:chOff x="5407246" y="4046829"/>
            <a:chExt cx="5611822" cy="3105835"/>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666832"/>
              <a:chOff x="433701" y="3373625"/>
              <a:chExt cx="5133995" cy="3310389"/>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231759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30475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libri" panose="020F0502020204030204"/>
                    <a:ea typeface="+mn-ea"/>
                    <a:cs typeface="+mn-cs"/>
                  </a:rPr>
                  <a:t>An-đéc-xen đã bày tỏ tâm nguyện gì với Quốc vương Đan Mạch? Theo em, vì sao Quốc vương Đan Mạch ủng hộ tâm nguyện của An-đéc-xen?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39195"/>
              <a:chOff x="8157314" y="-1133339"/>
              <a:chExt cx="3592856" cy="3070285"/>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2716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3</a:t>
                </a:r>
              </a:p>
            </p:txBody>
          </p:sp>
        </p:grpSp>
      </p:grpSp>
    </p:spTree>
    <p:extLst>
      <p:ext uri="{BB962C8B-B14F-4D97-AF65-F5344CB8AC3E}">
        <p14:creationId xmlns:p14="http://schemas.microsoft.com/office/powerpoint/2010/main" val="2082102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1277276" y="2118732"/>
            <a:ext cx="9985456" cy="4126472"/>
            <a:chOff x="3039853" y="2528814"/>
            <a:chExt cx="8824122" cy="341299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7 h 3324459"/>
                <a:gd name="connsiteX1" fmla="*/ 554087 w 8824122"/>
                <a:gd name="connsiteY1" fmla="*/ 0 h 3324459"/>
                <a:gd name="connsiteX2" fmla="*/ 8270033 w 8824122"/>
                <a:gd name="connsiteY2" fmla="*/ 0 h 3324459"/>
                <a:gd name="connsiteX3" fmla="*/ 8824122 w 8824122"/>
                <a:gd name="connsiteY3" fmla="*/ 554087 h 3324459"/>
                <a:gd name="connsiteX4" fmla="*/ 8824122 w 8824122"/>
                <a:gd name="connsiteY4" fmla="*/ 2770370 h 3324459"/>
                <a:gd name="connsiteX5" fmla="*/ 8270033 w 8824122"/>
                <a:gd name="connsiteY5" fmla="*/ 3324459 h 3324459"/>
                <a:gd name="connsiteX6" fmla="*/ 554087 w 8824122"/>
                <a:gd name="connsiteY6" fmla="*/ 3324459 h 3324459"/>
                <a:gd name="connsiteX7" fmla="*/ 0 w 8824122"/>
                <a:gd name="connsiteY7" fmla="*/ 2770370 h 3324459"/>
                <a:gd name="connsiteX8" fmla="*/ 0 w 8824122"/>
                <a:gd name="connsiteY8" fmla="*/ 554087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7"/>
                  </a:moveTo>
                  <a:cubicBezTo>
                    <a:pt x="61443" y="382790"/>
                    <a:pt x="262041" y="-103696"/>
                    <a:pt x="554087" y="0"/>
                  </a:cubicBezTo>
                  <a:cubicBezTo>
                    <a:pt x="3609221" y="63255"/>
                    <a:pt x="6883341" y="-160590"/>
                    <a:pt x="8270033" y="0"/>
                  </a:cubicBezTo>
                  <a:cubicBezTo>
                    <a:pt x="8645882" y="53477"/>
                    <a:pt x="8824842" y="327758"/>
                    <a:pt x="8824122" y="554087"/>
                  </a:cubicBezTo>
                  <a:cubicBezTo>
                    <a:pt x="8731096" y="987093"/>
                    <a:pt x="8867758" y="1675951"/>
                    <a:pt x="8824122" y="2770370"/>
                  </a:cubicBezTo>
                  <a:cubicBezTo>
                    <a:pt x="8889456" y="3109133"/>
                    <a:pt x="8531899" y="3293977"/>
                    <a:pt x="8270033" y="3324459"/>
                  </a:cubicBezTo>
                  <a:cubicBezTo>
                    <a:pt x="6772052" y="3721693"/>
                    <a:pt x="3390830" y="3153282"/>
                    <a:pt x="554087" y="3324459"/>
                  </a:cubicBezTo>
                  <a:cubicBezTo>
                    <a:pt x="189054" y="3370470"/>
                    <a:pt x="-9196" y="2970296"/>
                    <a:pt x="0" y="2770370"/>
                  </a:cubicBezTo>
                  <a:cubicBezTo>
                    <a:pt x="121521" y="1795224"/>
                    <a:pt x="40627" y="1661059"/>
                    <a:pt x="0" y="554087"/>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9985456"/>
                        <a:gd name="connsiteY0" fmla="*/ 669918 h 4019429"/>
                        <a:gd name="connsiteX1" fmla="*/ 627010 w 9985456"/>
                        <a:gd name="connsiteY1" fmla="*/ 0 h 4019429"/>
                        <a:gd name="connsiteX2" fmla="*/ 9358445 w 9985456"/>
                        <a:gd name="connsiteY2" fmla="*/ 0 h 4019429"/>
                        <a:gd name="connsiteX3" fmla="*/ 9985456 w 9985456"/>
                        <a:gd name="connsiteY3" fmla="*/ 669918 h 4019429"/>
                        <a:gd name="connsiteX4" fmla="*/ 9985456 w 9985456"/>
                        <a:gd name="connsiteY4" fmla="*/ 3349510 h 4019429"/>
                        <a:gd name="connsiteX5" fmla="*/ 9358445 w 9985456"/>
                        <a:gd name="connsiteY5" fmla="*/ 4019429 h 4019429"/>
                        <a:gd name="connsiteX6" fmla="*/ 627010 w 9985456"/>
                        <a:gd name="connsiteY6" fmla="*/ 4019429 h 4019429"/>
                        <a:gd name="connsiteX7" fmla="*/ 0 w 9985456"/>
                        <a:gd name="connsiteY7" fmla="*/ 3349510 h 4019429"/>
                        <a:gd name="connsiteX8" fmla="*/ 0 w 9985456"/>
                        <a:gd name="connsiteY8" fmla="*/ 669918 h 401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5456" h="4019429" extrusionOk="0">
                          <a:moveTo>
                            <a:pt x="0" y="669918"/>
                          </a:moveTo>
                          <a:cubicBezTo>
                            <a:pt x="48936" y="413475"/>
                            <a:pt x="290979" y="-81004"/>
                            <a:pt x="627010" y="0"/>
                          </a:cubicBezTo>
                          <a:cubicBezTo>
                            <a:pt x="4127264" y="78215"/>
                            <a:pt x="7566486" y="36733"/>
                            <a:pt x="9358445" y="0"/>
                          </a:cubicBezTo>
                          <a:cubicBezTo>
                            <a:pt x="9759584" y="44133"/>
                            <a:pt x="9986232" y="391395"/>
                            <a:pt x="9985456" y="669918"/>
                          </a:cubicBezTo>
                          <a:cubicBezTo>
                            <a:pt x="9911462" y="1335759"/>
                            <a:pt x="10042143" y="2123432"/>
                            <a:pt x="9985456" y="3349510"/>
                          </a:cubicBezTo>
                          <a:cubicBezTo>
                            <a:pt x="10030937" y="3743750"/>
                            <a:pt x="9668192" y="3992574"/>
                            <a:pt x="9358445" y="4019429"/>
                          </a:cubicBezTo>
                          <a:cubicBezTo>
                            <a:pt x="7387634" y="4193547"/>
                            <a:pt x="4157696" y="3863230"/>
                            <a:pt x="627010" y="4019429"/>
                          </a:cubicBezTo>
                          <a:cubicBezTo>
                            <a:pt x="242138" y="4051427"/>
                            <a:pt x="-8193" y="3619190"/>
                            <a:pt x="0" y="3349510"/>
                          </a:cubicBezTo>
                          <a:cubicBezTo>
                            <a:pt x="159296" y="2192902"/>
                            <a:pt x="71025" y="1982277"/>
                            <a:pt x="0" y="6699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334751"/>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An-đéc-xen viết được nhiều tác phẩm hay là nhờ trải nghiệm nhiều/ nhờ hiểu biết nhiều về cuộc sống/ nhờ trí tưởng tượng phong phú/ nhờ khả năng quan sát thực tế/ nhờ tâm hồn trong sáng/ nhờ tình yêu thương trẻ em/ nhờ tuổi thơ gắn với nhiều trải nghiệm/ nhờ người cha luôn quan tâm, chăm sóc/ nhờ Quốc vương Đan Mạch ủng hộ, động viên /...</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2485535"/>
            <a:chOff x="5407246" y="4046829"/>
            <a:chExt cx="5611822" cy="2959260"/>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520257"/>
              <a:chOff x="433701" y="3373625"/>
              <a:chExt cx="5133995" cy="3128443"/>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1905586"/>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865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rPr>
                  <a:t>Nhờ đâu An-đéc-xen viết được nhiều tác phẩm hay?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00FF"/>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4</a:t>
                </a:r>
              </a:p>
            </p:txBody>
          </p:sp>
        </p:grpSp>
      </p:grpSp>
    </p:spTree>
    <p:extLst>
      <p:ext uri="{BB962C8B-B14F-4D97-AF65-F5344CB8AC3E}">
        <p14:creationId xmlns:p14="http://schemas.microsoft.com/office/powerpoint/2010/main" val="289790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B88AC1AE-CCC7-446B-BCD5-7CE1BAE36B23}"/>
              </a:ext>
            </a:extLst>
          </p:cNvPr>
          <p:cNvGrpSpPr/>
          <p:nvPr/>
        </p:nvGrpSpPr>
        <p:grpSpPr>
          <a:xfrm>
            <a:off x="319037" y="0"/>
            <a:ext cx="10932544" cy="5624857"/>
            <a:chOff x="5407246" y="4046829"/>
            <a:chExt cx="5611822" cy="6696914"/>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6257911"/>
              <a:chOff x="433701" y="3373625"/>
              <a:chExt cx="5133995" cy="7768064"/>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79"/>
                <a:ext cx="5018039" cy="7367903"/>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27823" y="3636422"/>
                <a:ext cx="4762427" cy="75052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Câu chuyện “Trải nghiệm để sáng tạo” muốn nói với chúng ta điều gì? Chọn câu trả lời dưới đây hoặc nêu </a:t>
                </a:r>
                <a:r>
                  <a:rPr lang="en-US" sz="3600" b="1" dirty="0">
                    <a:solidFill>
                      <a:srgbClr val="6600FF"/>
                    </a:solidFill>
                    <a:latin typeface="Calibri" panose="020F0502020204030204"/>
                  </a:rPr>
                  <a:t>ý</a:t>
                </a:r>
                <a:r>
                  <a:rPr kumimoji="0" lang="vi-VN" sz="3600" b="1" i="0" u="none" strike="noStrike" kern="1200" cap="none" spc="0" normalizeH="0" baseline="0" noProof="0" dirty="0">
                    <a:ln>
                      <a:noFill/>
                    </a:ln>
                    <a:solidFill>
                      <a:srgbClr val="6600FF"/>
                    </a:solidFill>
                    <a:effectLst/>
                    <a:uLnTx/>
                    <a:uFillTx/>
                    <a:latin typeface="Calibri" panose="020F0502020204030204"/>
                    <a:ea typeface="+mn-ea"/>
                    <a:cs typeface="+mn-cs"/>
                  </a:rPr>
                  <a:t> kiến của 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A. Muốn sáng tạo nghệ thuật, phải có nhiều trải nghiệm thực tế.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B. Thành công sẽ đến khi chúng ta biết nỗ lực vượt qua khó khăn.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C. Càng trải nghiệm thực tế, chúng ta càng mở rộng hi</a:t>
                </a:r>
                <a:r>
                  <a:rPr kumimoji="0" lang="en-US" sz="3600" b="0" i="0" u="none" strike="noStrike" kern="1200" cap="none" spc="0" normalizeH="0" baseline="0" noProof="0" dirty="0">
                    <a:ln>
                      <a:noFill/>
                    </a:ln>
                    <a:solidFill>
                      <a:srgbClr val="6600FF"/>
                    </a:solidFill>
                    <a:effectLst/>
                    <a:uLnTx/>
                    <a:uFillTx/>
                    <a:latin typeface="Calibri" panose="020F0502020204030204"/>
                    <a:ea typeface="+mn-ea"/>
                    <a:cs typeface="+mn-cs"/>
                  </a:rPr>
                  <a:t>ể</a:t>
                </a:r>
                <a:r>
                  <a:rPr kumimoji="0" lang="vi-VN" sz="3600" b="0" i="0" u="none" strike="noStrike" kern="1200" cap="none" spc="0" normalizeH="0" baseline="0" noProof="0" dirty="0">
                    <a:ln>
                      <a:noFill/>
                    </a:ln>
                    <a:solidFill>
                      <a:srgbClr val="6600FF"/>
                    </a:solidFill>
                    <a:effectLst/>
                    <a:uLnTx/>
                    <a:uFillTx/>
                    <a:latin typeface="Calibri" panose="020F0502020204030204"/>
                    <a:ea typeface="+mn-ea"/>
                    <a:cs typeface="+mn-cs"/>
                  </a:rPr>
                  <a:t>u biết.</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5</a:t>
                </a:r>
              </a:p>
            </p:txBody>
          </p:sp>
        </p:grpSp>
      </p:grpSp>
    </p:spTree>
    <p:extLst>
      <p:ext uri="{BB962C8B-B14F-4D97-AF65-F5344CB8AC3E}">
        <p14:creationId xmlns:p14="http://schemas.microsoft.com/office/powerpoint/2010/main" val="197496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0110" y="416897"/>
            <a:ext cx="4337662"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472768" cy="2800767"/>
          </a:xfrm>
          <a:prstGeom prst="rect">
            <a:avLst/>
          </a:prstGeom>
          <a:noFill/>
        </p:spPr>
        <p:txBody>
          <a:bodyPr wrap="square" rtlCol="0">
            <a:spAutoFit/>
          </a:bodyPr>
          <a:lstStyle/>
          <a:p>
            <a:pPr algn="ctr"/>
            <a:r>
              <a:rPr lang="en-US" sz="4400" b="1" i="1" dirty="0"/>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732493" y="783502"/>
            <a:ext cx="5833130"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algn="just"/>
              <a:r>
                <a:rPr lang="vi-VN" sz="3200" b="1" i="1" dirty="0">
                  <a:solidFill>
                    <a:srgbClr val="FF3399"/>
                  </a:solidFill>
                  <a:effectLst/>
                  <a:ea typeface="Times New Roman" panose="02020603050405020304" pitchFamily="18" charset="0"/>
                </a:rPr>
                <a:t>Câu chuyện kể về những trải nghiệm quý báu đã giúp An-đéc-xen có thể trở thành một nhà văn nổi tiếng. Qua đó, câu chuyện cũng khuyên bạn đọc hiểu rằng những trải nghiệm thực tế có vai trò rất quan trọng đối với con người.</a:t>
              </a:r>
            </a:p>
          </p:txBody>
        </p:sp>
      </p:grpSp>
    </p:spTree>
    <p:extLst>
      <p:ext uri="{BB962C8B-B14F-4D97-AF65-F5344CB8AC3E}">
        <p14:creationId xmlns:p14="http://schemas.microsoft.com/office/powerpoint/2010/main" val="168170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61">
                                          <p:stCondLst>
                                            <p:cond delay="0"/>
                                          </p:stCondLst>
                                        </p:cTn>
                                        <p:tgtEl>
                                          <p:spTgt spid="11"/>
                                        </p:tgtEl>
                                      </p:cBhvr>
                                    </p:animEffect>
                                    <p:anim calcmode="lin" valueType="num">
                                      <p:cBhvr>
                                        <p:cTn id="8"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13" dur="12">
                                          <p:stCondLst>
                                            <p:cond delay="293"/>
                                          </p:stCondLst>
                                        </p:cTn>
                                        <p:tgtEl>
                                          <p:spTgt spid="11"/>
                                        </p:tgtEl>
                                      </p:cBhvr>
                                      <p:to x="100000" y="60000"/>
                                    </p:animScale>
                                    <p:animScale>
                                      <p:cBhvr>
                                        <p:cTn id="14" dur="75" decel="50000">
                                          <p:stCondLst>
                                            <p:cond delay="304"/>
                                          </p:stCondLst>
                                        </p:cTn>
                                        <p:tgtEl>
                                          <p:spTgt spid="11"/>
                                        </p:tgtEl>
                                      </p:cBhvr>
                                      <p:to x="100000" y="100000"/>
                                    </p:animScale>
                                    <p:animScale>
                                      <p:cBhvr>
                                        <p:cTn id="15" dur="12">
                                          <p:stCondLst>
                                            <p:cond delay="590"/>
                                          </p:stCondLst>
                                        </p:cTn>
                                        <p:tgtEl>
                                          <p:spTgt spid="11"/>
                                        </p:tgtEl>
                                      </p:cBhvr>
                                      <p:to x="100000" y="80000"/>
                                    </p:animScale>
                                    <p:animScale>
                                      <p:cBhvr>
                                        <p:cTn id="16" dur="75" decel="50000">
                                          <p:stCondLst>
                                            <p:cond delay="602"/>
                                          </p:stCondLst>
                                        </p:cTn>
                                        <p:tgtEl>
                                          <p:spTgt spid="11"/>
                                        </p:tgtEl>
                                      </p:cBhvr>
                                      <p:to x="100000" y="100000"/>
                                    </p:animScale>
                                    <p:animScale>
                                      <p:cBhvr>
                                        <p:cTn id="17" dur="12">
                                          <p:stCondLst>
                                            <p:cond delay="739"/>
                                          </p:stCondLst>
                                        </p:cTn>
                                        <p:tgtEl>
                                          <p:spTgt spid="11"/>
                                        </p:tgtEl>
                                      </p:cBhvr>
                                      <p:to x="100000" y="90000"/>
                                    </p:animScale>
                                    <p:animScale>
                                      <p:cBhvr>
                                        <p:cTn id="18" dur="75" decel="50000">
                                          <p:stCondLst>
                                            <p:cond delay="751"/>
                                          </p:stCondLst>
                                        </p:cTn>
                                        <p:tgtEl>
                                          <p:spTgt spid="11"/>
                                        </p:tgtEl>
                                      </p:cBhvr>
                                      <p:to x="100000" y="100000"/>
                                    </p:animScale>
                                    <p:animScale>
                                      <p:cBhvr>
                                        <p:cTn id="19" dur="12">
                                          <p:stCondLst>
                                            <p:cond delay="814"/>
                                          </p:stCondLst>
                                        </p:cTn>
                                        <p:tgtEl>
                                          <p:spTgt spid="11"/>
                                        </p:tgtEl>
                                      </p:cBhvr>
                                      <p:to x="100000" y="95000"/>
                                    </p:animScale>
                                    <p:animScale>
                                      <p:cBhvr>
                                        <p:cTn id="20" dur="75" decel="50000">
                                          <p:stCondLst>
                                            <p:cond delay="825"/>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61">
                                          <p:stCondLst>
                                            <p:cond delay="0"/>
                                          </p:stCondLst>
                                        </p:cTn>
                                        <p:tgtEl>
                                          <p:spTgt spid="9"/>
                                        </p:tgtEl>
                                      </p:cBhvr>
                                    </p:animEffect>
                                    <p:anim calcmode="lin" valueType="num">
                                      <p:cBhvr>
                                        <p:cTn id="24"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29" dur="12">
                                          <p:stCondLst>
                                            <p:cond delay="293"/>
                                          </p:stCondLst>
                                        </p:cTn>
                                        <p:tgtEl>
                                          <p:spTgt spid="9"/>
                                        </p:tgtEl>
                                      </p:cBhvr>
                                      <p:to x="100000" y="60000"/>
                                    </p:animScale>
                                    <p:animScale>
                                      <p:cBhvr>
                                        <p:cTn id="30" dur="75" decel="50000">
                                          <p:stCondLst>
                                            <p:cond delay="304"/>
                                          </p:stCondLst>
                                        </p:cTn>
                                        <p:tgtEl>
                                          <p:spTgt spid="9"/>
                                        </p:tgtEl>
                                      </p:cBhvr>
                                      <p:to x="100000" y="100000"/>
                                    </p:animScale>
                                    <p:animScale>
                                      <p:cBhvr>
                                        <p:cTn id="31" dur="12">
                                          <p:stCondLst>
                                            <p:cond delay="590"/>
                                          </p:stCondLst>
                                        </p:cTn>
                                        <p:tgtEl>
                                          <p:spTgt spid="9"/>
                                        </p:tgtEl>
                                      </p:cBhvr>
                                      <p:to x="100000" y="80000"/>
                                    </p:animScale>
                                    <p:animScale>
                                      <p:cBhvr>
                                        <p:cTn id="32" dur="75" decel="50000">
                                          <p:stCondLst>
                                            <p:cond delay="602"/>
                                          </p:stCondLst>
                                        </p:cTn>
                                        <p:tgtEl>
                                          <p:spTgt spid="9"/>
                                        </p:tgtEl>
                                      </p:cBhvr>
                                      <p:to x="100000" y="100000"/>
                                    </p:animScale>
                                    <p:animScale>
                                      <p:cBhvr>
                                        <p:cTn id="33" dur="12">
                                          <p:stCondLst>
                                            <p:cond delay="739"/>
                                          </p:stCondLst>
                                        </p:cTn>
                                        <p:tgtEl>
                                          <p:spTgt spid="9"/>
                                        </p:tgtEl>
                                      </p:cBhvr>
                                      <p:to x="100000" y="90000"/>
                                    </p:animScale>
                                    <p:animScale>
                                      <p:cBhvr>
                                        <p:cTn id="34" dur="75" decel="50000">
                                          <p:stCondLst>
                                            <p:cond delay="751"/>
                                          </p:stCondLst>
                                        </p:cTn>
                                        <p:tgtEl>
                                          <p:spTgt spid="9"/>
                                        </p:tgtEl>
                                      </p:cBhvr>
                                      <p:to x="100000" y="100000"/>
                                    </p:animScale>
                                    <p:animScale>
                                      <p:cBhvr>
                                        <p:cTn id="35" dur="12">
                                          <p:stCondLst>
                                            <p:cond delay="814"/>
                                          </p:stCondLst>
                                        </p:cTn>
                                        <p:tgtEl>
                                          <p:spTgt spid="9"/>
                                        </p:tgtEl>
                                      </p:cBhvr>
                                      <p:to x="100000" y="95000"/>
                                    </p:animScale>
                                    <p:animScale>
                                      <p:cBhvr>
                                        <p:cTn id="36" dur="75" decel="50000">
                                          <p:stCondLst>
                                            <p:cond delay="825"/>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54A94564-20A3-B233-D9E5-78553C51C0CA}"/>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63A7C41A-5C3A-A913-461B-BE2B8C0C2468}"/>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13E715C-898F-49F5-895C-C0ABA3068944}"/>
              </a:ext>
            </a:extLst>
          </p:cNvPr>
          <p:cNvSpPr txBox="1"/>
          <p:nvPr/>
        </p:nvSpPr>
        <p:spPr>
          <a:xfrm>
            <a:off x="1431008" y="749508"/>
            <a:ext cx="9841425" cy="830997"/>
          </a:xfrm>
          <a:prstGeom prst="rect">
            <a:avLst/>
          </a:prstGeom>
          <a:noFill/>
        </p:spPr>
        <p:txBody>
          <a:bodyPr wrap="square" rtlCol="0">
            <a:spAutoFit/>
          </a:bodyPr>
          <a:lstStyle/>
          <a:p>
            <a:r>
              <a:rPr lang="en-US" sz="4800">
                <a:ln w="190500">
                  <a:solidFill>
                    <a:schemeClr val="bg1"/>
                  </a:solidFill>
                </a:ln>
                <a:solidFill>
                  <a:schemeClr val="bg1"/>
                </a:solidFill>
                <a:latin typeface="Cambria" panose="02040503050406030204" pitchFamily="18" charset="0"/>
                <a:ea typeface="Cambria" panose="02040503050406030204" pitchFamily="18" charset="0"/>
                <a:cs typeface="LNTH-LuoLuoNotangYuanTi 1" pitchFamily="2" charset="-128"/>
              </a:rPr>
              <a:t>Bài tập đọc được chia làm mấy đoạn</a:t>
            </a:r>
          </a:p>
        </p:txBody>
      </p:sp>
      <p:sp>
        <p:nvSpPr>
          <p:cNvPr id="8" name="TextBox 7">
            <a:extLst>
              <a:ext uri="{FF2B5EF4-FFF2-40B4-BE49-F238E27FC236}">
                <a16:creationId xmlns:a16="http://schemas.microsoft.com/office/drawing/2014/main" id="{DBE66C0D-02F8-A28D-1AAA-B73111E70865}"/>
              </a:ext>
            </a:extLst>
          </p:cNvPr>
          <p:cNvSpPr txBox="1"/>
          <p:nvPr/>
        </p:nvSpPr>
        <p:spPr>
          <a:xfrm>
            <a:off x="1546622" y="728488"/>
            <a:ext cx="9722393" cy="769441"/>
          </a:xfrm>
          <a:prstGeom prst="rect">
            <a:avLst/>
          </a:prstGeom>
          <a:noFill/>
        </p:spPr>
        <p:txBody>
          <a:bodyPr wrap="square" rtlCol="0">
            <a:spAutoFit/>
          </a:bodyPr>
          <a:lstStyle/>
          <a:p>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Bài</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tập</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đọc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được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chia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làm</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mấy</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đoạn</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a:t>
            </a:r>
          </a:p>
        </p:txBody>
      </p:sp>
      <p:cxnSp>
        <p:nvCxnSpPr>
          <p:cNvPr id="9" name="Straight Connector 8">
            <a:extLst>
              <a:ext uri="{FF2B5EF4-FFF2-40B4-BE49-F238E27FC236}">
                <a16:creationId xmlns:a16="http://schemas.microsoft.com/office/drawing/2014/main" id="{C85A923E-9B3B-5E71-DE81-5D706C57A3E1}"/>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25F5CA7-0717-692A-8D98-93A8D4547368}"/>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id="{5792DA67-D26B-51EF-CD09-D62C0741D24F}"/>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13" name="Arrow: Chevron 12">
            <a:extLst>
              <a:ext uri="{FF2B5EF4-FFF2-40B4-BE49-F238E27FC236}">
                <a16:creationId xmlns:a16="http://schemas.microsoft.com/office/drawing/2014/main" id="{B46D6E31-3376-6B83-3D46-65B410CE6676}"/>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CE65AD40-BF89-172B-C104-833DD9D4834B}"/>
              </a:ext>
            </a:extLst>
          </p:cNvPr>
          <p:cNvGrpSpPr/>
          <p:nvPr/>
        </p:nvGrpSpPr>
        <p:grpSpPr>
          <a:xfrm>
            <a:off x="3232196" y="1738342"/>
            <a:ext cx="8877612" cy="963418"/>
            <a:chOff x="3371850" y="2328463"/>
            <a:chExt cx="8877612" cy="963418"/>
          </a:xfrm>
        </p:grpSpPr>
        <p:sp>
          <p:nvSpPr>
            <p:cNvPr id="15" name="Rectangle: Rounded Corners 14">
              <a:extLst>
                <a:ext uri="{FF2B5EF4-FFF2-40B4-BE49-F238E27FC236}">
                  <a16:creationId xmlns:a16="http://schemas.microsoft.com/office/drawing/2014/main" id="{9F8EF0DC-03DC-5240-D5A3-4EBBD19837C9}"/>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1A5B6643-2F53-3718-44FF-16CFB8B54B86}"/>
                </a:ext>
              </a:extLst>
            </p:cNvPr>
            <p:cNvSpPr txBox="1"/>
            <p:nvPr/>
          </p:nvSpPr>
          <p:spPr>
            <a:xfrm>
              <a:off x="3611262" y="2510403"/>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cha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nghe</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5ECAF6D-E395-DBAF-EE6E-459222A0AE91}"/>
              </a:ext>
            </a:extLst>
          </p:cNvPr>
          <p:cNvGrpSpPr/>
          <p:nvPr/>
        </p:nvGrpSpPr>
        <p:grpSpPr>
          <a:xfrm>
            <a:off x="3252144" y="2936048"/>
            <a:ext cx="8877612" cy="963418"/>
            <a:chOff x="3371850" y="3848047"/>
            <a:chExt cx="8877612" cy="963418"/>
          </a:xfrm>
        </p:grpSpPr>
        <p:sp>
          <p:nvSpPr>
            <p:cNvPr id="18" name="Rectangle: Rounded Corners 17">
              <a:extLst>
                <a:ext uri="{FF2B5EF4-FFF2-40B4-BE49-F238E27FC236}">
                  <a16:creationId xmlns:a16="http://schemas.microsoft.com/office/drawing/2014/main" id="{F8EEFF06-868D-A50B-6EDF-1ED61B2CC35D}"/>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E79362E-2F00-9BA9-2840-7B41C6A82907}"/>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chổi</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D5640E3-5BF1-2452-C44C-B5C8288A523E}"/>
              </a:ext>
            </a:extLst>
          </p:cNvPr>
          <p:cNvGrpSpPr/>
          <p:nvPr/>
        </p:nvGrpSpPr>
        <p:grpSpPr>
          <a:xfrm>
            <a:off x="3314388" y="5352438"/>
            <a:ext cx="8877612" cy="963418"/>
            <a:chOff x="3371850" y="5334533"/>
            <a:chExt cx="8877612" cy="963418"/>
          </a:xfrm>
        </p:grpSpPr>
        <p:sp>
          <p:nvSpPr>
            <p:cNvPr id="21" name="Rectangle: Rounded Corners 20">
              <a:extLst>
                <a:ext uri="{FF2B5EF4-FFF2-40B4-BE49-F238E27FC236}">
                  <a16:creationId xmlns:a16="http://schemas.microsoft.com/office/drawing/2014/main" id="{20D289C7-CD57-996B-F8E2-64E28A04B666}"/>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584A3A8-4608-CAF8-25C4-59FAEFAEF14F}"/>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4: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grpSp>
        <p:nvGrpSpPr>
          <p:cNvPr id="25" name="Group 24">
            <a:extLst>
              <a:ext uri="{FF2B5EF4-FFF2-40B4-BE49-F238E27FC236}">
                <a16:creationId xmlns:a16="http://schemas.microsoft.com/office/drawing/2014/main" id="{FC10DF49-D401-34D9-20C5-6C2FEC5C6862}"/>
              </a:ext>
            </a:extLst>
          </p:cNvPr>
          <p:cNvGrpSpPr/>
          <p:nvPr/>
        </p:nvGrpSpPr>
        <p:grpSpPr>
          <a:xfrm>
            <a:off x="3252144" y="4237144"/>
            <a:ext cx="8877612" cy="963418"/>
            <a:chOff x="3371850" y="3848047"/>
            <a:chExt cx="8877612" cy="963418"/>
          </a:xfrm>
        </p:grpSpPr>
        <p:sp>
          <p:nvSpPr>
            <p:cNvPr id="26" name="Rectangle: Rounded Corners 25">
              <a:extLst>
                <a:ext uri="{FF2B5EF4-FFF2-40B4-BE49-F238E27FC236}">
                  <a16:creationId xmlns:a16="http://schemas.microsoft.com/office/drawing/2014/main" id="{0211A1EF-7190-5CA7-647E-9E0267F2381E}"/>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7DC9D312-BD00-E67F-101F-F7EA6088EC72}"/>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3: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thỏa</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nguyện</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949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decel="54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6" decel="54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2"/>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2"/>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2"/>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802888" y="1702738"/>
            <a:ext cx="4354397" cy="1564569"/>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effectLst/>
                  <a:latin typeface="Cambria" panose="02040503050406030204" pitchFamily="18" charset="0"/>
                  <a:ea typeface="Cambria" panose="02040503050406030204" pitchFamily="18" charset="0"/>
                </a:rPr>
                <a:t>An-</a:t>
              </a:r>
              <a:r>
                <a:rPr lang="en-US" sz="4400" b="1" dirty="0" err="1">
                  <a:solidFill>
                    <a:srgbClr val="FF0000"/>
                  </a:solidFill>
                  <a:effectLst/>
                  <a:latin typeface="Cambria" panose="02040503050406030204" pitchFamily="18" charset="0"/>
                  <a:ea typeface="Cambria" panose="02040503050406030204" pitchFamily="18" charset="0"/>
                </a:rPr>
                <a:t>đéc</a:t>
              </a:r>
              <a:r>
                <a:rPr lang="en-US" sz="4400" b="1" dirty="0">
                  <a:solidFill>
                    <a:srgbClr val="FF0000"/>
                  </a:solidFill>
                  <a:effectLst/>
                  <a:latin typeface="Cambria" panose="02040503050406030204" pitchFamily="18" charset="0"/>
                  <a:ea typeface="Cambria" panose="02040503050406030204" pitchFamily="18" charset="0"/>
                </a:rPr>
                <a:t>-xen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5638800" y="1680437"/>
            <a:ext cx="3371385" cy="1586872"/>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mbria" panose="02040503050406030204" pitchFamily="18" charset="0"/>
                  <a:ea typeface="Cambria" panose="02040503050406030204" pitchFamily="18" charset="0"/>
                </a:rPr>
                <a:t>Roi </a:t>
              </a:r>
              <a:r>
                <a:rPr lang="en-US" sz="4800" b="1" dirty="0" err="1">
                  <a:solidFill>
                    <a:srgbClr val="FF0000"/>
                  </a:solidFill>
                  <a:latin typeface="Cambria" panose="02040503050406030204" pitchFamily="18" charset="0"/>
                  <a:ea typeface="Cambria" panose="02040503050406030204" pitchFamily="18" charset="0"/>
                </a:rPr>
                <a:t>gỗ</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1244211" y="3751603"/>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5" cstate="hq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solidFill>
                    <a:srgbClr val="008000"/>
                  </a:solidFill>
                  <a:latin typeface="Cambria" panose="02040503050406030204" pitchFamily="18" charset="0"/>
                  <a:ea typeface="Cambria" panose="02040503050406030204" pitchFamily="18" charset="0"/>
                </a:rPr>
                <a:t>Cô-pen-ha-ghen</a:t>
              </a:r>
              <a:endParaRPr kumimoji="0" lang="en-US"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 name="Group 1">
            <a:extLst>
              <a:ext uri="{FF2B5EF4-FFF2-40B4-BE49-F238E27FC236}">
                <a16:creationId xmlns:a16="http://schemas.microsoft.com/office/drawing/2014/main" id="{A0B1E9CB-A0D0-B597-2DB5-3E0A70818376}"/>
              </a:ext>
            </a:extLst>
          </p:cNvPr>
          <p:cNvGrpSpPr/>
          <p:nvPr/>
        </p:nvGrpSpPr>
        <p:grpSpPr>
          <a:xfrm>
            <a:off x="6991815" y="3921831"/>
            <a:ext cx="4354397" cy="1564569"/>
            <a:chOff x="1416400" y="2071911"/>
            <a:chExt cx="6024254" cy="1352051"/>
          </a:xfrm>
        </p:grpSpPr>
        <p:sp>
          <p:nvSpPr>
            <p:cNvPr id="3" name="Rectangle: Rounded Corners 2">
              <a:extLst>
                <a:ext uri="{FF2B5EF4-FFF2-40B4-BE49-F238E27FC236}">
                  <a16:creationId xmlns:a16="http://schemas.microsoft.com/office/drawing/2014/main" id="{5C658993-FEF2-D339-4D99-AEDB18DEFFF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1BD9F69-2E12-D108-5241-304242115FAD}"/>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F717302C-BC60-FF85-B974-9C5E5B54944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E675B6E6-C82B-5914-F571-F2B18CB4E832}"/>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thoả</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nguyện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9304B73B-5C69-E1A1-B6EE-0923AE30033C}"/>
              </a:ext>
            </a:extLst>
          </p:cNvPr>
          <p:cNvPicPr>
            <a:picLocks noChangeAspect="1"/>
          </p:cNvPicPr>
          <p:nvPr/>
        </p:nvPicPr>
        <p:blipFill>
          <a:blip r:embed="rId7"/>
          <a:stretch>
            <a:fillRect/>
          </a:stretch>
        </p:blipFill>
        <p:spPr>
          <a:xfrm>
            <a:off x="2424731" y="376343"/>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763595" y="2055132"/>
            <a:ext cx="10881466" cy="2123658"/>
          </a:xfrm>
          <a:prstGeom prst="rect">
            <a:avLst/>
          </a:prstGeom>
          <a:noFill/>
        </p:spPr>
        <p:txBody>
          <a:bodyPr wrap="square" rtlCol="0">
            <a:spAutoFit/>
          </a:bodyPr>
          <a:lstStyle/>
          <a:p>
            <a:pPr lvl="0" algn="just">
              <a:defRPr/>
            </a:pPr>
            <a:r>
              <a:rPr lang="vi-VN" sz="4400" dirty="0">
                <a:solidFill>
                  <a:srgbClr val="002060"/>
                </a:solidFill>
                <a:latin typeface="Calibri" panose="020F0502020204030204"/>
              </a:rPr>
              <a:t>Đọc cuốn sách,/ Quốc vương Đan Mạch/ rất thích thú,/ cho gọi An-đéc-xen đến/ và hỏi ông/có tăm nguyện gì;....//</a:t>
            </a:r>
          </a:p>
        </p:txBody>
      </p:sp>
      <p:pic>
        <p:nvPicPr>
          <p:cNvPr id="2" name="Picture 1">
            <a:extLst>
              <a:ext uri="{FF2B5EF4-FFF2-40B4-BE49-F238E27FC236}">
                <a16:creationId xmlns:a16="http://schemas.microsoft.com/office/drawing/2014/main" id="{6BFB66D0-EE31-4B2D-D095-61BE4DED2CB3}"/>
              </a:ext>
            </a:extLst>
          </p:cNvPr>
          <p:cNvPicPr>
            <a:picLocks noChangeAspect="1"/>
          </p:cNvPicPr>
          <p:nvPr/>
        </p:nvPicPr>
        <p:blipFill>
          <a:blip r:embed="rId3"/>
          <a:stretch>
            <a:fillRect/>
          </a:stretch>
        </p:blipFill>
        <p:spPr>
          <a:xfrm>
            <a:off x="2800476" y="658480"/>
            <a:ext cx="9534970" cy="835224"/>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9" name="Picture 7">
            <a:extLst>
              <a:ext uri="{FF2B5EF4-FFF2-40B4-BE49-F238E27FC236}">
                <a16:creationId xmlns:a16="http://schemas.microsoft.com/office/drawing/2014/main" id="{D577E005-73A5-ABA0-CA5D-B6CED8C296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67544" y="1321421"/>
            <a:ext cx="7356210" cy="5205579"/>
          </a:xfrm>
          <a:prstGeom prst="rect">
            <a:avLst/>
          </a:prstGeom>
        </p:spPr>
      </p:pic>
      <p:sp>
        <p:nvSpPr>
          <p:cNvPr id="11" name="TextBox 10">
            <a:extLst>
              <a:ext uri="{FF2B5EF4-FFF2-40B4-BE49-F238E27FC236}">
                <a16:creationId xmlns:a16="http://schemas.microsoft.com/office/drawing/2014/main" id="{CA2CEE0E-40FE-F6AD-734F-4F5D615036CF}"/>
              </a:ext>
            </a:extLst>
          </p:cNvPr>
          <p:cNvSpPr txBox="1"/>
          <p:nvPr/>
        </p:nvSpPr>
        <p:spPr>
          <a:xfrm>
            <a:off x="4570093" y="2319299"/>
            <a:ext cx="497429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rPr>
              <a:t>Trong bài đọc, có từ nào em chưa hiểu nghĩa? </a:t>
            </a:r>
          </a:p>
        </p:txBody>
      </p:sp>
    </p:spTree>
    <p:extLst>
      <p:ext uri="{BB962C8B-B14F-4D97-AF65-F5344CB8AC3E}">
        <p14:creationId xmlns:p14="http://schemas.microsoft.com/office/powerpoint/2010/main" val="150911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grpSp>
        <p:nvGrpSpPr>
          <p:cNvPr id="3" name="Group 2">
            <a:extLst>
              <a:ext uri="{FF2B5EF4-FFF2-40B4-BE49-F238E27FC236}">
                <a16:creationId xmlns:a16="http://schemas.microsoft.com/office/drawing/2014/main" id="{B11EE659-AD94-110F-D136-19ADDB097139}"/>
              </a:ext>
            </a:extLst>
          </p:cNvPr>
          <p:cNvGrpSpPr/>
          <p:nvPr/>
        </p:nvGrpSpPr>
        <p:grpSpPr>
          <a:xfrm>
            <a:off x="1220504" y="1672161"/>
            <a:ext cx="7886960" cy="2076880"/>
            <a:chOff x="2272630" y="2256761"/>
            <a:chExt cx="5131966" cy="1528466"/>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507523" y="2461957"/>
              <a:ext cx="4630696" cy="11408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a:ea typeface="+mn-ea"/>
                  <a:cs typeface="+mn-cs"/>
                </a:rPr>
                <a:t>sao chổi: </a:t>
              </a:r>
              <a:r>
                <a:rPr kumimoji="0" lang="vi-VN" sz="2800" b="1" i="0" u="none" strike="noStrike" kern="1200" cap="none" spc="0" normalizeH="0" baseline="0" noProof="0" dirty="0">
                  <a:ln>
                    <a:noFill/>
                  </a:ln>
                  <a:solidFill>
                    <a:srgbClr val="990099"/>
                  </a:solidFill>
                  <a:effectLst/>
                  <a:uLnTx/>
                  <a:uFillTx/>
                  <a:latin typeface="Calibri" panose="020F0502020204030204"/>
                  <a:ea typeface="+mn-ea"/>
                  <a:cs typeface="+mn-cs"/>
                </a:rPr>
                <a:t>thiên thể bay ngoài không gian, được cấu tạo chủ yếu từ băng, thường có hình thù kì dị: đầu nhọn, đuôi to giống một chiếc chổi quét nhà. </a:t>
              </a:r>
              <a:endParaRPr kumimoji="0" lang="en-US" sz="2800" i="0" u="none" strike="noStrike" kern="1200" cap="none" spc="0" normalizeH="0" baseline="0" noProof="0" dirty="0">
                <a:ln>
                  <a:noFill/>
                </a:ln>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F816BD11-8DDC-49B5-8EBA-5037C1EA450C}"/>
              </a:ext>
            </a:extLst>
          </p:cNvPr>
          <p:cNvGrpSpPr/>
          <p:nvPr/>
        </p:nvGrpSpPr>
        <p:grpSpPr>
          <a:xfrm>
            <a:off x="1110397" y="3863756"/>
            <a:ext cx="8702939" cy="1495188"/>
            <a:chOff x="2632933" y="1617230"/>
            <a:chExt cx="8702939" cy="4224765"/>
          </a:xfrm>
        </p:grpSpPr>
        <p:grpSp>
          <p:nvGrpSpPr>
            <p:cNvPr id="11" name="Group 10">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13" name="Rectangle: Diagonal Corners Rounded 12">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B569A38-6BD0-318B-41DB-920824720871}"/>
                  </a:ext>
                </a:extLst>
              </p:cNvPr>
              <p:cNvSpPr txBox="1"/>
              <p:nvPr/>
            </p:nvSpPr>
            <p:spPr>
              <a:xfrm>
                <a:off x="2307581" y="2664643"/>
                <a:ext cx="4607772" cy="870461"/>
              </a:xfrm>
              <a:prstGeom prst="rect">
                <a:avLst/>
              </a:prstGeom>
              <a:noFill/>
            </p:spPr>
            <p:txBody>
              <a:bodyPr wrap="square" rtlCol="0">
                <a:spAutoFit/>
              </a:bodyPr>
              <a:lstStyle/>
              <a:p>
                <a:pPr marL="0" marR="0" algn="ctr">
                  <a:lnSpc>
                    <a:spcPct val="150000"/>
                  </a:lnSpc>
                  <a:spcBef>
                    <a:spcPts val="0"/>
                  </a:spcBef>
                  <a:spcAft>
                    <a:spcPts val="0"/>
                  </a:spcAft>
                </a:pPr>
                <a:r>
                  <a:rPr lang="en-US" sz="28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Côpen</a:t>
                </a:r>
                <a:r>
                  <a:rPr lang="en-US" sz="28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a:t>
                </a:r>
                <a:r>
                  <a:rPr lang="en-US" sz="28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ghen</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Thủ</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đô</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9692873" y="4167602"/>
              <a:ext cx="1642999" cy="1674393"/>
            </a:xfrm>
            <a:prstGeom prst="rect">
              <a:avLst/>
            </a:prstGeom>
          </p:spPr>
        </p:pic>
      </p:grpSp>
    </p:spTree>
    <p:extLst>
      <p:ext uri="{BB962C8B-B14F-4D97-AF65-F5344CB8AC3E}">
        <p14:creationId xmlns:p14="http://schemas.microsoft.com/office/powerpoint/2010/main" val="1016144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87396" y="2433481"/>
                <a:ext cx="4607772" cy="550389"/>
              </a:xfrm>
              <a:prstGeom prst="rect">
                <a:avLst/>
              </a:prstGeom>
              <a:noFill/>
            </p:spPr>
            <p:txBody>
              <a:bodyPr wrap="square" rtlCol="0">
                <a:spAutoFit/>
              </a:bodyPr>
              <a:lstStyle/>
              <a:p>
                <a:pPr marL="0" marR="0" algn="just">
                  <a:spcBef>
                    <a:spcPts val="0"/>
                  </a:spcBef>
                  <a:spcAft>
                    <a:spcPts val="0"/>
                  </a:spcAft>
                </a:pP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đất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thuộc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Âu</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phía</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Đức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9692873" y="4167602"/>
              <a:ext cx="1642999" cy="1674393"/>
            </a:xfrm>
            <a:prstGeom prst="rect">
              <a:avLst/>
            </a:prstGeom>
          </p:spPr>
        </p:pic>
      </p:grpSp>
      <p:sp>
        <p:nvSpPr>
          <p:cNvPr id="2" name="TextBox 1">
            <a:extLst>
              <a:ext uri="{FF2B5EF4-FFF2-40B4-BE49-F238E27FC236}">
                <a16:creationId xmlns:a16="http://schemas.microsoft.com/office/drawing/2014/main" id="{6B569A38-6BD0-318B-41DB-920824720871}"/>
              </a:ext>
            </a:extLst>
          </p:cNvPr>
          <p:cNvSpPr txBox="1"/>
          <p:nvPr/>
        </p:nvSpPr>
        <p:spPr>
          <a:xfrm>
            <a:off x="2759639" y="3403873"/>
            <a:ext cx="7581350"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990099"/>
                </a:solidFill>
                <a:effectLst/>
                <a:uLnTx/>
                <a:uFillTx/>
                <a:latin typeface="Calibri" panose="020F0502020204030204"/>
                <a:ea typeface="+mn-ea"/>
                <a:cs typeface="+mn-cs"/>
              </a:rPr>
              <a:t>Mực</a:t>
            </a:r>
            <a:r>
              <a:rPr kumimoji="0" lang="en-US" sz="32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990099"/>
                </a:solidFill>
                <a:effectLst/>
                <a:uLnTx/>
                <a:uFillTx/>
                <a:latin typeface="Calibri" panose="020F0502020204030204"/>
                <a:ea typeface="+mn-ea"/>
                <a:cs typeface="+mn-cs"/>
              </a:rPr>
              <a:t>nước</a:t>
            </a:r>
            <a:r>
              <a:rPr kumimoji="0" lang="en-US" sz="3200" b="1" i="0" u="none" strike="noStrike" kern="1200" cap="none" spc="0" normalizeH="0" baseline="0" noProof="0" dirty="0">
                <a:ln>
                  <a:noFill/>
                </a:ln>
                <a:solidFill>
                  <a:srgbClr val="990099"/>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990099"/>
                </a:solidFill>
                <a:effectLst/>
                <a:uLnTx/>
                <a:uFillTx/>
                <a:latin typeface="Calibri" panose="020F0502020204030204"/>
                <a:ea typeface="+mn-ea"/>
                <a:cs typeface="+mn-cs"/>
              </a:rPr>
              <a:t>biển</a:t>
            </a:r>
            <a:r>
              <a:rPr kumimoji="0" lang="vi-VN" sz="3200" b="1" i="0" u="none" strike="noStrike" kern="1200" cap="none" spc="0" normalizeH="0" baseline="0" noProof="0" dirty="0">
                <a:ln>
                  <a:noFill/>
                </a:ln>
                <a:solidFill>
                  <a:srgbClr val="990099"/>
                </a:solidFill>
                <a:effectLst/>
                <a:uLnTx/>
                <a:uFillTx/>
                <a:latin typeface="Calibri" panose="020F0502020204030204"/>
                <a:ea typeface="+mn-ea"/>
                <a:cs typeface="+mn-cs"/>
              </a:rPr>
              <a:t>:</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a:ea typeface="+mn-ea"/>
                <a:cs typeface="+mn-cs"/>
              </a:rPr>
              <a:t>là mức trung bình của bề mặt của một hoặc nhiều 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a:ea typeface="+mn-ea"/>
                <a:cs typeface="+mn-cs"/>
              </a:rPr>
              <a:t>dương của Trái Đất, nhằm xác định ra độ cao bằng 0 và từ đó có thể đo được độ cao của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a:ea typeface="+mn-ea"/>
                <a:cs typeface="+mn-cs"/>
              </a:rPr>
              <a:t>điểm trên Trái Đất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816BD11-8DDC-49B5-8EBA-5037C1EA450C}"/>
              </a:ext>
            </a:extLst>
          </p:cNvPr>
          <p:cNvGrpSpPr/>
          <p:nvPr/>
        </p:nvGrpSpPr>
        <p:grpSpPr>
          <a:xfrm>
            <a:off x="2642560" y="258477"/>
            <a:ext cx="8702939" cy="1495188"/>
            <a:chOff x="2632933" y="1617230"/>
            <a:chExt cx="8702939" cy="4224765"/>
          </a:xfrm>
        </p:grpSpPr>
        <p:grpSp>
          <p:nvGrpSpPr>
            <p:cNvPr id="12" name="Group 11">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15" name="Rectangle: Diagonal Corners Rounded 14">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Diagonal Corners Rounded 1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B569A38-6BD0-318B-41DB-920824720871}"/>
                  </a:ext>
                </a:extLst>
              </p:cNvPr>
              <p:cNvSpPr txBox="1"/>
              <p:nvPr/>
            </p:nvSpPr>
            <p:spPr>
              <a:xfrm>
                <a:off x="2307581" y="2664643"/>
                <a:ext cx="4607772" cy="977793"/>
              </a:xfrm>
              <a:prstGeom prst="rect">
                <a:avLst/>
              </a:prstGeom>
              <a:noFill/>
            </p:spPr>
            <p:txBody>
              <a:bodyPr wrap="square" rtlCol="0">
                <a:spAutoFit/>
              </a:bodyPr>
              <a:lstStyle/>
              <a:p>
                <a:pPr marL="0" marR="0" algn="ctr">
                  <a:lnSpc>
                    <a:spcPct val="150000"/>
                  </a:lnSpc>
                  <a:spcBef>
                    <a:spcPts val="0"/>
                  </a:spcBef>
                  <a:spcAft>
                    <a:spcPts val="0"/>
                  </a:spcAft>
                </a:pPr>
                <a:r>
                  <a:rPr lang="en-US" sz="32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chu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lịch</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9692873" y="4167602"/>
              <a:ext cx="1642999" cy="1674393"/>
            </a:xfrm>
            <a:prstGeom prst="rect">
              <a:avLst/>
            </a:prstGeom>
          </p:spPr>
        </p:pic>
      </p:grpSp>
    </p:spTree>
    <p:extLst>
      <p:ext uri="{BB962C8B-B14F-4D97-AF65-F5344CB8AC3E}">
        <p14:creationId xmlns:p14="http://schemas.microsoft.com/office/powerpoint/2010/main" val="200835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936702" y="2341756"/>
            <a:ext cx="10694019" cy="3746809"/>
            <a:chOff x="3304695" y="2353896"/>
            <a:chExt cx="7561779" cy="2624317"/>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7 h 2584614"/>
                <a:gd name="connsiteX1" fmla="*/ 430777 w 7561779"/>
                <a:gd name="connsiteY1" fmla="*/ 0 h 2584614"/>
                <a:gd name="connsiteX2" fmla="*/ 7131000 w 7561779"/>
                <a:gd name="connsiteY2" fmla="*/ 0 h 2584614"/>
                <a:gd name="connsiteX3" fmla="*/ 7561779 w 7561779"/>
                <a:gd name="connsiteY3" fmla="*/ 430777 h 2584614"/>
                <a:gd name="connsiteX4" fmla="*/ 7561779 w 7561779"/>
                <a:gd name="connsiteY4" fmla="*/ 2153835 h 2584614"/>
                <a:gd name="connsiteX5" fmla="*/ 7131000 w 7561779"/>
                <a:gd name="connsiteY5" fmla="*/ 2584614 h 2584614"/>
                <a:gd name="connsiteX6" fmla="*/ 430777 w 7561779"/>
                <a:gd name="connsiteY6" fmla="*/ 2584614 h 2584614"/>
                <a:gd name="connsiteX7" fmla="*/ 0 w 7561779"/>
                <a:gd name="connsiteY7" fmla="*/ 2153835 h 2584614"/>
                <a:gd name="connsiteX8" fmla="*/ 0 w 7561779"/>
                <a:gd name="connsiteY8" fmla="*/ 430777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7"/>
                  </a:moveTo>
                  <a:cubicBezTo>
                    <a:pt x="36877" y="275268"/>
                    <a:pt x="201101" y="-61198"/>
                    <a:pt x="430777" y="0"/>
                  </a:cubicBezTo>
                  <a:cubicBezTo>
                    <a:pt x="1752268" y="41486"/>
                    <a:pt x="4674388" y="-117043"/>
                    <a:pt x="7131000" y="0"/>
                  </a:cubicBezTo>
                  <a:cubicBezTo>
                    <a:pt x="7438058" y="54815"/>
                    <a:pt x="7562328" y="255352"/>
                    <a:pt x="7561779" y="430777"/>
                  </a:cubicBezTo>
                  <a:cubicBezTo>
                    <a:pt x="7572813" y="1112248"/>
                    <a:pt x="7498027" y="1817791"/>
                    <a:pt x="7561779" y="2153835"/>
                  </a:cubicBezTo>
                  <a:cubicBezTo>
                    <a:pt x="7612106" y="2417042"/>
                    <a:pt x="7311492" y="2544802"/>
                    <a:pt x="7131000" y="2584614"/>
                  </a:cubicBezTo>
                  <a:cubicBezTo>
                    <a:pt x="5310905" y="2823852"/>
                    <a:pt x="1919749" y="2386300"/>
                    <a:pt x="430777" y="2584614"/>
                  </a:cubicBezTo>
                  <a:cubicBezTo>
                    <a:pt x="153410" y="2615462"/>
                    <a:pt x="-7507" y="2303066"/>
                    <a:pt x="0" y="2153835"/>
                  </a:cubicBezTo>
                  <a:cubicBezTo>
                    <a:pt x="-148639" y="1739263"/>
                    <a:pt x="-70993" y="815635"/>
                    <a:pt x="0" y="430777"/>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10694019"/>
                        <a:gd name="connsiteY0" fmla="*/ 615033 h 3690124"/>
                        <a:gd name="connsiteX1" fmla="*/ 609214 w 10694019"/>
                        <a:gd name="connsiteY1" fmla="*/ 0 h 3690124"/>
                        <a:gd name="connsiteX2" fmla="*/ 10084804 w 10694019"/>
                        <a:gd name="connsiteY2" fmla="*/ 0 h 3690124"/>
                        <a:gd name="connsiteX3" fmla="*/ 10694019 w 10694019"/>
                        <a:gd name="connsiteY3" fmla="*/ 615033 h 3690124"/>
                        <a:gd name="connsiteX4" fmla="*/ 10694019 w 10694019"/>
                        <a:gd name="connsiteY4" fmla="*/ 3075090 h 3690124"/>
                        <a:gd name="connsiteX5" fmla="*/ 10084804 w 10694019"/>
                        <a:gd name="connsiteY5" fmla="*/ 3690124 h 3690124"/>
                        <a:gd name="connsiteX6" fmla="*/ 609214 w 10694019"/>
                        <a:gd name="connsiteY6" fmla="*/ 3690124 h 3690124"/>
                        <a:gd name="connsiteX7" fmla="*/ 0 w 10694019"/>
                        <a:gd name="connsiteY7" fmla="*/ 3075090 h 3690124"/>
                        <a:gd name="connsiteX8" fmla="*/ 0 w 10694019"/>
                        <a:gd name="connsiteY8" fmla="*/ 615033 h 369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4019" h="3690124" extrusionOk="0">
                          <a:moveTo>
                            <a:pt x="0" y="615033"/>
                          </a:moveTo>
                          <a:cubicBezTo>
                            <a:pt x="41040" y="367853"/>
                            <a:pt x="281918" y="-68614"/>
                            <a:pt x="609214" y="0"/>
                          </a:cubicBezTo>
                          <a:cubicBezTo>
                            <a:pt x="2997835" y="79043"/>
                            <a:pt x="6331191" y="106552"/>
                            <a:pt x="10084804" y="0"/>
                          </a:cubicBezTo>
                          <a:cubicBezTo>
                            <a:pt x="10482586" y="49010"/>
                            <a:pt x="10694739" y="358096"/>
                            <a:pt x="10694019" y="615033"/>
                          </a:cubicBezTo>
                          <a:cubicBezTo>
                            <a:pt x="10724897" y="1653658"/>
                            <a:pt x="10605051" y="2610269"/>
                            <a:pt x="10694019" y="3075090"/>
                          </a:cubicBezTo>
                          <a:cubicBezTo>
                            <a:pt x="10729958" y="3432927"/>
                            <a:pt x="10351602" y="3641412"/>
                            <a:pt x="10084804" y="3690124"/>
                          </a:cubicBezTo>
                          <a:cubicBezTo>
                            <a:pt x="7172329" y="3676531"/>
                            <a:pt x="3171311" y="3475260"/>
                            <a:pt x="609214" y="3690124"/>
                          </a:cubicBezTo>
                          <a:cubicBezTo>
                            <a:pt x="234773" y="3720061"/>
                            <a:pt x="-6679" y="3335178"/>
                            <a:pt x="0" y="3075090"/>
                          </a:cubicBezTo>
                          <a:cubicBezTo>
                            <a:pt x="-150616" y="2541072"/>
                            <a:pt x="-73780" y="1138378"/>
                            <a:pt x="0" y="6150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394532"/>
              <a:ext cx="6922020" cy="2583681"/>
            </a:xfrm>
            <a:prstGeom prst="rect">
              <a:avLst/>
            </a:prstGeom>
            <a:noFill/>
          </p:spPr>
          <p:txBody>
            <a:bodyPr wrap="square" rtlCol="0">
              <a:spAutoFit/>
            </a:bodyPr>
            <a:lstStyle/>
            <a:p>
              <a:pPr lvl="0" algn="just"/>
              <a:r>
                <a:rPr lang="vi-VN" sz="3600" b="1" dirty="0">
                  <a:solidFill>
                    <a:srgbClr val="FF0000"/>
                  </a:solidFill>
                  <a:latin typeface="Calibri" panose="020F0502020204030204"/>
                </a:rPr>
                <a:t>Nhiều trải nghiệm tuổi thơ đã hun đúc nên tài năng của An-đéc-xen: </a:t>
              </a:r>
              <a:r>
                <a:rPr lang="vi-VN" sz="3600" dirty="0">
                  <a:solidFill>
                    <a:srgbClr val="FF0000"/>
                  </a:solidFill>
                  <a:latin typeface="Calibri" panose="020F0502020204030204"/>
                </a:rPr>
                <a:t>được cha đưa ra đồng cỏ chơi; được cha làm cho chiếc kính có thể nhìn ra xa, để thấy chim chóc trên trời, dãy núi phía cuối làng..., được chơi cùng rối gỗ, được cha làm cho cái sân khấu ngoài sân để biểu diễn cùng rối gỗ,... </a:t>
              </a:r>
              <a:endParaRPr kumimoji="0" lang="vi-VN" sz="3600" b="0" i="0" u="none" strike="noStrike" kern="1200" cap="none" spc="0" normalizeH="0" baseline="0" noProof="0" dirty="0">
                <a:ln>
                  <a:noFill/>
                </a:ln>
                <a:solidFill>
                  <a:srgbClr val="FF0000"/>
                </a:solidFill>
                <a:effectLst/>
                <a:uLnTx/>
                <a:uFillTx/>
                <a:latin typeface="Arial" panose="020B0604020202020204" pitchFamily="34"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3"/>
            <a:ext cx="9365535" cy="1289298"/>
            <a:chOff x="4572476" y="795209"/>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09"/>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596247" y="2228266"/>
                <a:ext cx="8080213" cy="8438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libri" panose="020F0502020204030204"/>
                    <a:ea typeface="+mn-ea"/>
                    <a:cs typeface="+mn-cs"/>
                  </a:rPr>
                  <a:t>Câu 1: Những trải nghiệm nào ngày thơ ấu đã hun đúc nên tài năng của An-đéc-xen?</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893568"/>
              <a:chOff x="8017613" y="-187445"/>
              <a:chExt cx="3919872" cy="292112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6" y="-187445"/>
                <a:ext cx="3592856" cy="1987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1</a:t>
                </a:r>
              </a:p>
            </p:txBody>
          </p:sp>
        </p:grpSp>
      </p:grpSp>
    </p:spTree>
    <p:extLst>
      <p:ext uri="{BB962C8B-B14F-4D97-AF65-F5344CB8AC3E}">
        <p14:creationId xmlns:p14="http://schemas.microsoft.com/office/powerpoint/2010/main" val="35433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2"/>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13404" y="2488481"/>
            <a:ext cx="11128830" cy="3666992"/>
            <a:chOff x="3304696" y="2383964"/>
            <a:chExt cx="8471872" cy="291445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383964"/>
              <a:ext cx="8471872" cy="2914451"/>
            </a:xfrm>
            <a:custGeom>
              <a:avLst/>
              <a:gdLst>
                <a:gd name="connsiteX0" fmla="*/ 0 w 8471872"/>
                <a:gd name="connsiteY0" fmla="*/ 485751 h 2914451"/>
                <a:gd name="connsiteX1" fmla="*/ 485751 w 8471872"/>
                <a:gd name="connsiteY1" fmla="*/ 0 h 2914451"/>
                <a:gd name="connsiteX2" fmla="*/ 7986119 w 8471872"/>
                <a:gd name="connsiteY2" fmla="*/ 0 h 2914451"/>
                <a:gd name="connsiteX3" fmla="*/ 8471872 w 8471872"/>
                <a:gd name="connsiteY3" fmla="*/ 485751 h 2914451"/>
                <a:gd name="connsiteX4" fmla="*/ 8471872 w 8471872"/>
                <a:gd name="connsiteY4" fmla="*/ 2428698 h 2914451"/>
                <a:gd name="connsiteX5" fmla="*/ 7986119 w 8471872"/>
                <a:gd name="connsiteY5" fmla="*/ 2914450 h 2914451"/>
                <a:gd name="connsiteX6" fmla="*/ 485751 w 8471872"/>
                <a:gd name="connsiteY6" fmla="*/ 2914450 h 2914451"/>
                <a:gd name="connsiteX7" fmla="*/ 0 w 8471872"/>
                <a:gd name="connsiteY7" fmla="*/ 2428698 h 2914451"/>
                <a:gd name="connsiteX8" fmla="*/ 0 w 8471872"/>
                <a:gd name="connsiteY8" fmla="*/ 485751 h 291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1872" h="2914451" extrusionOk="0">
                  <a:moveTo>
                    <a:pt x="0" y="485751"/>
                  </a:moveTo>
                  <a:cubicBezTo>
                    <a:pt x="31833" y="290295"/>
                    <a:pt x="230356" y="-97675"/>
                    <a:pt x="485751" y="0"/>
                  </a:cubicBezTo>
                  <a:cubicBezTo>
                    <a:pt x="2402004" y="51324"/>
                    <a:pt x="6432651" y="10512"/>
                    <a:pt x="7986119" y="0"/>
                  </a:cubicBezTo>
                  <a:cubicBezTo>
                    <a:pt x="8296717" y="34378"/>
                    <a:pt x="8472783" y="323075"/>
                    <a:pt x="8471872" y="485751"/>
                  </a:cubicBezTo>
                  <a:cubicBezTo>
                    <a:pt x="8422604" y="1185583"/>
                    <a:pt x="8522880" y="1901309"/>
                    <a:pt x="8471872" y="2428698"/>
                  </a:cubicBezTo>
                  <a:cubicBezTo>
                    <a:pt x="8508302" y="2715652"/>
                    <a:pt x="8160696" y="2848358"/>
                    <a:pt x="7986119" y="2914450"/>
                  </a:cubicBezTo>
                  <a:cubicBezTo>
                    <a:pt x="4509875" y="2911837"/>
                    <a:pt x="3280573" y="2805000"/>
                    <a:pt x="485751" y="2914450"/>
                  </a:cubicBezTo>
                  <a:cubicBezTo>
                    <a:pt x="147264" y="2969903"/>
                    <a:pt x="-4544" y="2642840"/>
                    <a:pt x="0" y="2428698"/>
                  </a:cubicBezTo>
                  <a:cubicBezTo>
                    <a:pt x="113659" y="1776144"/>
                    <a:pt x="46577" y="1329579"/>
                    <a:pt x="0" y="485751"/>
                  </a:cubicBezTo>
                  <a:close/>
                </a:path>
              </a:pathLst>
            </a:custGeom>
            <a:noFill/>
            <a:ln w="38100">
              <a:solidFill>
                <a:srgbClr val="CC3300"/>
              </a:solidFill>
              <a:extLst>
                <a:ext uri="{C807C97D-BFC1-408E-A445-0C87EB9F89A2}">
                  <ask:lineSketchStyleProps xmlns:ask="http://schemas.microsoft.com/office/drawing/2018/sketchyshapes" sd="2065020891">
                    <a:custGeom>
                      <a:avLst/>
                      <a:gdLst>
                        <a:gd name="connsiteX0" fmla="*/ 0 w 11128830"/>
                        <a:gd name="connsiteY0" fmla="*/ 611178 h 3666992"/>
                        <a:gd name="connsiteX1" fmla="*/ 638094 w 11128830"/>
                        <a:gd name="connsiteY1" fmla="*/ 0 h 3666992"/>
                        <a:gd name="connsiteX2" fmla="*/ 10490735 w 11128830"/>
                        <a:gd name="connsiteY2" fmla="*/ 0 h 3666992"/>
                        <a:gd name="connsiteX3" fmla="*/ 11128830 w 11128830"/>
                        <a:gd name="connsiteY3" fmla="*/ 611178 h 3666992"/>
                        <a:gd name="connsiteX4" fmla="*/ 11128830 w 11128830"/>
                        <a:gd name="connsiteY4" fmla="*/ 3055813 h 3666992"/>
                        <a:gd name="connsiteX5" fmla="*/ 10490735 w 11128830"/>
                        <a:gd name="connsiteY5" fmla="*/ 3666991 h 3666992"/>
                        <a:gd name="connsiteX6" fmla="*/ 638094 w 11128830"/>
                        <a:gd name="connsiteY6" fmla="*/ 3666991 h 3666992"/>
                        <a:gd name="connsiteX7" fmla="*/ 0 w 11128830"/>
                        <a:gd name="connsiteY7" fmla="*/ 3055813 h 3666992"/>
                        <a:gd name="connsiteX8" fmla="*/ 0 w 11128830"/>
                        <a:gd name="connsiteY8" fmla="*/ 611178 h 36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8830" h="3666992" extrusionOk="0">
                          <a:moveTo>
                            <a:pt x="0" y="611178"/>
                          </a:moveTo>
                          <a:cubicBezTo>
                            <a:pt x="33576" y="347554"/>
                            <a:pt x="297596" y="-87023"/>
                            <a:pt x="638094" y="0"/>
                          </a:cubicBezTo>
                          <a:cubicBezTo>
                            <a:pt x="3424477" y="74310"/>
                            <a:pt x="8417426" y="43556"/>
                            <a:pt x="10490735" y="0"/>
                          </a:cubicBezTo>
                          <a:cubicBezTo>
                            <a:pt x="10894876" y="40312"/>
                            <a:pt x="11129721" y="373111"/>
                            <a:pt x="11128830" y="611178"/>
                          </a:cubicBezTo>
                          <a:cubicBezTo>
                            <a:pt x="11078746" y="1551417"/>
                            <a:pt x="11204199" y="2491873"/>
                            <a:pt x="11128830" y="3055813"/>
                          </a:cubicBezTo>
                          <a:cubicBezTo>
                            <a:pt x="11150807" y="3404353"/>
                            <a:pt x="10763213" y="3612661"/>
                            <a:pt x="10490735" y="3666991"/>
                          </a:cubicBezTo>
                          <a:cubicBezTo>
                            <a:pt x="5909047" y="3648550"/>
                            <a:pt x="4331204" y="3532370"/>
                            <a:pt x="638094" y="3666991"/>
                          </a:cubicBezTo>
                          <a:cubicBezTo>
                            <a:pt x="234056" y="3706259"/>
                            <a:pt x="-4302" y="3344142"/>
                            <a:pt x="0" y="3055813"/>
                          </a:cubicBezTo>
                          <a:cubicBezTo>
                            <a:pt x="172250" y="2255907"/>
                            <a:pt x="113566" y="1624112"/>
                            <a:pt x="0" y="6111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596312"/>
              <a:ext cx="8011079" cy="242168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Khi còn bé tí: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nhìn mỗi sự vật, lại liên tưởng đến một câu chuyện kì diệu, rồi kể cho cha nghe.</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Lên năm tuổi: </a:t>
              </a:r>
              <a:r>
                <a:rPr kumimoji="0" lang="vi-VN" sz="3200" b="0" i="0" u="none" strike="noStrike" kern="1200" cap="none" spc="0" normalizeH="0" baseline="0" noProof="0" dirty="0">
                  <a:ln>
                    <a:noFill/>
                  </a:ln>
                  <a:solidFill>
                    <a:srgbClr val="FF0000"/>
                  </a:solidFill>
                  <a:effectLst/>
                  <a:uLnTx/>
                  <a:uFillTx/>
                  <a:latin typeface="Calibri" panose="020F0502020204030204"/>
                  <a:ea typeface="+mn-ea"/>
                  <a:cs typeface="+mn-cs"/>
                </a:rPr>
                <a:t>cho các con rối lắc lư cái đầu, tâm sự cùng nhau, đưa rối lên biểu diễn trên sân khấu; biết ca hát, đọc thơ; viết câu chuyện Sao chổi sau khi nhìn thấy ngôi sao chổi vụt qua bầu trời...)</a:t>
              </a:r>
              <a:endPar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grpSp>
        <p:nvGrpSpPr>
          <p:cNvPr id="33" name="Group 32">
            <a:extLst>
              <a:ext uri="{FF2B5EF4-FFF2-40B4-BE49-F238E27FC236}">
                <a16:creationId xmlns:a16="http://schemas.microsoft.com/office/drawing/2014/main" id="{AA2DBB59-FDB8-4B5C-9913-1CD2D77A5AC3}"/>
              </a:ext>
            </a:extLst>
          </p:cNvPr>
          <p:cNvGrpSpPr/>
          <p:nvPr/>
        </p:nvGrpSpPr>
        <p:grpSpPr>
          <a:xfrm>
            <a:off x="2032755" y="227371"/>
            <a:ext cx="8951195" cy="1629576"/>
            <a:chOff x="129248" y="2416791"/>
            <a:chExt cx="5104304" cy="1645199"/>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4"/>
              <a:ext cx="4757817" cy="1369136"/>
              <a:chOff x="2116043" y="4731219"/>
              <a:chExt cx="4757817" cy="872054"/>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87205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557648" cy="76089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255519" y="4868383"/>
                <a:ext cx="4440294" cy="613532"/>
              </a:xfrm>
              <a:prstGeom prst="rect">
                <a:avLst/>
              </a:prstGeom>
              <a:noFill/>
            </p:spPr>
            <p:txBody>
              <a:bodyPr wrap="square" rtlCol="0">
                <a:spAutoFit/>
              </a:bodyPr>
              <a:lstStyle/>
              <a:p>
                <a:pPr marL="0" marR="0" algn="ctr">
                  <a:spcBef>
                    <a:spcPts val="0"/>
                  </a:spcBef>
                  <a:spcAft>
                    <a:spcPts val="0"/>
                  </a:spcAft>
                </a:pP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chi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đéc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-xen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bộc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lộ</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khiếu</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tác</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nghệ</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thuật</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ngay</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nhỏ.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UTM Cookies" panose="02040603050506020204" pitchFamily="18" charset="0"/>
                    <a:ea typeface="+mn-ea"/>
                    <a:cs typeface="+mn-cs"/>
                  </a:rPr>
                  <a:t>2</a:t>
                </a:r>
              </a:p>
            </p:txBody>
          </p:sp>
        </p:grpSp>
      </p:grpSp>
    </p:spTree>
    <p:extLst>
      <p:ext uri="{BB962C8B-B14F-4D97-AF65-F5344CB8AC3E}">
        <p14:creationId xmlns:p14="http://schemas.microsoft.com/office/powerpoint/2010/main" val="1276947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30B8D-2F72-4565-AF70-4D9BB7162AE7}">
  <ds:schemaRefs>
    <ds:schemaRef ds:uri="http://schemas.microsoft.com/sharepoint/v3/contenttype/forms"/>
  </ds:schemaRefs>
</ds:datastoreItem>
</file>

<file path=customXml/itemProps2.xml><?xml version="1.0" encoding="utf-8"?>
<ds:datastoreItem xmlns:ds="http://schemas.openxmlformats.org/officeDocument/2006/customXml" ds:itemID="{791447AA-B0E1-44B0-9370-54F902530807}">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45a79269-fa8d-42c8-ad13-763803f23fa6"/>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1119</TotalTime>
  <Words>800</Words>
  <Application>Microsoft Office PowerPoint</Application>
  <PresentationFormat>Widescreen</PresentationFormat>
  <Paragraphs>45</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微软雅黑</vt:lpstr>
      <vt:lpstr>Arial</vt:lpstr>
      <vt:lpstr>Calibri</vt:lpstr>
      <vt:lpstr>Cambria</vt:lpstr>
      <vt:lpstr>Times New Roman</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Administrator</cp:lastModifiedBy>
  <cp:revision>32</cp:revision>
  <dcterms:created xsi:type="dcterms:W3CDTF">2022-07-13T07:05:15Z</dcterms:created>
  <dcterms:modified xsi:type="dcterms:W3CDTF">2025-11-18T01:04:10Z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