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007577185" r:id="rId3"/>
    <p:sldId id="2007577182" r:id="rId4"/>
    <p:sldId id="2007577186" r:id="rId5"/>
    <p:sldId id="2007577187" r:id="rId6"/>
    <p:sldId id="2007577220" r:id="rId7"/>
    <p:sldId id="2007577190" r:id="rId8"/>
    <p:sldId id="2007577192" r:id="rId9"/>
    <p:sldId id="2007577194" r:id="rId10"/>
    <p:sldId id="2007577198" r:id="rId11"/>
    <p:sldId id="2007577222" r:id="rId12"/>
    <p:sldId id="2007577183" r:id="rId13"/>
    <p:sldId id="2007577202" r:id="rId14"/>
    <p:sldId id="2007577229" r:id="rId15"/>
    <p:sldId id="2007577201" r:id="rId16"/>
    <p:sldId id="2007577200" r:id="rId17"/>
    <p:sldId id="2007577230" r:id="rId18"/>
    <p:sldId id="2007577203" r:id="rId19"/>
    <p:sldId id="2007577231" r:id="rId20"/>
    <p:sldId id="2007577208" r:id="rId21"/>
    <p:sldId id="2007577232" r:id="rId22"/>
    <p:sldId id="2007577211" r:id="rId23"/>
    <p:sldId id="2007577210"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9E9"/>
    <a:srgbClr val="E36022"/>
    <a:srgbClr val="F7D56F"/>
    <a:srgbClr val="FCECC3"/>
    <a:srgbClr val="CEEAB0"/>
    <a:srgbClr val="88B1A5"/>
    <a:srgbClr val="69ABC6"/>
    <a:srgbClr val="EC943B"/>
    <a:srgbClr val="FFFF80"/>
    <a:srgbClr val="F7EC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9" autoAdjust="0"/>
    <p:restoredTop sz="93202" autoAdjust="0"/>
  </p:normalViewPr>
  <p:slideViewPr>
    <p:cSldViewPr snapToGrid="0">
      <p:cViewPr varScale="1">
        <p:scale>
          <a:sx n="77" d="100"/>
          <a:sy n="77" d="100"/>
        </p:scale>
        <p:origin x="821" y="67"/>
      </p:cViewPr>
      <p:guideLst/>
    </p:cSldViewPr>
  </p:slideViewPr>
  <p:notesTextViewPr>
    <p:cViewPr>
      <p:scale>
        <a:sx n="1" d="1"/>
        <a:sy n="1" d="1"/>
      </p:scale>
      <p:origin x="0" y="0"/>
    </p:cViewPr>
  </p:notesTextViewPr>
  <p:sorterViewPr>
    <p:cViewPr>
      <p:scale>
        <a:sx n="100" d="100"/>
        <a:sy n="100" d="100"/>
      </p:scale>
      <p:origin x="0" y="-23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EC68C4-E129-4943-9EB7-A94F53245FFB}" type="datetimeFigureOut">
              <a:rPr lang="zh-CN" altLang="en-US" smtClean="0"/>
              <a:t>2025/12/7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53BD35-1189-42DF-90F4-FF07692DA867}" type="slidenum">
              <a:rPr lang="zh-CN" altLang="en-US" smtClean="0"/>
              <a:t>‹#›</a:t>
            </a:fld>
            <a:endParaRPr lang="zh-CN" altLang="en-US"/>
          </a:p>
        </p:txBody>
      </p:sp>
    </p:spTree>
    <p:extLst>
      <p:ext uri="{BB962C8B-B14F-4D97-AF65-F5344CB8AC3E}">
        <p14:creationId xmlns:p14="http://schemas.microsoft.com/office/powerpoint/2010/main" val="859434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thivien.net/Quang-Huy/Ti%E1%BA%BFng-%C4%91%C3%A0n-Balalaica-tr%C3%AAn-s%C3%B4ng-%C4%90%C3%A0/poem-MjOIXc-F-PZRLmirYwrTDQ"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vi.wikipedia.org/w/index.php?title=H%E1%BB%99i_h%E1%BB%AFu_ngh%E1%BB%8B_Vi%E1%BB%87t-X%C3%B4&amp;action=edit&amp;redlink=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a:t>Bấm vào ngôi sao để chọn câu hỏi</a:t>
            </a:r>
            <a:endParaRPr lang="zh-CN" altLang="en-US"/>
          </a:p>
        </p:txBody>
      </p:sp>
      <p:sp>
        <p:nvSpPr>
          <p:cNvPr id="4" name="灯片编号占位符 3"/>
          <p:cNvSpPr>
            <a:spLocks noGrp="1"/>
          </p:cNvSpPr>
          <p:nvPr>
            <p:ph type="sldNum" sz="quarter" idx="5"/>
          </p:nvPr>
        </p:nvSpPr>
        <p:spPr/>
        <p:txBody>
          <a:bodyPr/>
          <a:lstStyle/>
          <a:p>
            <a:fld id="{F453BD35-1189-42DF-90F4-FF07692DA867}" type="slidenum">
              <a:rPr lang="zh-CN" altLang="en-US" smtClean="0"/>
              <a:t>1</a:t>
            </a:fld>
            <a:endParaRPr lang="zh-CN" altLang="en-US"/>
          </a:p>
        </p:txBody>
      </p:sp>
    </p:spTree>
    <p:extLst>
      <p:ext uri="{BB962C8B-B14F-4D97-AF65-F5344CB8AC3E}">
        <p14:creationId xmlns:p14="http://schemas.microsoft.com/office/powerpoint/2010/main" val="876960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ltLang="en-US" sz="1200" b="1"/>
              <a:t> Bài thơ </a:t>
            </a:r>
            <a:r>
              <a:rPr lang="nl-NL" altLang="en-US" sz="1200" b="1">
                <a:hlinkClick r:id="rId3"/>
              </a:rPr>
              <a:t>Tiếng đàn Balalaica trên sông Đà</a:t>
            </a:r>
            <a:r>
              <a:rPr lang="nl-NL" altLang="en-US" sz="1200" b="1"/>
              <a:t> đạt giải nhất trong cuộc thi thơ năm 1983 của </a:t>
            </a:r>
            <a:r>
              <a:rPr lang="nl-NL" altLang="en-US" sz="1200" b="1" u="sng">
                <a:hlinkClick r:id="rId4" tooltip="Hội hữu nghị Việt-Xô (trang chưa được viết)"/>
              </a:rPr>
              <a:t>Hội hữu nghị Việt-Xô</a:t>
            </a:r>
            <a:r>
              <a:rPr lang="nl-NL" altLang="en-US" sz="1200" b="1"/>
              <a:t>. Có 14 nhạc sĩ đã phổ nhạc cho bài thơ này.</a:t>
            </a:r>
            <a:endParaRPr lang="en-US"/>
          </a:p>
        </p:txBody>
      </p:sp>
      <p:sp>
        <p:nvSpPr>
          <p:cNvPr id="4" name="Slide Number Placeholder 3"/>
          <p:cNvSpPr>
            <a:spLocks noGrp="1"/>
          </p:cNvSpPr>
          <p:nvPr>
            <p:ph type="sldNum" sz="quarter" idx="5"/>
          </p:nvPr>
        </p:nvSpPr>
        <p:spPr/>
        <p:txBody>
          <a:bodyPr/>
          <a:lstStyle/>
          <a:p>
            <a:fld id="{F453BD35-1189-42DF-90F4-FF07692DA867}" type="slidenum">
              <a:rPr lang="zh-CN" altLang="en-US" smtClean="0"/>
              <a:t>6</a:t>
            </a:fld>
            <a:endParaRPr lang="zh-CN" altLang="en-US"/>
          </a:p>
        </p:txBody>
      </p:sp>
    </p:spTree>
    <p:extLst>
      <p:ext uri="{BB962C8B-B14F-4D97-AF65-F5344CB8AC3E}">
        <p14:creationId xmlns:p14="http://schemas.microsoft.com/office/powerpoint/2010/main" val="3960662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3BD35-1189-42DF-90F4-FF07692DA86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67532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6B500F-9AF2-4557-9816-65B63D71EC7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6B4E010-380F-467E-82A0-5413F9ECFA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D502970-C115-444D-81DA-C84ED040E504}"/>
              </a:ext>
            </a:extLst>
          </p:cNvPr>
          <p:cNvSpPr>
            <a:spLocks noGrp="1"/>
          </p:cNvSpPr>
          <p:nvPr>
            <p:ph type="dt" sz="half" idx="10"/>
          </p:nvPr>
        </p:nvSpPr>
        <p:spPr/>
        <p:txBody>
          <a:bodyPr/>
          <a:lstStyle/>
          <a:p>
            <a:fld id="{032554EB-4C62-4957-B789-FDFDF47FEB37}" type="datetimeFigureOut">
              <a:rPr lang="zh-CN" altLang="en-US" smtClean="0"/>
              <a:t>2025/12/7</a:t>
            </a:fld>
            <a:endParaRPr lang="zh-CN" altLang="en-US"/>
          </a:p>
        </p:txBody>
      </p:sp>
      <p:sp>
        <p:nvSpPr>
          <p:cNvPr id="5" name="页脚占位符 4">
            <a:extLst>
              <a:ext uri="{FF2B5EF4-FFF2-40B4-BE49-F238E27FC236}">
                <a16:creationId xmlns:a16="http://schemas.microsoft.com/office/drawing/2014/main" id="{D8CABC36-C7AB-4CF5-8859-78CACC1E9E4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2BEF7CF-B9DA-4771-A5C7-1B322DB7E2C2}"/>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spTree>
    <p:extLst>
      <p:ext uri="{BB962C8B-B14F-4D97-AF65-F5344CB8AC3E}">
        <p14:creationId xmlns:p14="http://schemas.microsoft.com/office/powerpoint/2010/main" val="22712148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7E3D62-591E-44FB-9708-826D5C5D61F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17AAE69-16C0-4219-976E-853DC375A25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D5381D5-1B84-431C-9109-C659C671B6DB}"/>
              </a:ext>
            </a:extLst>
          </p:cNvPr>
          <p:cNvSpPr>
            <a:spLocks noGrp="1"/>
          </p:cNvSpPr>
          <p:nvPr>
            <p:ph type="dt" sz="half" idx="10"/>
          </p:nvPr>
        </p:nvSpPr>
        <p:spPr/>
        <p:txBody>
          <a:bodyPr/>
          <a:lstStyle/>
          <a:p>
            <a:fld id="{032554EB-4C62-4957-B789-FDFDF47FEB37}" type="datetimeFigureOut">
              <a:rPr lang="zh-CN" altLang="en-US" smtClean="0"/>
              <a:t>2025/12/7</a:t>
            </a:fld>
            <a:endParaRPr lang="zh-CN" altLang="en-US"/>
          </a:p>
        </p:txBody>
      </p:sp>
      <p:sp>
        <p:nvSpPr>
          <p:cNvPr id="5" name="页脚占位符 4">
            <a:extLst>
              <a:ext uri="{FF2B5EF4-FFF2-40B4-BE49-F238E27FC236}">
                <a16:creationId xmlns:a16="http://schemas.microsoft.com/office/drawing/2014/main" id="{715E055D-783C-4DD7-AE29-B8869319373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BF691F9-3B39-4DAB-8E45-1C1DCEAC4EA5}"/>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spTree>
    <p:extLst>
      <p:ext uri="{BB962C8B-B14F-4D97-AF65-F5344CB8AC3E}">
        <p14:creationId xmlns:p14="http://schemas.microsoft.com/office/powerpoint/2010/main" val="5060667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965D7DC-F268-43F5-A10B-000651A2102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E835945-4014-4850-BDA3-11ECAB3EAAB8}"/>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3A701F3-4D56-44C2-B65F-035D8A93FFC9}"/>
              </a:ext>
            </a:extLst>
          </p:cNvPr>
          <p:cNvSpPr>
            <a:spLocks noGrp="1"/>
          </p:cNvSpPr>
          <p:nvPr>
            <p:ph type="dt" sz="half" idx="10"/>
          </p:nvPr>
        </p:nvSpPr>
        <p:spPr/>
        <p:txBody>
          <a:bodyPr/>
          <a:lstStyle/>
          <a:p>
            <a:fld id="{032554EB-4C62-4957-B789-FDFDF47FEB37}" type="datetimeFigureOut">
              <a:rPr lang="zh-CN" altLang="en-US" smtClean="0"/>
              <a:t>2025/12/7</a:t>
            </a:fld>
            <a:endParaRPr lang="zh-CN" altLang="en-US"/>
          </a:p>
        </p:txBody>
      </p:sp>
      <p:sp>
        <p:nvSpPr>
          <p:cNvPr id="5" name="页脚占位符 4">
            <a:extLst>
              <a:ext uri="{FF2B5EF4-FFF2-40B4-BE49-F238E27FC236}">
                <a16:creationId xmlns:a16="http://schemas.microsoft.com/office/drawing/2014/main" id="{7630979B-EF7F-4834-8A21-7F4E58BB628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FD74CE3-BB16-4B37-BE1B-00987051ECBE}"/>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spTree>
    <p:extLst>
      <p:ext uri="{BB962C8B-B14F-4D97-AF65-F5344CB8AC3E}">
        <p14:creationId xmlns:p14="http://schemas.microsoft.com/office/powerpoint/2010/main" val="22308535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8406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0562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1089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4794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6799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194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7657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349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633447-33BB-4328-B26C-2BC7F40FD78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77E4736-239A-4736-B21F-4F8B373E665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BC0F49C-3FC2-4545-8E1D-213E49A806F4}"/>
              </a:ext>
            </a:extLst>
          </p:cNvPr>
          <p:cNvSpPr>
            <a:spLocks noGrp="1"/>
          </p:cNvSpPr>
          <p:nvPr>
            <p:ph type="dt" sz="half" idx="10"/>
          </p:nvPr>
        </p:nvSpPr>
        <p:spPr/>
        <p:txBody>
          <a:bodyPr/>
          <a:lstStyle/>
          <a:p>
            <a:fld id="{032554EB-4C62-4957-B789-FDFDF47FEB37}" type="datetimeFigureOut">
              <a:rPr lang="zh-CN" altLang="en-US" smtClean="0"/>
              <a:t>2025/12/7</a:t>
            </a:fld>
            <a:endParaRPr lang="zh-CN" altLang="en-US"/>
          </a:p>
        </p:txBody>
      </p:sp>
      <p:sp>
        <p:nvSpPr>
          <p:cNvPr id="5" name="页脚占位符 4">
            <a:extLst>
              <a:ext uri="{FF2B5EF4-FFF2-40B4-BE49-F238E27FC236}">
                <a16:creationId xmlns:a16="http://schemas.microsoft.com/office/drawing/2014/main" id="{302FFC93-6BFC-41DD-9BF6-5A0E996D9FD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8F47C59-9AD4-4908-803D-4E1B089310B2}"/>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spTree>
    <p:extLst>
      <p:ext uri="{BB962C8B-B14F-4D97-AF65-F5344CB8AC3E}">
        <p14:creationId xmlns:p14="http://schemas.microsoft.com/office/powerpoint/2010/main" val="5157660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3047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5384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0994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DB13AF-C57B-47FB-B9EC-55DD100E4D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D597EA6-9A62-453C-A0A9-79A3F212A4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E018424-7B6A-43A2-971A-E7CA7D229B54}"/>
              </a:ext>
            </a:extLst>
          </p:cNvPr>
          <p:cNvSpPr>
            <a:spLocks noGrp="1"/>
          </p:cNvSpPr>
          <p:nvPr>
            <p:ph type="dt" sz="half" idx="10"/>
          </p:nvPr>
        </p:nvSpPr>
        <p:spPr/>
        <p:txBody>
          <a:bodyPr/>
          <a:lstStyle/>
          <a:p>
            <a:fld id="{032554EB-4C62-4957-B789-FDFDF47FEB37}" type="datetimeFigureOut">
              <a:rPr lang="zh-CN" altLang="en-US" smtClean="0"/>
              <a:t>2025/12/7</a:t>
            </a:fld>
            <a:endParaRPr lang="zh-CN" altLang="en-US"/>
          </a:p>
        </p:txBody>
      </p:sp>
      <p:sp>
        <p:nvSpPr>
          <p:cNvPr id="5" name="页脚占位符 4">
            <a:extLst>
              <a:ext uri="{FF2B5EF4-FFF2-40B4-BE49-F238E27FC236}">
                <a16:creationId xmlns:a16="http://schemas.microsoft.com/office/drawing/2014/main" id="{682CDB67-0668-4191-90A7-B7773D28BB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F980643-A9EE-4814-B715-5270047A2933}"/>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spTree>
    <p:extLst>
      <p:ext uri="{BB962C8B-B14F-4D97-AF65-F5344CB8AC3E}">
        <p14:creationId xmlns:p14="http://schemas.microsoft.com/office/powerpoint/2010/main" val="16376101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1B65AB-ECA5-4B0C-9500-FB3CE0C9B67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33B2531-E18E-43A1-8F6C-BF455493A97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0A925BC-3CF6-406B-8D54-39EAB177BF4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741605D9-4286-4E04-B114-A90507830B76}"/>
              </a:ext>
            </a:extLst>
          </p:cNvPr>
          <p:cNvSpPr>
            <a:spLocks noGrp="1"/>
          </p:cNvSpPr>
          <p:nvPr>
            <p:ph type="dt" sz="half" idx="10"/>
          </p:nvPr>
        </p:nvSpPr>
        <p:spPr/>
        <p:txBody>
          <a:bodyPr/>
          <a:lstStyle/>
          <a:p>
            <a:fld id="{032554EB-4C62-4957-B789-FDFDF47FEB37}" type="datetimeFigureOut">
              <a:rPr lang="zh-CN" altLang="en-US" smtClean="0"/>
              <a:t>2025/12/7</a:t>
            </a:fld>
            <a:endParaRPr lang="zh-CN" altLang="en-US"/>
          </a:p>
        </p:txBody>
      </p:sp>
      <p:sp>
        <p:nvSpPr>
          <p:cNvPr id="6" name="页脚占位符 5">
            <a:extLst>
              <a:ext uri="{FF2B5EF4-FFF2-40B4-BE49-F238E27FC236}">
                <a16:creationId xmlns:a16="http://schemas.microsoft.com/office/drawing/2014/main" id="{A0FDE458-0455-4AF8-943D-1627EE7FEDD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B08360F-7755-412D-9601-529A273364DD}"/>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spTree>
    <p:extLst>
      <p:ext uri="{BB962C8B-B14F-4D97-AF65-F5344CB8AC3E}">
        <p14:creationId xmlns:p14="http://schemas.microsoft.com/office/powerpoint/2010/main" val="39581833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52A8EC-8670-482C-8CFC-F0542F95070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CA2C9B0-24A0-4513-8EC0-D18BFF2C48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A6D3269-70B7-459D-BF09-2560C489895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D18EE88-6018-4A7E-AD9C-ECAC25A98E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642ADCE-C05D-4617-9750-1FB4F74784B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80ED218-77D5-4508-B129-75068F1395C2}"/>
              </a:ext>
            </a:extLst>
          </p:cNvPr>
          <p:cNvSpPr>
            <a:spLocks noGrp="1"/>
          </p:cNvSpPr>
          <p:nvPr>
            <p:ph type="dt" sz="half" idx="10"/>
          </p:nvPr>
        </p:nvSpPr>
        <p:spPr/>
        <p:txBody>
          <a:bodyPr/>
          <a:lstStyle/>
          <a:p>
            <a:fld id="{032554EB-4C62-4957-B789-FDFDF47FEB37}" type="datetimeFigureOut">
              <a:rPr lang="zh-CN" altLang="en-US" smtClean="0"/>
              <a:t>2025/12/7</a:t>
            </a:fld>
            <a:endParaRPr lang="zh-CN" altLang="en-US"/>
          </a:p>
        </p:txBody>
      </p:sp>
      <p:sp>
        <p:nvSpPr>
          <p:cNvPr id="8" name="页脚占位符 7">
            <a:extLst>
              <a:ext uri="{FF2B5EF4-FFF2-40B4-BE49-F238E27FC236}">
                <a16:creationId xmlns:a16="http://schemas.microsoft.com/office/drawing/2014/main" id="{29C6A662-2814-4F64-897B-292BDB3C16B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3C72CC1-6330-40FD-AF12-C05BA3DB1462}"/>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spTree>
    <p:extLst>
      <p:ext uri="{BB962C8B-B14F-4D97-AF65-F5344CB8AC3E}">
        <p14:creationId xmlns:p14="http://schemas.microsoft.com/office/powerpoint/2010/main" val="15738952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F0C240-9801-43D9-BB59-C50069161C7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6F0BBCA-4071-4B6D-99D0-2FCF201BD376}"/>
              </a:ext>
            </a:extLst>
          </p:cNvPr>
          <p:cNvSpPr>
            <a:spLocks noGrp="1"/>
          </p:cNvSpPr>
          <p:nvPr>
            <p:ph type="dt" sz="half" idx="10"/>
          </p:nvPr>
        </p:nvSpPr>
        <p:spPr/>
        <p:txBody>
          <a:bodyPr/>
          <a:lstStyle/>
          <a:p>
            <a:fld id="{032554EB-4C62-4957-B789-FDFDF47FEB37}" type="datetimeFigureOut">
              <a:rPr lang="zh-CN" altLang="en-US" smtClean="0"/>
              <a:t>2025/12/7</a:t>
            </a:fld>
            <a:endParaRPr lang="zh-CN" altLang="en-US"/>
          </a:p>
        </p:txBody>
      </p:sp>
      <p:sp>
        <p:nvSpPr>
          <p:cNvPr id="4" name="页脚占位符 3">
            <a:extLst>
              <a:ext uri="{FF2B5EF4-FFF2-40B4-BE49-F238E27FC236}">
                <a16:creationId xmlns:a16="http://schemas.microsoft.com/office/drawing/2014/main" id="{648A0009-A13E-4F9E-9A9A-5633CDEC1C1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B35AF91-5C24-448C-A858-F69958BFAC5E}"/>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spTree>
    <p:extLst>
      <p:ext uri="{BB962C8B-B14F-4D97-AF65-F5344CB8AC3E}">
        <p14:creationId xmlns:p14="http://schemas.microsoft.com/office/powerpoint/2010/main" val="1842639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AFF3B21-1649-4785-B69C-E07DF377C673}"/>
              </a:ext>
            </a:extLst>
          </p:cNvPr>
          <p:cNvSpPr>
            <a:spLocks noGrp="1"/>
          </p:cNvSpPr>
          <p:nvPr>
            <p:ph type="dt" sz="half" idx="10"/>
          </p:nvPr>
        </p:nvSpPr>
        <p:spPr/>
        <p:txBody>
          <a:bodyPr/>
          <a:lstStyle/>
          <a:p>
            <a:fld id="{032554EB-4C62-4957-B789-FDFDF47FEB37}" type="datetimeFigureOut">
              <a:rPr lang="zh-CN" altLang="en-US" smtClean="0"/>
              <a:t>2025/12/7</a:t>
            </a:fld>
            <a:endParaRPr lang="zh-CN" altLang="en-US"/>
          </a:p>
        </p:txBody>
      </p:sp>
      <p:sp>
        <p:nvSpPr>
          <p:cNvPr id="3" name="页脚占位符 2">
            <a:extLst>
              <a:ext uri="{FF2B5EF4-FFF2-40B4-BE49-F238E27FC236}">
                <a16:creationId xmlns:a16="http://schemas.microsoft.com/office/drawing/2014/main" id="{D7CC82AC-FA30-415A-974A-24FA4845CB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6A4651C-08B4-403C-A6FB-E519C6204B6A}"/>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spTree>
    <p:extLst>
      <p:ext uri="{BB962C8B-B14F-4D97-AF65-F5344CB8AC3E}">
        <p14:creationId xmlns:p14="http://schemas.microsoft.com/office/powerpoint/2010/main" val="1052770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A096BB-77E0-4842-9469-7AF6074B7D2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4E7C16E-89ED-439B-9164-D17AD67959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A3F6DB5-9999-475A-995E-9C5895A313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309CB54-5B77-47D4-B4EA-AFB57E881DC0}"/>
              </a:ext>
            </a:extLst>
          </p:cNvPr>
          <p:cNvSpPr>
            <a:spLocks noGrp="1"/>
          </p:cNvSpPr>
          <p:nvPr>
            <p:ph type="dt" sz="half" idx="10"/>
          </p:nvPr>
        </p:nvSpPr>
        <p:spPr/>
        <p:txBody>
          <a:bodyPr/>
          <a:lstStyle/>
          <a:p>
            <a:fld id="{032554EB-4C62-4957-B789-FDFDF47FEB37}" type="datetimeFigureOut">
              <a:rPr lang="zh-CN" altLang="en-US" smtClean="0"/>
              <a:t>2025/12/7</a:t>
            </a:fld>
            <a:endParaRPr lang="zh-CN" altLang="en-US"/>
          </a:p>
        </p:txBody>
      </p:sp>
      <p:sp>
        <p:nvSpPr>
          <p:cNvPr id="6" name="页脚占位符 5">
            <a:extLst>
              <a:ext uri="{FF2B5EF4-FFF2-40B4-BE49-F238E27FC236}">
                <a16:creationId xmlns:a16="http://schemas.microsoft.com/office/drawing/2014/main" id="{2CDC461A-B974-4EE6-8DDA-B844B49D52B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526E566-373C-4EBA-AED5-428C3130E63B}"/>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spTree>
    <p:extLst>
      <p:ext uri="{BB962C8B-B14F-4D97-AF65-F5344CB8AC3E}">
        <p14:creationId xmlns:p14="http://schemas.microsoft.com/office/powerpoint/2010/main" val="42864945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CB1265-1816-4D68-B8A9-4E7C4E6134E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647ACE9-F03B-4DF9-BACF-A660168184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F4925EA-F972-46DF-BC56-9F6A985BB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747A489-56F7-457E-AF3E-6936A2A3CEC1}"/>
              </a:ext>
            </a:extLst>
          </p:cNvPr>
          <p:cNvSpPr>
            <a:spLocks noGrp="1"/>
          </p:cNvSpPr>
          <p:nvPr>
            <p:ph type="dt" sz="half" idx="10"/>
          </p:nvPr>
        </p:nvSpPr>
        <p:spPr/>
        <p:txBody>
          <a:bodyPr/>
          <a:lstStyle/>
          <a:p>
            <a:fld id="{032554EB-4C62-4957-B789-FDFDF47FEB37}" type="datetimeFigureOut">
              <a:rPr lang="zh-CN" altLang="en-US" smtClean="0"/>
              <a:t>2025/12/7</a:t>
            </a:fld>
            <a:endParaRPr lang="zh-CN" altLang="en-US"/>
          </a:p>
        </p:txBody>
      </p:sp>
      <p:sp>
        <p:nvSpPr>
          <p:cNvPr id="6" name="页脚占位符 5">
            <a:extLst>
              <a:ext uri="{FF2B5EF4-FFF2-40B4-BE49-F238E27FC236}">
                <a16:creationId xmlns:a16="http://schemas.microsoft.com/office/drawing/2014/main" id="{C13216C3-45B3-455D-86EF-1B1D1228DA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41BD9B9-C6A7-437E-89A9-82C52D07D99D}"/>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FBFCE6A3-4092-C45A-CCD9-F549F13B09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17579" y="2349756"/>
            <a:ext cx="1548251" cy="1548251"/>
          </a:xfrm>
          <a:prstGeom prst="rect">
            <a:avLst/>
          </a:prstGeom>
        </p:spPr>
      </p:pic>
    </p:spTree>
    <p:extLst>
      <p:ext uri="{BB962C8B-B14F-4D97-AF65-F5344CB8AC3E}">
        <p14:creationId xmlns:p14="http://schemas.microsoft.com/office/powerpoint/2010/main" val="116564313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5A23960-8992-439F-A1C1-DBD4FD3F97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599F889-7C44-4274-8594-224FF05A3D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ED19B2D-DFCA-4A09-98CD-99E18C34C6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554EB-4C62-4957-B789-FDFDF47FEB37}" type="datetimeFigureOut">
              <a:rPr lang="zh-CN" altLang="en-US" smtClean="0"/>
              <a:t>2025/12/7</a:t>
            </a:fld>
            <a:endParaRPr lang="zh-CN" altLang="en-US"/>
          </a:p>
        </p:txBody>
      </p:sp>
      <p:sp>
        <p:nvSpPr>
          <p:cNvPr id="5" name="页脚占位符 4">
            <a:extLst>
              <a:ext uri="{FF2B5EF4-FFF2-40B4-BE49-F238E27FC236}">
                <a16:creationId xmlns:a16="http://schemas.microsoft.com/office/drawing/2014/main" id="{3FB366DC-A4B9-4D71-A6DC-0AF46BF974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C13D5D0-40A9-4131-ADE3-9285B39D47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F60E6-B9B1-456E-ACE7-5C7E49F806F8}" type="slidenum">
              <a:rPr lang="zh-CN" altLang="en-US" smtClean="0"/>
              <a:t>‹#›</a:t>
            </a:fld>
            <a:endParaRPr lang="zh-CN" altLang="en-US"/>
          </a:p>
        </p:txBody>
      </p:sp>
    </p:spTree>
    <p:extLst>
      <p:ext uri="{BB962C8B-B14F-4D97-AF65-F5344CB8AC3E}">
        <p14:creationId xmlns:p14="http://schemas.microsoft.com/office/powerpoint/2010/main" val="4195703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12/7/2025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454961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slide" Target="slide4.xml"/><Relationship Id="rId4" Type="http://schemas.openxmlformats.org/officeDocument/2006/relationships/image" Target="../media/image3.png"/><Relationship Id="rId9" Type="http://schemas.openxmlformats.org/officeDocument/2006/relationships/image" Target="../media/image6.png"/><Relationship Id="rId1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9.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2.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2.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2.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slide" Target="slide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1.png"/><Relationship Id="rId9"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2.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2.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10.png"/><Relationship Id="rId7"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2.png"/><Relationship Id="rId10" Type="http://schemas.openxmlformats.org/officeDocument/2006/relationships/image" Target="../media/image35.png"/><Relationship Id="rId4" Type="http://schemas.openxmlformats.org/officeDocument/2006/relationships/image" Target="../media/image11.png"/><Relationship Id="rId9" Type="http://schemas.openxmlformats.org/officeDocument/2006/relationships/image" Target="../media/image34.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slide" Target="slide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slide" Target="slide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2.png"/><Relationship Id="rId4" Type="http://schemas.microsoft.com/office/2007/relationships/hdphoto" Target="../media/hdphoto2.wdp"/><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C8DA76F-9E55-46CB-A2D3-19475A0250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C37B909A-C6B7-4712-B062-A65E2F4AD2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9" y="94712"/>
            <a:ext cx="4833257" cy="6763288"/>
          </a:xfrm>
          <a:prstGeom prst="rect">
            <a:avLst/>
          </a:prstGeom>
        </p:spPr>
      </p:pic>
      <p:pic>
        <p:nvPicPr>
          <p:cNvPr id="7" name="图片 6">
            <a:extLst>
              <a:ext uri="{FF2B5EF4-FFF2-40B4-BE49-F238E27FC236}">
                <a16:creationId xmlns:a16="http://schemas.microsoft.com/office/drawing/2014/main" id="{B9686592-6C52-4A48-B857-7AF92E8EFE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06664">
            <a:off x="9724174" y="-8027"/>
            <a:ext cx="2057479" cy="2057479"/>
          </a:xfrm>
          <a:prstGeom prst="rect">
            <a:avLst/>
          </a:prstGeom>
        </p:spPr>
      </p:pic>
      <p:sp>
        <p:nvSpPr>
          <p:cNvPr id="42" name="Rectangle 41">
            <a:extLst>
              <a:ext uri="{FF2B5EF4-FFF2-40B4-BE49-F238E27FC236}">
                <a16:creationId xmlns:a16="http://schemas.microsoft.com/office/drawing/2014/main" id="{251D3315-2C88-4BF0-AC8A-9C6FFC6052C2}"/>
              </a:ext>
            </a:extLst>
          </p:cNvPr>
          <p:cNvSpPr/>
          <p:nvPr/>
        </p:nvSpPr>
        <p:spPr>
          <a:xfrm>
            <a:off x="2122938" y="459435"/>
            <a:ext cx="3817468" cy="771525"/>
          </a:xfrm>
          <a:prstGeom prst="rect">
            <a:avLst/>
          </a:prstGeom>
          <a:noFill/>
        </p:spPr>
        <p:txBody>
          <a:bodyPr wrap="square" lIns="91440" tIns="45720" rIns="91440" bIns="45720" numCol="1">
            <a:prstTxWarp prst="textPlai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1600" b="1" cap="none" spc="0">
                <a:ln w="38100">
                  <a:solidFill>
                    <a:srgbClr val="00B0F0"/>
                  </a:solidFill>
                </a:ln>
                <a:solidFill>
                  <a:schemeClr val="bg1"/>
                </a:solidFill>
                <a:effectLst>
                  <a:outerShdw blurRad="38100" dist="25400" dir="5400000" algn="ctr" rotWithShape="0">
                    <a:srgbClr val="6E747A">
                      <a:alpha val="43000"/>
                    </a:srgbClr>
                  </a:outerShdw>
                </a:effectLst>
                <a:latin typeface="iCiel Cadena" panose="02000503000000020004" pitchFamily="2" charset="0"/>
              </a:rPr>
              <a:t>TRÒ CHƠI</a:t>
            </a:r>
            <a:endParaRPr lang="en-US" sz="1600" b="1" cap="none" spc="0">
              <a:ln w="38100">
                <a:solidFill>
                  <a:srgbClr val="00B0F0"/>
                </a:solidFill>
              </a:ln>
              <a:solidFill>
                <a:schemeClr val="bg1"/>
              </a:solidFill>
              <a:effectLst>
                <a:outerShdw blurRad="38100" dist="25400" dir="5400000" algn="ctr" rotWithShape="0">
                  <a:srgbClr val="6E747A">
                    <a:alpha val="43000"/>
                  </a:srgbClr>
                </a:outerShdw>
              </a:effectLst>
              <a:latin typeface="iCiel Cadena" panose="02000503000000020004" pitchFamily="2" charset="0"/>
            </a:endParaRPr>
          </a:p>
        </p:txBody>
      </p:sp>
      <p:sp>
        <p:nvSpPr>
          <p:cNvPr id="43" name="Rectangle 42">
            <a:extLst>
              <a:ext uri="{FF2B5EF4-FFF2-40B4-BE49-F238E27FC236}">
                <a16:creationId xmlns:a16="http://schemas.microsoft.com/office/drawing/2014/main" id="{3B397D14-275E-43ED-B95C-9C457D9C6C94}"/>
              </a:ext>
            </a:extLst>
          </p:cNvPr>
          <p:cNvSpPr/>
          <p:nvPr/>
        </p:nvSpPr>
        <p:spPr>
          <a:xfrm>
            <a:off x="1039357" y="1519224"/>
            <a:ext cx="6414154" cy="2120949"/>
          </a:xfrm>
          <a:prstGeom prst="rect">
            <a:avLst/>
          </a:prstGeom>
          <a:noFill/>
        </p:spPr>
        <p:txBody>
          <a:bodyPr wrap="square" lIns="91440" tIns="45720" rIns="91440" bIns="45720" numCol="1">
            <a:prstTxWarp prst="textPlai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1600" b="1" cap="none" spc="0">
                <a:ln w="76200">
                  <a:solidFill>
                    <a:srgbClr val="EC943B"/>
                  </a:solidFill>
                </a:ln>
                <a:solidFill>
                  <a:srgbClr val="FFFF80"/>
                </a:solidFill>
                <a:effectLst>
                  <a:outerShdw blurRad="38100" dist="25400" dir="5400000" algn="ctr" rotWithShape="0">
                    <a:srgbClr val="6E747A">
                      <a:alpha val="43000"/>
                    </a:srgbClr>
                  </a:outerShdw>
                </a:effectLst>
                <a:latin typeface="iCiel Cadena" panose="02000503000000020004" pitchFamily="2" charset="0"/>
              </a:rPr>
              <a:t>HÁI SAO</a:t>
            </a:r>
            <a:endParaRPr lang="en-US" sz="1600" b="1" cap="none" spc="0">
              <a:ln w="76200">
                <a:solidFill>
                  <a:srgbClr val="EC943B"/>
                </a:solidFill>
              </a:ln>
              <a:solidFill>
                <a:srgbClr val="FFFF80"/>
              </a:solidFill>
              <a:effectLst>
                <a:outerShdw blurRad="38100" dist="25400" dir="5400000" algn="ctr" rotWithShape="0">
                  <a:srgbClr val="6E747A">
                    <a:alpha val="43000"/>
                  </a:srgbClr>
                </a:outerShdw>
              </a:effectLst>
              <a:latin typeface="iCiel Cadena" panose="02000503000000020004" pitchFamily="2" charset="0"/>
            </a:endParaRPr>
          </a:p>
        </p:txBody>
      </p:sp>
      <p:pic>
        <p:nvPicPr>
          <p:cNvPr id="51" name="Picture 50">
            <a:hlinkClick r:id="rId6" action="ppaction://hlinksldjump"/>
            <a:extLst>
              <a:ext uri="{FF2B5EF4-FFF2-40B4-BE49-F238E27FC236}">
                <a16:creationId xmlns:a16="http://schemas.microsoft.com/office/drawing/2014/main" id="{EFA444E2-8327-4DF4-96DA-148C5A0254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4186" y="3429000"/>
            <a:ext cx="3371380" cy="3377477"/>
          </a:xfrm>
          <a:prstGeom prst="rect">
            <a:avLst/>
          </a:prstGeom>
        </p:spPr>
      </p:pic>
      <p:pic>
        <p:nvPicPr>
          <p:cNvPr id="53" name="Picture 52">
            <a:hlinkClick r:id="rId8" action="ppaction://hlinksldjump"/>
            <a:extLst>
              <a:ext uri="{FF2B5EF4-FFF2-40B4-BE49-F238E27FC236}">
                <a16:creationId xmlns:a16="http://schemas.microsoft.com/office/drawing/2014/main" id="{E0DC1242-AADD-4A10-B039-F9C56C8E68F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80678" y="3947761"/>
            <a:ext cx="2444708" cy="2450804"/>
          </a:xfrm>
          <a:prstGeom prst="rect">
            <a:avLst/>
          </a:prstGeom>
        </p:spPr>
      </p:pic>
      <p:pic>
        <p:nvPicPr>
          <p:cNvPr id="55" name="Picture 54">
            <a:hlinkClick r:id="rId10" action="ppaction://hlinksldjump"/>
            <a:extLst>
              <a:ext uri="{FF2B5EF4-FFF2-40B4-BE49-F238E27FC236}">
                <a16:creationId xmlns:a16="http://schemas.microsoft.com/office/drawing/2014/main" id="{EA98C30B-570F-4696-BE3A-804FA3E0664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64031" y="3484425"/>
            <a:ext cx="3371380" cy="3377477"/>
          </a:xfrm>
          <a:prstGeom prst="rect">
            <a:avLst/>
          </a:prstGeom>
        </p:spPr>
      </p:pic>
      <p:pic>
        <p:nvPicPr>
          <p:cNvPr id="10" name="Picture 4" descr="卡通箭頭繪製箭頭箭頭創意箭頭矢量和png | How to draw hands, Hand drawn arrows, Arrow drawing">
            <a:hlinkClick r:id="rId12" action="ppaction://hlinksldjump"/>
            <a:extLst>
              <a:ext uri="{FF2B5EF4-FFF2-40B4-BE49-F238E27FC236}">
                <a16:creationId xmlns:a16="http://schemas.microsoft.com/office/drawing/2014/main" id="{5E2DA6A4-21E0-44C1-86DF-CAD4869AF13F}"/>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31250" b="73125" l="15156" r="72500">
                        <a14:foregroundMark x1="27344" y1="42031" x2="38750" y2="42969"/>
                      </a14:backgroundRemoval>
                    </a14:imgEffect>
                  </a14:imgLayer>
                </a14:imgProps>
              </a:ext>
              <a:ext uri="{28A0092B-C50C-407E-A947-70E740481C1C}">
                <a14:useLocalDpi xmlns:a14="http://schemas.microsoft.com/office/drawing/2010/main" val="0"/>
              </a:ext>
            </a:extLst>
          </a:blip>
          <a:srcRect/>
          <a:stretch>
            <a:fillRect/>
          </a:stretch>
        </p:blipFill>
        <p:spPr bwMode="auto">
          <a:xfrm rot="21426705">
            <a:off x="10559657" y="5254452"/>
            <a:ext cx="2102146" cy="210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9740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wipe(down)">
                                      <p:cBhvr>
                                        <p:cTn id="7" dur="580">
                                          <p:stCondLst>
                                            <p:cond delay="0"/>
                                          </p:stCondLst>
                                        </p:cTn>
                                        <p:tgtEl>
                                          <p:spTgt spid="42">
                                            <p:txEl>
                                              <p:pRg st="0" end="0"/>
                                            </p:txEl>
                                          </p:spTgt>
                                        </p:tgtEl>
                                      </p:cBhvr>
                                    </p:animEffect>
                                    <p:anim calcmode="lin" valueType="num">
                                      <p:cBhvr>
                                        <p:cTn id="8" dur="1822" tmFilter="0,0; 0.14,0.36; 0.43,0.73; 0.71,0.91; 1.0,1.0">
                                          <p:stCondLst>
                                            <p:cond delay="0"/>
                                          </p:stCondLst>
                                        </p:cTn>
                                        <p:tgtEl>
                                          <p:spTgt spid="4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2">
                                            <p:txEl>
                                              <p:pRg st="0" end="0"/>
                                            </p:txEl>
                                          </p:spTgt>
                                        </p:tgtEl>
                                      </p:cBhvr>
                                      <p:to x="100000" y="60000"/>
                                    </p:animScale>
                                    <p:animScale>
                                      <p:cBhvr>
                                        <p:cTn id="14" dur="166" decel="50000">
                                          <p:stCondLst>
                                            <p:cond delay="676"/>
                                          </p:stCondLst>
                                        </p:cTn>
                                        <p:tgtEl>
                                          <p:spTgt spid="42">
                                            <p:txEl>
                                              <p:pRg st="0" end="0"/>
                                            </p:txEl>
                                          </p:spTgt>
                                        </p:tgtEl>
                                      </p:cBhvr>
                                      <p:to x="100000" y="100000"/>
                                    </p:animScale>
                                    <p:animScale>
                                      <p:cBhvr>
                                        <p:cTn id="15" dur="26">
                                          <p:stCondLst>
                                            <p:cond delay="1312"/>
                                          </p:stCondLst>
                                        </p:cTn>
                                        <p:tgtEl>
                                          <p:spTgt spid="42">
                                            <p:txEl>
                                              <p:pRg st="0" end="0"/>
                                            </p:txEl>
                                          </p:spTgt>
                                        </p:tgtEl>
                                      </p:cBhvr>
                                      <p:to x="100000" y="80000"/>
                                    </p:animScale>
                                    <p:animScale>
                                      <p:cBhvr>
                                        <p:cTn id="16" dur="166" decel="50000">
                                          <p:stCondLst>
                                            <p:cond delay="1338"/>
                                          </p:stCondLst>
                                        </p:cTn>
                                        <p:tgtEl>
                                          <p:spTgt spid="42">
                                            <p:txEl>
                                              <p:pRg st="0" end="0"/>
                                            </p:txEl>
                                          </p:spTgt>
                                        </p:tgtEl>
                                      </p:cBhvr>
                                      <p:to x="100000" y="100000"/>
                                    </p:animScale>
                                    <p:animScale>
                                      <p:cBhvr>
                                        <p:cTn id="17" dur="26">
                                          <p:stCondLst>
                                            <p:cond delay="1642"/>
                                          </p:stCondLst>
                                        </p:cTn>
                                        <p:tgtEl>
                                          <p:spTgt spid="42">
                                            <p:txEl>
                                              <p:pRg st="0" end="0"/>
                                            </p:txEl>
                                          </p:spTgt>
                                        </p:tgtEl>
                                      </p:cBhvr>
                                      <p:to x="100000" y="90000"/>
                                    </p:animScale>
                                    <p:animScale>
                                      <p:cBhvr>
                                        <p:cTn id="18" dur="166" decel="50000">
                                          <p:stCondLst>
                                            <p:cond delay="1668"/>
                                          </p:stCondLst>
                                        </p:cTn>
                                        <p:tgtEl>
                                          <p:spTgt spid="42">
                                            <p:txEl>
                                              <p:pRg st="0" end="0"/>
                                            </p:txEl>
                                          </p:spTgt>
                                        </p:tgtEl>
                                      </p:cBhvr>
                                      <p:to x="100000" y="100000"/>
                                    </p:animScale>
                                    <p:animScale>
                                      <p:cBhvr>
                                        <p:cTn id="19" dur="26">
                                          <p:stCondLst>
                                            <p:cond delay="1808"/>
                                          </p:stCondLst>
                                        </p:cTn>
                                        <p:tgtEl>
                                          <p:spTgt spid="42">
                                            <p:txEl>
                                              <p:pRg st="0" end="0"/>
                                            </p:txEl>
                                          </p:spTgt>
                                        </p:tgtEl>
                                      </p:cBhvr>
                                      <p:to x="100000" y="95000"/>
                                    </p:animScale>
                                    <p:animScale>
                                      <p:cBhvr>
                                        <p:cTn id="20" dur="166" decel="50000">
                                          <p:stCondLst>
                                            <p:cond delay="1834"/>
                                          </p:stCondLst>
                                        </p:cTn>
                                        <p:tgtEl>
                                          <p:spTgt spid="42">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3">
                                            <p:txEl>
                                              <p:pRg st="0" end="0"/>
                                            </p:txEl>
                                          </p:spTgt>
                                        </p:tgtEl>
                                        <p:attrNameLst>
                                          <p:attrName>style.visibility</p:attrName>
                                        </p:attrNameLst>
                                      </p:cBhvr>
                                      <p:to>
                                        <p:strVal val="visible"/>
                                      </p:to>
                                    </p:set>
                                    <p:animEffect transition="in" filter="wipe(down)">
                                      <p:cBhvr>
                                        <p:cTn id="23" dur="580">
                                          <p:stCondLst>
                                            <p:cond delay="0"/>
                                          </p:stCondLst>
                                        </p:cTn>
                                        <p:tgtEl>
                                          <p:spTgt spid="43">
                                            <p:txEl>
                                              <p:pRg st="0" end="0"/>
                                            </p:txEl>
                                          </p:spTgt>
                                        </p:tgtEl>
                                      </p:cBhvr>
                                    </p:animEffect>
                                    <p:anim calcmode="lin" valueType="num">
                                      <p:cBhvr>
                                        <p:cTn id="24" dur="1822" tmFilter="0,0; 0.14,0.36; 0.43,0.73; 0.71,0.91; 1.0,1.0">
                                          <p:stCondLst>
                                            <p:cond delay="0"/>
                                          </p:stCondLst>
                                        </p:cTn>
                                        <p:tgtEl>
                                          <p:spTgt spid="43">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3">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3">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3">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3">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3">
                                            <p:txEl>
                                              <p:pRg st="0" end="0"/>
                                            </p:txEl>
                                          </p:spTgt>
                                        </p:tgtEl>
                                      </p:cBhvr>
                                      <p:to x="100000" y="60000"/>
                                    </p:animScale>
                                    <p:animScale>
                                      <p:cBhvr>
                                        <p:cTn id="30" dur="166" decel="50000">
                                          <p:stCondLst>
                                            <p:cond delay="676"/>
                                          </p:stCondLst>
                                        </p:cTn>
                                        <p:tgtEl>
                                          <p:spTgt spid="43">
                                            <p:txEl>
                                              <p:pRg st="0" end="0"/>
                                            </p:txEl>
                                          </p:spTgt>
                                        </p:tgtEl>
                                      </p:cBhvr>
                                      <p:to x="100000" y="100000"/>
                                    </p:animScale>
                                    <p:animScale>
                                      <p:cBhvr>
                                        <p:cTn id="31" dur="26">
                                          <p:stCondLst>
                                            <p:cond delay="1312"/>
                                          </p:stCondLst>
                                        </p:cTn>
                                        <p:tgtEl>
                                          <p:spTgt spid="43">
                                            <p:txEl>
                                              <p:pRg st="0" end="0"/>
                                            </p:txEl>
                                          </p:spTgt>
                                        </p:tgtEl>
                                      </p:cBhvr>
                                      <p:to x="100000" y="80000"/>
                                    </p:animScale>
                                    <p:animScale>
                                      <p:cBhvr>
                                        <p:cTn id="32" dur="166" decel="50000">
                                          <p:stCondLst>
                                            <p:cond delay="1338"/>
                                          </p:stCondLst>
                                        </p:cTn>
                                        <p:tgtEl>
                                          <p:spTgt spid="43">
                                            <p:txEl>
                                              <p:pRg st="0" end="0"/>
                                            </p:txEl>
                                          </p:spTgt>
                                        </p:tgtEl>
                                      </p:cBhvr>
                                      <p:to x="100000" y="100000"/>
                                    </p:animScale>
                                    <p:animScale>
                                      <p:cBhvr>
                                        <p:cTn id="33" dur="26">
                                          <p:stCondLst>
                                            <p:cond delay="1642"/>
                                          </p:stCondLst>
                                        </p:cTn>
                                        <p:tgtEl>
                                          <p:spTgt spid="43">
                                            <p:txEl>
                                              <p:pRg st="0" end="0"/>
                                            </p:txEl>
                                          </p:spTgt>
                                        </p:tgtEl>
                                      </p:cBhvr>
                                      <p:to x="100000" y="90000"/>
                                    </p:animScale>
                                    <p:animScale>
                                      <p:cBhvr>
                                        <p:cTn id="34" dur="166" decel="50000">
                                          <p:stCondLst>
                                            <p:cond delay="1668"/>
                                          </p:stCondLst>
                                        </p:cTn>
                                        <p:tgtEl>
                                          <p:spTgt spid="43">
                                            <p:txEl>
                                              <p:pRg st="0" end="0"/>
                                            </p:txEl>
                                          </p:spTgt>
                                        </p:tgtEl>
                                      </p:cBhvr>
                                      <p:to x="100000" y="100000"/>
                                    </p:animScale>
                                    <p:animScale>
                                      <p:cBhvr>
                                        <p:cTn id="35" dur="26">
                                          <p:stCondLst>
                                            <p:cond delay="1808"/>
                                          </p:stCondLst>
                                        </p:cTn>
                                        <p:tgtEl>
                                          <p:spTgt spid="43">
                                            <p:txEl>
                                              <p:pRg st="0" end="0"/>
                                            </p:txEl>
                                          </p:spTgt>
                                        </p:tgtEl>
                                      </p:cBhvr>
                                      <p:to x="100000" y="95000"/>
                                    </p:animScale>
                                    <p:animScale>
                                      <p:cBhvr>
                                        <p:cTn id="36" dur="166" decel="50000">
                                          <p:stCondLst>
                                            <p:cond delay="1834"/>
                                          </p:stCondLst>
                                        </p:cTn>
                                        <p:tgtEl>
                                          <p:spTgt spid="43">
                                            <p:txEl>
                                              <p:pRg st="0" end="0"/>
                                            </p:txEl>
                                          </p:spTgt>
                                        </p:tgtEl>
                                      </p:cBhvr>
                                      <p:to x="100000" y="100000"/>
                                    </p:animScale>
                                  </p:childTnLst>
                                </p:cTn>
                              </p:par>
                            </p:childTnLst>
                          </p:cTn>
                        </p:par>
                        <p:par>
                          <p:cTn id="37" fill="hold">
                            <p:stCondLst>
                              <p:cond delay="2000"/>
                            </p:stCondLst>
                            <p:childTnLst>
                              <p:par>
                                <p:cTn id="38" presetID="26" presetClass="entr" presetSubtype="0"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down)">
                                      <p:cBhvr>
                                        <p:cTn id="40" dur="580">
                                          <p:stCondLst>
                                            <p:cond delay="0"/>
                                          </p:stCondLst>
                                        </p:cTn>
                                        <p:tgtEl>
                                          <p:spTgt spid="51"/>
                                        </p:tgtEl>
                                      </p:cBhvr>
                                    </p:animEffect>
                                    <p:anim calcmode="lin" valueType="num">
                                      <p:cBhvr>
                                        <p:cTn id="41"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46" dur="26">
                                          <p:stCondLst>
                                            <p:cond delay="650"/>
                                          </p:stCondLst>
                                        </p:cTn>
                                        <p:tgtEl>
                                          <p:spTgt spid="51"/>
                                        </p:tgtEl>
                                      </p:cBhvr>
                                      <p:to x="100000" y="60000"/>
                                    </p:animScale>
                                    <p:animScale>
                                      <p:cBhvr>
                                        <p:cTn id="47" dur="166" decel="50000">
                                          <p:stCondLst>
                                            <p:cond delay="676"/>
                                          </p:stCondLst>
                                        </p:cTn>
                                        <p:tgtEl>
                                          <p:spTgt spid="51"/>
                                        </p:tgtEl>
                                      </p:cBhvr>
                                      <p:to x="100000" y="100000"/>
                                    </p:animScale>
                                    <p:animScale>
                                      <p:cBhvr>
                                        <p:cTn id="48" dur="26">
                                          <p:stCondLst>
                                            <p:cond delay="1312"/>
                                          </p:stCondLst>
                                        </p:cTn>
                                        <p:tgtEl>
                                          <p:spTgt spid="51"/>
                                        </p:tgtEl>
                                      </p:cBhvr>
                                      <p:to x="100000" y="80000"/>
                                    </p:animScale>
                                    <p:animScale>
                                      <p:cBhvr>
                                        <p:cTn id="49" dur="166" decel="50000">
                                          <p:stCondLst>
                                            <p:cond delay="1338"/>
                                          </p:stCondLst>
                                        </p:cTn>
                                        <p:tgtEl>
                                          <p:spTgt spid="51"/>
                                        </p:tgtEl>
                                      </p:cBhvr>
                                      <p:to x="100000" y="100000"/>
                                    </p:animScale>
                                    <p:animScale>
                                      <p:cBhvr>
                                        <p:cTn id="50" dur="26">
                                          <p:stCondLst>
                                            <p:cond delay="1642"/>
                                          </p:stCondLst>
                                        </p:cTn>
                                        <p:tgtEl>
                                          <p:spTgt spid="51"/>
                                        </p:tgtEl>
                                      </p:cBhvr>
                                      <p:to x="100000" y="90000"/>
                                    </p:animScale>
                                    <p:animScale>
                                      <p:cBhvr>
                                        <p:cTn id="51" dur="166" decel="50000">
                                          <p:stCondLst>
                                            <p:cond delay="1668"/>
                                          </p:stCondLst>
                                        </p:cTn>
                                        <p:tgtEl>
                                          <p:spTgt spid="51"/>
                                        </p:tgtEl>
                                      </p:cBhvr>
                                      <p:to x="100000" y="100000"/>
                                    </p:animScale>
                                    <p:animScale>
                                      <p:cBhvr>
                                        <p:cTn id="52" dur="26">
                                          <p:stCondLst>
                                            <p:cond delay="1808"/>
                                          </p:stCondLst>
                                        </p:cTn>
                                        <p:tgtEl>
                                          <p:spTgt spid="51"/>
                                        </p:tgtEl>
                                      </p:cBhvr>
                                      <p:to x="100000" y="95000"/>
                                    </p:animScale>
                                    <p:animScale>
                                      <p:cBhvr>
                                        <p:cTn id="53" dur="166" decel="50000">
                                          <p:stCondLst>
                                            <p:cond delay="1834"/>
                                          </p:stCondLst>
                                        </p:cTn>
                                        <p:tgtEl>
                                          <p:spTgt spid="51"/>
                                        </p:tgtEl>
                                      </p:cBhvr>
                                      <p:to x="100000" y="100000"/>
                                    </p:animScale>
                                  </p:childTnLst>
                                </p:cTn>
                              </p:par>
                              <p:par>
                                <p:cTn id="54" presetID="26" presetClass="entr" presetSubtype="0" fill="hold" nodeType="with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down)">
                                      <p:cBhvr>
                                        <p:cTn id="56" dur="580">
                                          <p:stCondLst>
                                            <p:cond delay="0"/>
                                          </p:stCondLst>
                                        </p:cTn>
                                        <p:tgtEl>
                                          <p:spTgt spid="53"/>
                                        </p:tgtEl>
                                      </p:cBhvr>
                                    </p:animEffect>
                                    <p:anim calcmode="lin" valueType="num">
                                      <p:cBhvr>
                                        <p:cTn id="57"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62" dur="26">
                                          <p:stCondLst>
                                            <p:cond delay="650"/>
                                          </p:stCondLst>
                                        </p:cTn>
                                        <p:tgtEl>
                                          <p:spTgt spid="53"/>
                                        </p:tgtEl>
                                      </p:cBhvr>
                                      <p:to x="100000" y="60000"/>
                                    </p:animScale>
                                    <p:animScale>
                                      <p:cBhvr>
                                        <p:cTn id="63" dur="166" decel="50000">
                                          <p:stCondLst>
                                            <p:cond delay="676"/>
                                          </p:stCondLst>
                                        </p:cTn>
                                        <p:tgtEl>
                                          <p:spTgt spid="53"/>
                                        </p:tgtEl>
                                      </p:cBhvr>
                                      <p:to x="100000" y="100000"/>
                                    </p:animScale>
                                    <p:animScale>
                                      <p:cBhvr>
                                        <p:cTn id="64" dur="26">
                                          <p:stCondLst>
                                            <p:cond delay="1312"/>
                                          </p:stCondLst>
                                        </p:cTn>
                                        <p:tgtEl>
                                          <p:spTgt spid="53"/>
                                        </p:tgtEl>
                                      </p:cBhvr>
                                      <p:to x="100000" y="80000"/>
                                    </p:animScale>
                                    <p:animScale>
                                      <p:cBhvr>
                                        <p:cTn id="65" dur="166" decel="50000">
                                          <p:stCondLst>
                                            <p:cond delay="1338"/>
                                          </p:stCondLst>
                                        </p:cTn>
                                        <p:tgtEl>
                                          <p:spTgt spid="53"/>
                                        </p:tgtEl>
                                      </p:cBhvr>
                                      <p:to x="100000" y="100000"/>
                                    </p:animScale>
                                    <p:animScale>
                                      <p:cBhvr>
                                        <p:cTn id="66" dur="26">
                                          <p:stCondLst>
                                            <p:cond delay="1642"/>
                                          </p:stCondLst>
                                        </p:cTn>
                                        <p:tgtEl>
                                          <p:spTgt spid="53"/>
                                        </p:tgtEl>
                                      </p:cBhvr>
                                      <p:to x="100000" y="90000"/>
                                    </p:animScale>
                                    <p:animScale>
                                      <p:cBhvr>
                                        <p:cTn id="67" dur="166" decel="50000">
                                          <p:stCondLst>
                                            <p:cond delay="1668"/>
                                          </p:stCondLst>
                                        </p:cTn>
                                        <p:tgtEl>
                                          <p:spTgt spid="53"/>
                                        </p:tgtEl>
                                      </p:cBhvr>
                                      <p:to x="100000" y="100000"/>
                                    </p:animScale>
                                    <p:animScale>
                                      <p:cBhvr>
                                        <p:cTn id="68" dur="26">
                                          <p:stCondLst>
                                            <p:cond delay="1808"/>
                                          </p:stCondLst>
                                        </p:cTn>
                                        <p:tgtEl>
                                          <p:spTgt spid="53"/>
                                        </p:tgtEl>
                                      </p:cBhvr>
                                      <p:to x="100000" y="95000"/>
                                    </p:animScale>
                                    <p:animScale>
                                      <p:cBhvr>
                                        <p:cTn id="69" dur="166" decel="50000">
                                          <p:stCondLst>
                                            <p:cond delay="1834"/>
                                          </p:stCondLst>
                                        </p:cTn>
                                        <p:tgtEl>
                                          <p:spTgt spid="53"/>
                                        </p:tgtEl>
                                      </p:cBhvr>
                                      <p:to x="100000" y="100000"/>
                                    </p:animScale>
                                  </p:childTnLst>
                                </p:cTn>
                              </p:par>
                              <p:par>
                                <p:cTn id="70" presetID="26" presetClass="entr" presetSubtype="0" fill="hold" nodeType="with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wipe(down)">
                                      <p:cBhvr>
                                        <p:cTn id="72" dur="580">
                                          <p:stCondLst>
                                            <p:cond delay="0"/>
                                          </p:stCondLst>
                                        </p:cTn>
                                        <p:tgtEl>
                                          <p:spTgt spid="55"/>
                                        </p:tgtEl>
                                      </p:cBhvr>
                                    </p:animEffect>
                                    <p:anim calcmode="lin" valueType="num">
                                      <p:cBhvr>
                                        <p:cTn id="73"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78" dur="26">
                                          <p:stCondLst>
                                            <p:cond delay="650"/>
                                          </p:stCondLst>
                                        </p:cTn>
                                        <p:tgtEl>
                                          <p:spTgt spid="55"/>
                                        </p:tgtEl>
                                      </p:cBhvr>
                                      <p:to x="100000" y="60000"/>
                                    </p:animScale>
                                    <p:animScale>
                                      <p:cBhvr>
                                        <p:cTn id="79" dur="166" decel="50000">
                                          <p:stCondLst>
                                            <p:cond delay="676"/>
                                          </p:stCondLst>
                                        </p:cTn>
                                        <p:tgtEl>
                                          <p:spTgt spid="55"/>
                                        </p:tgtEl>
                                      </p:cBhvr>
                                      <p:to x="100000" y="100000"/>
                                    </p:animScale>
                                    <p:animScale>
                                      <p:cBhvr>
                                        <p:cTn id="80" dur="26">
                                          <p:stCondLst>
                                            <p:cond delay="1312"/>
                                          </p:stCondLst>
                                        </p:cTn>
                                        <p:tgtEl>
                                          <p:spTgt spid="55"/>
                                        </p:tgtEl>
                                      </p:cBhvr>
                                      <p:to x="100000" y="80000"/>
                                    </p:animScale>
                                    <p:animScale>
                                      <p:cBhvr>
                                        <p:cTn id="81" dur="166" decel="50000">
                                          <p:stCondLst>
                                            <p:cond delay="1338"/>
                                          </p:stCondLst>
                                        </p:cTn>
                                        <p:tgtEl>
                                          <p:spTgt spid="55"/>
                                        </p:tgtEl>
                                      </p:cBhvr>
                                      <p:to x="100000" y="100000"/>
                                    </p:animScale>
                                    <p:animScale>
                                      <p:cBhvr>
                                        <p:cTn id="82" dur="26">
                                          <p:stCondLst>
                                            <p:cond delay="1642"/>
                                          </p:stCondLst>
                                        </p:cTn>
                                        <p:tgtEl>
                                          <p:spTgt spid="55"/>
                                        </p:tgtEl>
                                      </p:cBhvr>
                                      <p:to x="100000" y="90000"/>
                                    </p:animScale>
                                    <p:animScale>
                                      <p:cBhvr>
                                        <p:cTn id="83" dur="166" decel="50000">
                                          <p:stCondLst>
                                            <p:cond delay="1668"/>
                                          </p:stCondLst>
                                        </p:cTn>
                                        <p:tgtEl>
                                          <p:spTgt spid="55"/>
                                        </p:tgtEl>
                                      </p:cBhvr>
                                      <p:to x="100000" y="100000"/>
                                    </p:animScale>
                                    <p:animScale>
                                      <p:cBhvr>
                                        <p:cTn id="84" dur="26">
                                          <p:stCondLst>
                                            <p:cond delay="1808"/>
                                          </p:stCondLst>
                                        </p:cTn>
                                        <p:tgtEl>
                                          <p:spTgt spid="55"/>
                                        </p:tgtEl>
                                      </p:cBhvr>
                                      <p:to x="100000" y="95000"/>
                                    </p:animScale>
                                    <p:animScale>
                                      <p:cBhvr>
                                        <p:cTn id="85"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6" restart="whenNotActive" fill="hold" evtFilter="cancelBubble" nodeType="interactiveSeq">
                <p:stCondLst>
                  <p:cond evt="onClick" delay="0">
                    <p:tgtEl>
                      <p:spTgt spid="51"/>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500"/>
                                        <p:tgtEl>
                                          <p:spTgt spid="51"/>
                                        </p:tgtEl>
                                      </p:cBhvr>
                                    </p:animEffect>
                                    <p:set>
                                      <p:cBhvr>
                                        <p:cTn id="91"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92" restart="whenNotActive" fill="hold" evtFilter="cancelBubble" nodeType="interactiveSeq">
                <p:stCondLst>
                  <p:cond evt="onClick" delay="0">
                    <p:tgtEl>
                      <p:spTgt spid="53"/>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53"/>
                                        </p:tgtEl>
                                      </p:cBhvr>
                                    </p:animEffect>
                                    <p:set>
                                      <p:cBhvr>
                                        <p:cTn id="97"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98" restart="whenNotActive" fill="hold" evtFilter="cancelBubble" nodeType="interactiveSeq">
                <p:stCondLst>
                  <p:cond evt="onClick" delay="0">
                    <p:tgtEl>
                      <p:spTgt spid="55"/>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55"/>
                                        </p:tgtEl>
                                      </p:cBhvr>
                                    </p:animEffect>
                                    <p:set>
                                      <p:cBhvr>
                                        <p:cTn id="103"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childTnLst>
        </p:cTn>
      </p:par>
    </p:tnLst>
    <p:bldLst>
      <p:bldP spid="42" grpId="0" build="p"/>
      <p:bldP spid="4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F31CA26-652B-4477-99BD-CB0A1DD52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sp>
        <p:nvSpPr>
          <p:cNvPr id="9" name="Rectangle: Rounded Corners 8">
            <a:extLst>
              <a:ext uri="{FF2B5EF4-FFF2-40B4-BE49-F238E27FC236}">
                <a16:creationId xmlns:a16="http://schemas.microsoft.com/office/drawing/2014/main" id="{9E781516-484B-4244-9CC1-2B92F57728C0}"/>
              </a:ext>
            </a:extLst>
          </p:cNvPr>
          <p:cNvSpPr/>
          <p:nvPr/>
        </p:nvSpPr>
        <p:spPr>
          <a:xfrm>
            <a:off x="3053078" y="1928032"/>
            <a:ext cx="6466841" cy="406636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altLang="en-US" sz="3600" b="1" dirty="0">
                <a:solidFill>
                  <a:srgbClr val="0070C0"/>
                </a:solidFill>
                <a:latin typeface="Calibri" panose="020F0502020204030204" pitchFamily="34" charset="0"/>
                <a:cs typeface="Calibri" panose="020F0502020204030204" pitchFamily="34" charset="0"/>
              </a:rPr>
              <a:t>Tiếng đàn ba-la-lai-ca/</a:t>
            </a:r>
          </a:p>
          <a:p>
            <a:pPr lvl="0" algn="just"/>
            <a:r>
              <a:rPr lang="vi-VN" altLang="en-US" sz="3600" b="1" dirty="0">
                <a:solidFill>
                  <a:srgbClr val="0070C0"/>
                </a:solidFill>
                <a:latin typeface="Calibri" panose="020F0502020204030204" pitchFamily="34" charset="0"/>
                <a:cs typeface="Calibri" panose="020F0502020204030204" pitchFamily="34" charset="0"/>
              </a:rPr>
              <a:t>Như ngọn sóng/</a:t>
            </a:r>
          </a:p>
          <a:p>
            <a:pPr lvl="0" algn="just"/>
            <a:r>
              <a:rPr lang="vi-VN" altLang="en-US" sz="3600" b="1" dirty="0">
                <a:solidFill>
                  <a:srgbClr val="0070C0"/>
                </a:solidFill>
                <a:latin typeface="Calibri" panose="020F0502020204030204" pitchFamily="34" charset="0"/>
                <a:cs typeface="Calibri" panose="020F0502020204030204" pitchFamily="34" charset="0"/>
              </a:rPr>
              <a:t>Vo trắng phau ghềnh đá/</a:t>
            </a:r>
          </a:p>
          <a:p>
            <a:pPr lvl="0" algn="just"/>
            <a:r>
              <a:rPr lang="vi-VN" altLang="en-US" sz="3600" b="1" dirty="0">
                <a:solidFill>
                  <a:srgbClr val="0070C0"/>
                </a:solidFill>
                <a:latin typeface="Calibri" panose="020F0502020204030204" pitchFamily="34" charset="0"/>
                <a:cs typeface="Calibri" panose="020F0502020204030204" pitchFamily="34" charset="0"/>
              </a:rPr>
              <a:t>Nghe náo nức/</a:t>
            </a:r>
          </a:p>
          <a:p>
            <a:pPr lvl="0" algn="just"/>
            <a:r>
              <a:rPr lang="vi-VN" altLang="en-US" sz="3600" b="1" dirty="0">
                <a:solidFill>
                  <a:srgbClr val="0070C0"/>
                </a:solidFill>
                <a:latin typeface="Calibri" panose="020F0502020204030204" pitchFamily="34" charset="0"/>
                <a:cs typeface="Calibri" panose="020F0502020204030204" pitchFamily="34" charset="0"/>
              </a:rPr>
              <a:t>Những dòng sông nóng lòng tìm biển cả...//</a:t>
            </a:r>
          </a:p>
        </p:txBody>
      </p:sp>
      <p:sp>
        <p:nvSpPr>
          <p:cNvPr id="7" name="Rectangle 1">
            <a:extLst>
              <a:ext uri="{FF2B5EF4-FFF2-40B4-BE49-F238E27FC236}">
                <a16:creationId xmlns:a16="http://schemas.microsoft.com/office/drawing/2014/main" id="{D6FB4273-E300-4932-A714-4D2DAB7671CC}"/>
              </a:ext>
            </a:extLst>
          </p:cNvPr>
          <p:cNvSpPr>
            <a:spLocks noChangeArrowheads="1"/>
          </p:cNvSpPr>
          <p:nvPr/>
        </p:nvSpPr>
        <p:spPr bwMode="auto">
          <a:xfrm>
            <a:off x="1248292" y="458066"/>
            <a:ext cx="988187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Luyện</a:t>
            </a:r>
            <a:r>
              <a:rPr kumimoji="0" lang="en-US" altLang="en-US" sz="60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altLang="en-US" sz="60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đọc</a:t>
            </a:r>
            <a:r>
              <a:rPr kumimoji="0" lang="en-US" altLang="en-US" sz="60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altLang="en-US" sz="60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câu</a:t>
            </a:r>
            <a:r>
              <a:rPr kumimoji="0" lang="en-US" altLang="en-US" sz="60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en-US" altLang="en-US" sz="6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12" name="图片 6">
            <a:extLst>
              <a:ext uri="{FF2B5EF4-FFF2-40B4-BE49-F238E27FC236}">
                <a16:creationId xmlns:a16="http://schemas.microsoft.com/office/drawing/2014/main" id="{BBD1FF49-8B86-450C-87B2-BDD7880B3E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3260" y="181765"/>
            <a:ext cx="1108257" cy="1108257"/>
          </a:xfrm>
          <a:prstGeom prst="rect">
            <a:avLst/>
          </a:prstGeom>
        </p:spPr>
      </p:pic>
      <p:pic>
        <p:nvPicPr>
          <p:cNvPr id="13" name="图片 7">
            <a:extLst>
              <a:ext uri="{FF2B5EF4-FFF2-40B4-BE49-F238E27FC236}">
                <a16:creationId xmlns:a16="http://schemas.microsoft.com/office/drawing/2014/main" id="{CB9F2450-04C9-4896-A659-97A97938A1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0434" y="1308480"/>
            <a:ext cx="899535" cy="899535"/>
          </a:xfrm>
          <a:prstGeom prst="rect">
            <a:avLst/>
          </a:prstGeom>
        </p:spPr>
      </p:pic>
      <p:pic>
        <p:nvPicPr>
          <p:cNvPr id="14" name="图片 8">
            <a:extLst>
              <a:ext uri="{FF2B5EF4-FFF2-40B4-BE49-F238E27FC236}">
                <a16:creationId xmlns:a16="http://schemas.microsoft.com/office/drawing/2014/main" id="{8C353A5A-1131-487F-BBBE-4239D15B2E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15934" y="981154"/>
            <a:ext cx="654652" cy="654652"/>
          </a:xfrm>
          <a:prstGeom prst="rect">
            <a:avLst/>
          </a:prstGeom>
        </p:spPr>
      </p:pic>
      <p:pic>
        <p:nvPicPr>
          <p:cNvPr id="15" name="图片 14">
            <a:extLst>
              <a:ext uri="{FF2B5EF4-FFF2-40B4-BE49-F238E27FC236}">
                <a16:creationId xmlns:a16="http://schemas.microsoft.com/office/drawing/2014/main" id="{8A198D3E-761C-4505-B582-591DAD3E6A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206664">
            <a:off x="-238879" y="6487"/>
            <a:ext cx="2057479" cy="2057479"/>
          </a:xfrm>
          <a:prstGeom prst="rect">
            <a:avLst/>
          </a:prstGeom>
        </p:spPr>
      </p:pic>
    </p:spTree>
    <p:extLst>
      <p:ext uri="{BB962C8B-B14F-4D97-AF65-F5344CB8AC3E}">
        <p14:creationId xmlns:p14="http://schemas.microsoft.com/office/powerpoint/2010/main" val="240463144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 calcmode="lin" valueType="num">
                                      <p:cBhvr>
                                        <p:cTn id="9" dur="750" fill="hold"/>
                                        <p:tgtEl>
                                          <p:spTgt spid="14"/>
                                        </p:tgtEl>
                                        <p:attrNameLst>
                                          <p:attrName>style.rotation</p:attrName>
                                        </p:attrNameLst>
                                      </p:cBhvr>
                                      <p:tavLst>
                                        <p:tav tm="0">
                                          <p:val>
                                            <p:fltVal val="90"/>
                                          </p:val>
                                        </p:tav>
                                        <p:tav tm="100000">
                                          <p:val>
                                            <p:fltVal val="0"/>
                                          </p:val>
                                        </p:tav>
                                      </p:tavLst>
                                    </p:anim>
                                    <p:animEffect transition="in" filter="fade">
                                      <p:cBhvr>
                                        <p:cTn id="10" dur="750"/>
                                        <p:tgtEl>
                                          <p:spTgt spid="14"/>
                                        </p:tgtEl>
                                      </p:cBhvr>
                                    </p:animEffect>
                                  </p:childTnLst>
                                </p:cTn>
                              </p:par>
                            </p:childTnLst>
                          </p:cTn>
                        </p:par>
                        <p:par>
                          <p:cTn id="11" fill="hold">
                            <p:stCondLst>
                              <p:cond delay="750"/>
                            </p:stCondLst>
                            <p:childTnLst>
                              <p:par>
                                <p:cTn id="12" presetID="31"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750" fill="hold"/>
                                        <p:tgtEl>
                                          <p:spTgt spid="13"/>
                                        </p:tgtEl>
                                        <p:attrNameLst>
                                          <p:attrName>ppt_w</p:attrName>
                                        </p:attrNameLst>
                                      </p:cBhvr>
                                      <p:tavLst>
                                        <p:tav tm="0">
                                          <p:val>
                                            <p:fltVal val="0"/>
                                          </p:val>
                                        </p:tav>
                                        <p:tav tm="100000">
                                          <p:val>
                                            <p:strVal val="#ppt_w"/>
                                          </p:val>
                                        </p:tav>
                                      </p:tavLst>
                                    </p:anim>
                                    <p:anim calcmode="lin" valueType="num">
                                      <p:cBhvr>
                                        <p:cTn id="15" dur="750" fill="hold"/>
                                        <p:tgtEl>
                                          <p:spTgt spid="13"/>
                                        </p:tgtEl>
                                        <p:attrNameLst>
                                          <p:attrName>ppt_h</p:attrName>
                                        </p:attrNameLst>
                                      </p:cBhvr>
                                      <p:tavLst>
                                        <p:tav tm="0">
                                          <p:val>
                                            <p:fltVal val="0"/>
                                          </p:val>
                                        </p:tav>
                                        <p:tav tm="100000">
                                          <p:val>
                                            <p:strVal val="#ppt_h"/>
                                          </p:val>
                                        </p:tav>
                                      </p:tavLst>
                                    </p:anim>
                                    <p:anim calcmode="lin" valueType="num">
                                      <p:cBhvr>
                                        <p:cTn id="16" dur="750" fill="hold"/>
                                        <p:tgtEl>
                                          <p:spTgt spid="13"/>
                                        </p:tgtEl>
                                        <p:attrNameLst>
                                          <p:attrName>style.rotation</p:attrName>
                                        </p:attrNameLst>
                                      </p:cBhvr>
                                      <p:tavLst>
                                        <p:tav tm="0">
                                          <p:val>
                                            <p:fltVal val="90"/>
                                          </p:val>
                                        </p:tav>
                                        <p:tav tm="100000">
                                          <p:val>
                                            <p:fltVal val="0"/>
                                          </p:val>
                                        </p:tav>
                                      </p:tavLst>
                                    </p:anim>
                                    <p:animEffect transition="in" filter="fade">
                                      <p:cBhvr>
                                        <p:cTn id="17" dur="750"/>
                                        <p:tgtEl>
                                          <p:spTgt spid="13"/>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750"/>
                                        <p:tgtEl>
                                          <p:spTgt spid="15"/>
                                        </p:tgtEl>
                                      </p:cBhvr>
                                    </p:animEffect>
                                    <p:anim calcmode="lin" valueType="num">
                                      <p:cBhvr>
                                        <p:cTn id="22" dur="750" fill="hold"/>
                                        <p:tgtEl>
                                          <p:spTgt spid="15"/>
                                        </p:tgtEl>
                                        <p:attrNameLst>
                                          <p:attrName>ppt_x</p:attrName>
                                        </p:attrNameLst>
                                      </p:cBhvr>
                                      <p:tavLst>
                                        <p:tav tm="0">
                                          <p:val>
                                            <p:strVal val="#ppt_x"/>
                                          </p:val>
                                        </p:tav>
                                        <p:tav tm="100000">
                                          <p:val>
                                            <p:strVal val="#ppt_x"/>
                                          </p:val>
                                        </p:tav>
                                      </p:tavLst>
                                    </p:anim>
                                    <p:anim calcmode="lin" valueType="num">
                                      <p:cBhvr>
                                        <p:cTn id="23" dur="750" fill="hold"/>
                                        <p:tgtEl>
                                          <p:spTgt spid="15"/>
                                        </p:tgtEl>
                                        <p:attrNameLst>
                                          <p:attrName>ppt_y</p:attrName>
                                        </p:attrNameLst>
                                      </p:cBhvr>
                                      <p:tavLst>
                                        <p:tav tm="0">
                                          <p:val>
                                            <p:strVal val="#ppt_y+.1"/>
                                          </p:val>
                                        </p:tav>
                                        <p:tav tm="100000">
                                          <p:val>
                                            <p:strVal val="#ppt_y"/>
                                          </p:val>
                                        </p:tav>
                                      </p:tavLst>
                                    </p:anim>
                                  </p:childTnLst>
                                </p:cTn>
                              </p:par>
                              <p:par>
                                <p:cTn id="24" presetID="31"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750" fill="hold"/>
                                        <p:tgtEl>
                                          <p:spTgt spid="12"/>
                                        </p:tgtEl>
                                        <p:attrNameLst>
                                          <p:attrName>ppt_w</p:attrName>
                                        </p:attrNameLst>
                                      </p:cBhvr>
                                      <p:tavLst>
                                        <p:tav tm="0">
                                          <p:val>
                                            <p:fltVal val="0"/>
                                          </p:val>
                                        </p:tav>
                                        <p:tav tm="100000">
                                          <p:val>
                                            <p:strVal val="#ppt_w"/>
                                          </p:val>
                                        </p:tav>
                                      </p:tavLst>
                                    </p:anim>
                                    <p:anim calcmode="lin" valueType="num">
                                      <p:cBhvr>
                                        <p:cTn id="27" dur="750" fill="hold"/>
                                        <p:tgtEl>
                                          <p:spTgt spid="12"/>
                                        </p:tgtEl>
                                        <p:attrNameLst>
                                          <p:attrName>ppt_h</p:attrName>
                                        </p:attrNameLst>
                                      </p:cBhvr>
                                      <p:tavLst>
                                        <p:tav tm="0">
                                          <p:val>
                                            <p:fltVal val="0"/>
                                          </p:val>
                                        </p:tav>
                                        <p:tav tm="100000">
                                          <p:val>
                                            <p:strVal val="#ppt_h"/>
                                          </p:val>
                                        </p:tav>
                                      </p:tavLst>
                                    </p:anim>
                                    <p:anim calcmode="lin" valueType="num">
                                      <p:cBhvr>
                                        <p:cTn id="28" dur="750" fill="hold"/>
                                        <p:tgtEl>
                                          <p:spTgt spid="12"/>
                                        </p:tgtEl>
                                        <p:attrNameLst>
                                          <p:attrName>style.rotation</p:attrName>
                                        </p:attrNameLst>
                                      </p:cBhvr>
                                      <p:tavLst>
                                        <p:tav tm="0">
                                          <p:val>
                                            <p:fltVal val="90"/>
                                          </p:val>
                                        </p:tav>
                                        <p:tav tm="100000">
                                          <p:val>
                                            <p:fltVal val="0"/>
                                          </p:val>
                                        </p:tav>
                                      </p:tavLst>
                                    </p:anim>
                                    <p:animEffect transition="in" filter="fade">
                                      <p:cBhvr>
                                        <p:cTn id="29" dur="75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857D072C-7A58-47CE-9F64-CD81C9D026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43" y="-199587"/>
            <a:ext cx="12191998" cy="6858000"/>
          </a:xfrm>
          <a:prstGeom prst="rect">
            <a:avLst/>
          </a:prstGeom>
        </p:spPr>
      </p:pic>
      <p:pic>
        <p:nvPicPr>
          <p:cNvPr id="9" name="图片 6">
            <a:extLst>
              <a:ext uri="{FF2B5EF4-FFF2-40B4-BE49-F238E27FC236}">
                <a16:creationId xmlns:a16="http://schemas.microsoft.com/office/drawing/2014/main" id="{5B8B9B6C-1405-4C28-9ADA-FDBC77EA59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411611" y="373746"/>
            <a:ext cx="574469" cy="574469"/>
          </a:xfrm>
          <a:prstGeom prst="rect">
            <a:avLst/>
          </a:prstGeom>
        </p:spPr>
      </p:pic>
      <p:pic>
        <p:nvPicPr>
          <p:cNvPr id="10" name="图片 7">
            <a:extLst>
              <a:ext uri="{FF2B5EF4-FFF2-40B4-BE49-F238E27FC236}">
                <a16:creationId xmlns:a16="http://schemas.microsoft.com/office/drawing/2014/main" id="{5D905660-AD0E-44E0-A416-A8B742DEC5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677510" y="179709"/>
            <a:ext cx="466277" cy="466277"/>
          </a:xfrm>
          <a:prstGeom prst="rect">
            <a:avLst/>
          </a:prstGeom>
        </p:spPr>
      </p:pic>
      <p:pic>
        <p:nvPicPr>
          <p:cNvPr id="11" name="图片 8">
            <a:extLst>
              <a:ext uri="{FF2B5EF4-FFF2-40B4-BE49-F238E27FC236}">
                <a16:creationId xmlns:a16="http://schemas.microsoft.com/office/drawing/2014/main" id="{09676226-E42F-4EE1-BEA6-7ADA83277D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1529174" y="982620"/>
            <a:ext cx="339341" cy="339341"/>
          </a:xfrm>
          <a:prstGeom prst="rect">
            <a:avLst/>
          </a:prstGeom>
        </p:spPr>
      </p:pic>
      <p:sp>
        <p:nvSpPr>
          <p:cNvPr id="17" name="Rectangle 16">
            <a:extLst>
              <a:ext uri="{FF2B5EF4-FFF2-40B4-BE49-F238E27FC236}">
                <a16:creationId xmlns:a16="http://schemas.microsoft.com/office/drawing/2014/main" id="{E4F1A80D-F103-4F7E-B235-575838C4C79F}"/>
              </a:ext>
            </a:extLst>
          </p:cNvPr>
          <p:cNvSpPr/>
          <p:nvPr/>
        </p:nvSpPr>
        <p:spPr>
          <a:xfrm>
            <a:off x="856753" y="863352"/>
            <a:ext cx="10139680" cy="1490589"/>
          </a:xfrm>
          <a:prstGeom prst="rect">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lvl="0" algn="just"/>
            <a:r>
              <a:rPr lang="vi-VN" sz="28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Xe ben: </a:t>
            </a:r>
            <a:r>
              <a:rPr lang="vi-VN" sz="2800" b="1" dirty="0">
                <a:solidFill>
                  <a:prstClr val="white"/>
                </a:solidFill>
                <a:latin typeface="Cambria" panose="02040503050406030204" pitchFamily="18" charset="0"/>
                <a:ea typeface="Cambria" panose="02040503050406030204" pitchFamily="18" charset="0"/>
                <a:cs typeface="Times New Roman" panose="02020603050405020304" pitchFamily="18" charset="0"/>
              </a:rPr>
              <a:t>xe tải, thùng xe có thể được điều khiển cho dốc hẳn xuống để đổ vật liệu.</a:t>
            </a:r>
          </a:p>
        </p:txBody>
      </p:sp>
      <p:pic>
        <p:nvPicPr>
          <p:cNvPr id="4" name="Picture 3">
            <a:extLst>
              <a:ext uri="{FF2B5EF4-FFF2-40B4-BE49-F238E27FC236}">
                <a16:creationId xmlns:a16="http://schemas.microsoft.com/office/drawing/2014/main" id="{9F596DDD-6853-1132-52DA-4DB2FD95D1C6}"/>
              </a:ext>
            </a:extLst>
          </p:cNvPr>
          <p:cNvPicPr>
            <a:picLocks noChangeAspect="1"/>
          </p:cNvPicPr>
          <p:nvPr/>
        </p:nvPicPr>
        <p:blipFill>
          <a:blip r:embed="rId7"/>
          <a:stretch>
            <a:fillRect/>
          </a:stretch>
        </p:blipFill>
        <p:spPr>
          <a:xfrm>
            <a:off x="3749040" y="267154"/>
            <a:ext cx="3397195" cy="899300"/>
          </a:xfrm>
          <a:prstGeom prst="rect">
            <a:avLst/>
          </a:prstGeom>
        </p:spPr>
      </p:pic>
      <p:pic>
        <p:nvPicPr>
          <p:cNvPr id="2" name="Picture 1">
            <a:extLst>
              <a:ext uri="{FF2B5EF4-FFF2-40B4-BE49-F238E27FC236}">
                <a16:creationId xmlns:a16="http://schemas.microsoft.com/office/drawing/2014/main" id="{5449FE5F-7AB1-182D-E9D7-5BEE7D7A3809}"/>
              </a:ext>
            </a:extLst>
          </p:cNvPr>
          <p:cNvPicPr>
            <a:picLocks noChangeAspect="1"/>
          </p:cNvPicPr>
          <p:nvPr/>
        </p:nvPicPr>
        <p:blipFill>
          <a:blip r:embed="rId8"/>
          <a:stretch>
            <a:fillRect/>
          </a:stretch>
        </p:blipFill>
        <p:spPr>
          <a:xfrm>
            <a:off x="709336" y="2614373"/>
            <a:ext cx="9418638" cy="1847225"/>
          </a:xfrm>
          <a:prstGeom prst="rect">
            <a:avLst/>
          </a:prstGeom>
        </p:spPr>
      </p:pic>
      <p:sp>
        <p:nvSpPr>
          <p:cNvPr id="5" name="Rectangle 4">
            <a:extLst>
              <a:ext uri="{FF2B5EF4-FFF2-40B4-BE49-F238E27FC236}">
                <a16:creationId xmlns:a16="http://schemas.microsoft.com/office/drawing/2014/main" id="{0C4943D5-A5A8-01EB-732E-C88E55AFC15A}"/>
              </a:ext>
            </a:extLst>
          </p:cNvPr>
          <p:cNvSpPr/>
          <p:nvPr/>
        </p:nvSpPr>
        <p:spPr>
          <a:xfrm>
            <a:off x="784251" y="1627312"/>
            <a:ext cx="10627360" cy="1490589"/>
          </a:xfrm>
          <a:prstGeom prst="rect">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lvl="0" algn="just"/>
            <a:r>
              <a:rPr lang="vi-VN" sz="28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Ba-la-lai-ca: </a:t>
            </a:r>
            <a:r>
              <a:rPr lang="vi-VN"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tên một loại đàn 3 dây của người Nga</a:t>
            </a:r>
            <a:r>
              <a:rPr lang="vi-VN" sz="3600"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B1FBB7D2-A5A9-9852-8925-4830238CDA7A}"/>
              </a:ext>
            </a:extLst>
          </p:cNvPr>
          <p:cNvSpPr/>
          <p:nvPr/>
        </p:nvSpPr>
        <p:spPr>
          <a:xfrm>
            <a:off x="735399" y="5076640"/>
            <a:ext cx="10139680" cy="1490589"/>
          </a:xfrm>
          <a:prstGeom prst="rect">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lvl="0" algn="just"/>
            <a:r>
              <a:rPr lang="vi-VN" sz="28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Trăng chơi v</a:t>
            </a:r>
            <a:r>
              <a:rPr lang="en-US" sz="28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ơ</a:t>
            </a:r>
            <a:r>
              <a:rPr lang="vi-VN" sz="28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i</a:t>
            </a:r>
            <a:r>
              <a:rPr lang="en-US" sz="28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 </a:t>
            </a:r>
            <a:r>
              <a:rPr lang="vi-VN" sz="28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trăng một minh sáng tỏ giữa cảnh trời nước bao la;...</a:t>
            </a:r>
            <a:endParaRPr kumimoji="0" lang="vi-VN" sz="28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E4F1A80D-F103-4F7E-B235-575838C4C79F}"/>
              </a:ext>
            </a:extLst>
          </p:cNvPr>
          <p:cNvSpPr/>
          <p:nvPr/>
        </p:nvSpPr>
        <p:spPr>
          <a:xfrm>
            <a:off x="709336" y="4078631"/>
            <a:ext cx="10139680" cy="1490589"/>
          </a:xfrm>
          <a:prstGeom prst="rect">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lvl="0" algn="just"/>
            <a:r>
              <a:rPr lang="vi-VN" sz="28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Cao nguyên</a:t>
            </a:r>
            <a:r>
              <a:rPr lang="en-US" sz="28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 </a:t>
            </a:r>
            <a:r>
              <a:rPr lang="vi-VN"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vùng đất rộng và cao, xung quanh có sườn dốc, bề mặt bằng ph</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ẳ</a:t>
            </a:r>
            <a:r>
              <a:rPr lang="vi-VN"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ng hoặc lượn sóng; </a:t>
            </a:r>
            <a:endParaRPr kumimoji="0" lang="vi-VN" sz="280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0166641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3DA37065-FF70-4732-8C2D-1B2C7D5CE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1F67B5EC-F26C-F188-315C-F95B084A95B1}"/>
              </a:ext>
            </a:extLst>
          </p:cNvPr>
          <p:cNvGrpSpPr/>
          <p:nvPr/>
        </p:nvGrpSpPr>
        <p:grpSpPr>
          <a:xfrm>
            <a:off x="466861" y="368735"/>
            <a:ext cx="10555954" cy="1411989"/>
            <a:chOff x="499142" y="1369285"/>
            <a:chExt cx="10555954" cy="1411989"/>
          </a:xfrm>
        </p:grpSpPr>
        <p:sp>
          <p:nvSpPr>
            <p:cNvPr id="20" name="Rectangle: Rounded Corners 8">
              <a:extLst>
                <a:ext uri="{FF2B5EF4-FFF2-40B4-BE49-F238E27FC236}">
                  <a16:creationId xmlns:a16="http://schemas.microsoft.com/office/drawing/2014/main" id="{A1A71B77-1BEC-E95F-A02D-D8915A047380}"/>
                </a:ext>
              </a:extLst>
            </p:cNvPr>
            <p:cNvSpPr/>
            <p:nvPr/>
          </p:nvSpPr>
          <p:spPr>
            <a:xfrm>
              <a:off x="912204" y="1670333"/>
              <a:ext cx="10142892" cy="1110941"/>
            </a:xfrm>
            <a:custGeom>
              <a:avLst/>
              <a:gdLst>
                <a:gd name="csX0" fmla="*/ 0 w 10142892"/>
                <a:gd name="csY0" fmla="*/ 185161 h 1110941"/>
                <a:gd name="csX1" fmla="*/ 185161 w 10142892"/>
                <a:gd name="csY1" fmla="*/ 0 h 1110941"/>
                <a:gd name="csX2" fmla="*/ 9957731 w 10142892"/>
                <a:gd name="csY2" fmla="*/ 0 h 1110941"/>
                <a:gd name="csX3" fmla="*/ 10142892 w 10142892"/>
                <a:gd name="csY3" fmla="*/ 185161 h 1110941"/>
                <a:gd name="csX4" fmla="*/ 10142892 w 10142892"/>
                <a:gd name="csY4" fmla="*/ 925780 h 1110941"/>
                <a:gd name="csX5" fmla="*/ 9957731 w 10142892"/>
                <a:gd name="csY5" fmla="*/ 1110941 h 1110941"/>
                <a:gd name="csX6" fmla="*/ 185161 w 10142892"/>
                <a:gd name="csY6" fmla="*/ 1110941 h 1110941"/>
                <a:gd name="csX7" fmla="*/ 0 w 10142892"/>
                <a:gd name="csY7" fmla="*/ 925780 h 1110941"/>
                <a:gd name="csX8" fmla="*/ 0 w 10142892"/>
                <a:gd name="csY8" fmla="*/ 185161 h 11109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0142892" h="1110941" fill="none" extrusionOk="0">
                  <a:moveTo>
                    <a:pt x="0" y="185161"/>
                  </a:moveTo>
                  <a:cubicBezTo>
                    <a:pt x="8209" y="77113"/>
                    <a:pt x="81916" y="-3432"/>
                    <a:pt x="185161" y="0"/>
                  </a:cubicBezTo>
                  <a:cubicBezTo>
                    <a:pt x="2953399" y="-162111"/>
                    <a:pt x="7714620" y="-123621"/>
                    <a:pt x="9957731" y="0"/>
                  </a:cubicBezTo>
                  <a:cubicBezTo>
                    <a:pt x="10067307" y="12575"/>
                    <a:pt x="10141095" y="81786"/>
                    <a:pt x="10142892" y="185161"/>
                  </a:cubicBezTo>
                  <a:cubicBezTo>
                    <a:pt x="10141798" y="495707"/>
                    <a:pt x="10187379" y="649585"/>
                    <a:pt x="10142892" y="925780"/>
                  </a:cubicBezTo>
                  <a:cubicBezTo>
                    <a:pt x="10140770" y="1036226"/>
                    <a:pt x="10069842" y="1119837"/>
                    <a:pt x="9957731" y="1110941"/>
                  </a:cubicBezTo>
                  <a:cubicBezTo>
                    <a:pt x="6354257" y="1270338"/>
                    <a:pt x="4520610" y="1003825"/>
                    <a:pt x="185161" y="1110941"/>
                  </a:cubicBezTo>
                  <a:cubicBezTo>
                    <a:pt x="83054" y="1112407"/>
                    <a:pt x="2249" y="1024563"/>
                    <a:pt x="0" y="925780"/>
                  </a:cubicBezTo>
                  <a:cubicBezTo>
                    <a:pt x="-25493" y="769676"/>
                    <a:pt x="-64563" y="276401"/>
                    <a:pt x="0" y="185161"/>
                  </a:cubicBezTo>
                  <a:close/>
                </a:path>
                <a:path w="10142892" h="1110941" stroke="0" extrusionOk="0">
                  <a:moveTo>
                    <a:pt x="0" y="185161"/>
                  </a:moveTo>
                  <a:cubicBezTo>
                    <a:pt x="379" y="74738"/>
                    <a:pt x="81754" y="-772"/>
                    <a:pt x="185161" y="0"/>
                  </a:cubicBezTo>
                  <a:cubicBezTo>
                    <a:pt x="4512619" y="31561"/>
                    <a:pt x="6011825" y="164257"/>
                    <a:pt x="9957731" y="0"/>
                  </a:cubicBezTo>
                  <a:cubicBezTo>
                    <a:pt x="10052086" y="15613"/>
                    <a:pt x="10140904" y="79372"/>
                    <a:pt x="10142892" y="185161"/>
                  </a:cubicBezTo>
                  <a:cubicBezTo>
                    <a:pt x="10121253" y="351786"/>
                    <a:pt x="10084062" y="778171"/>
                    <a:pt x="10142892" y="925780"/>
                  </a:cubicBezTo>
                  <a:cubicBezTo>
                    <a:pt x="10161923" y="1023388"/>
                    <a:pt x="10060269" y="1113247"/>
                    <a:pt x="9957731" y="1110941"/>
                  </a:cubicBezTo>
                  <a:cubicBezTo>
                    <a:pt x="6107130" y="1071209"/>
                    <a:pt x="4962631" y="1109905"/>
                    <a:pt x="185161" y="1110941"/>
                  </a:cubicBezTo>
                  <a:cubicBezTo>
                    <a:pt x="71573" y="1106330"/>
                    <a:pt x="-8727" y="1039790"/>
                    <a:pt x="0" y="925780"/>
                  </a:cubicBezTo>
                  <a:cubicBezTo>
                    <a:pt x="22453" y="597774"/>
                    <a:pt x="557" y="313397"/>
                    <a:pt x="0" y="185161"/>
                  </a:cubicBezTo>
                  <a:close/>
                </a:path>
              </a:pathLst>
            </a:custGeom>
            <a:solidFill>
              <a:schemeClr val="bg1"/>
            </a:solidFill>
            <a:ln w="57150">
              <a:solidFill>
                <a:srgbClr val="FF6699"/>
              </a:solidFill>
              <a:prstDash val="sysDot"/>
              <a:extLst>
                <a:ext uri="{C807C97D-BFC1-408E-A445-0C87EB9F89A2}">
                  <ask:lineSketchStyleProps xmlns:ask="http://schemas.microsoft.com/office/drawing/2018/sketchyshapes" sd="1768336300">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i="1" dirty="0">
                  <a:solidFill>
                    <a:srgbClr val="FF6699"/>
                  </a:solidFill>
                </a:rPr>
                <a:t>Tiếng đàn ba-la-lai-ca được miêu tả như thế nào qua 8 dòng thơ đầu?</a:t>
              </a:r>
            </a:p>
          </p:txBody>
        </p:sp>
        <p:pic>
          <p:nvPicPr>
            <p:cNvPr id="22" name="Picture 21">
              <a:extLst>
                <a:ext uri="{FF2B5EF4-FFF2-40B4-BE49-F238E27FC236}">
                  <a16:creationId xmlns:a16="http://schemas.microsoft.com/office/drawing/2014/main" id="{26EF3862-12F2-0302-5720-91169263557A}"/>
                </a:ext>
              </a:extLst>
            </p:cNvPr>
            <p:cNvPicPr>
              <a:picLocks noChangeAspect="1"/>
            </p:cNvPicPr>
            <p:nvPr/>
          </p:nvPicPr>
          <p:blipFill>
            <a:blip r:embed="rId3"/>
            <a:stretch>
              <a:fillRect/>
            </a:stretch>
          </p:blipFill>
          <p:spPr>
            <a:xfrm rot="899251">
              <a:off x="499142" y="1369285"/>
              <a:ext cx="607027" cy="987551"/>
            </a:xfrm>
            <a:prstGeom prst="rect">
              <a:avLst/>
            </a:prstGeom>
          </p:spPr>
        </p:pic>
      </p:grpSp>
      <p:sp>
        <p:nvSpPr>
          <p:cNvPr id="23" name="TextBox 22">
            <a:extLst>
              <a:ext uri="{FF2B5EF4-FFF2-40B4-BE49-F238E27FC236}">
                <a16:creationId xmlns:a16="http://schemas.microsoft.com/office/drawing/2014/main" id="{CA584AB3-E610-0518-907E-75122F9307EF}"/>
              </a:ext>
            </a:extLst>
          </p:cNvPr>
          <p:cNvSpPr txBox="1"/>
          <p:nvPr/>
        </p:nvSpPr>
        <p:spPr>
          <a:xfrm>
            <a:off x="591312" y="2486005"/>
            <a:ext cx="9517888" cy="3539430"/>
          </a:xfrm>
          <a:prstGeom prst="rect">
            <a:avLst/>
          </a:prstGeom>
          <a:noFill/>
        </p:spPr>
        <p:txBody>
          <a:bodyPr wrap="square">
            <a:spAutoFit/>
          </a:bodyPr>
          <a:lstStyle/>
          <a:p>
            <a:pPr marL="457200" indent="-457200" algn="just">
              <a:buFont typeface="Arial" panose="020B0604020202020204" pitchFamily="34" charset="0"/>
              <a:buChar char="•"/>
            </a:pPr>
            <a:r>
              <a:rPr lang="vi-VN" sz="3200" dirty="0">
                <a:solidFill>
                  <a:schemeClr val="bg1"/>
                </a:solidFill>
                <a:latin typeface="Cambria" panose="02040503050406030204" pitchFamily="18" charset="0"/>
                <a:ea typeface="Cambria" panose="02040503050406030204" pitchFamily="18" charset="0"/>
              </a:rPr>
              <a:t>Tiếng đàn ba-la-lai-ca như ngọn gió bình yên thổi qua rừng bạch dương dìu dặt... (gợi liên tưởng đên tiêng gió dìu dặt).</a:t>
            </a:r>
          </a:p>
          <a:p>
            <a:pPr marL="457200" indent="-457200" algn="just">
              <a:buFont typeface="Arial" panose="020B0604020202020204" pitchFamily="34" charset="0"/>
              <a:buChar char="•"/>
            </a:pPr>
            <a:r>
              <a:rPr lang="vi-VN" sz="3200" dirty="0">
                <a:solidFill>
                  <a:schemeClr val="bg1"/>
                </a:solidFill>
                <a:latin typeface="Cambria" panose="02040503050406030204" pitchFamily="18" charset="0"/>
                <a:ea typeface="Cambria" panose="02040503050406030204" pitchFamily="18" charset="0"/>
              </a:rPr>
              <a:t>Tiếng đàn ba-la-lai-ca như ngọn sóng vỗ trắng phau ghềnh đá, nghe náo nức những dòng sông nóng lòng tìm biển cả... (gợi liên tưởng đên tiếng sóng náo nức)</a:t>
            </a:r>
          </a:p>
        </p:txBody>
      </p:sp>
    </p:spTree>
    <p:extLst>
      <p:ext uri="{BB962C8B-B14F-4D97-AF65-F5344CB8AC3E}">
        <p14:creationId xmlns:p14="http://schemas.microsoft.com/office/powerpoint/2010/main" val="31389164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3DA37065-FF70-4732-8C2D-1B2C7D5CE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115FFEC0-15BD-4E1F-B83A-852EE13D162F}"/>
              </a:ext>
            </a:extLst>
          </p:cNvPr>
          <p:cNvGrpSpPr/>
          <p:nvPr/>
        </p:nvGrpSpPr>
        <p:grpSpPr>
          <a:xfrm rot="320761">
            <a:off x="7157459" y="3017351"/>
            <a:ext cx="4635490" cy="3798573"/>
            <a:chOff x="7321950" y="3042467"/>
            <a:chExt cx="4635490" cy="3798573"/>
          </a:xfrm>
        </p:grpSpPr>
        <p:pic>
          <p:nvPicPr>
            <p:cNvPr id="6" name="Picture 4" descr="Cresent Moon Cartoon Images Clipart Best - Yellow Moon Black Background -  Png Download (#5398947) - PinClipart">
              <a:extLst>
                <a:ext uri="{FF2B5EF4-FFF2-40B4-BE49-F238E27FC236}">
                  <a16:creationId xmlns:a16="http://schemas.microsoft.com/office/drawing/2014/main" id="{DBC0AE17-9535-4F19-9CDC-E2209AD7CE8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628387" flipH="1">
              <a:off x="8092919" y="3042467"/>
              <a:ext cx="3864521" cy="379857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6019905D-056A-4EE1-9C81-A32B4C65802A}"/>
                </a:ext>
              </a:extLst>
            </p:cNvPr>
            <p:cNvGrpSpPr/>
            <p:nvPr/>
          </p:nvGrpSpPr>
          <p:grpSpPr>
            <a:xfrm>
              <a:off x="7321950" y="3826380"/>
              <a:ext cx="3167091" cy="2904858"/>
              <a:chOff x="676169" y="3524760"/>
              <a:chExt cx="3167091" cy="2904858"/>
            </a:xfrm>
          </p:grpSpPr>
          <p:pic>
            <p:nvPicPr>
              <p:cNvPr id="8" name="Picture 2" descr="Tập đọc: Tiếng đàn ba-la-lai-ca trên sông Đà">
                <a:extLst>
                  <a:ext uri="{FF2B5EF4-FFF2-40B4-BE49-F238E27FC236}">
                    <a16:creationId xmlns:a16="http://schemas.microsoft.com/office/drawing/2014/main" id="{5BDDC130-DFAB-4996-B533-BC4BC4A1A79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21224695" flipH="1">
                <a:off x="676169" y="4212160"/>
                <a:ext cx="3167091" cy="16639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121D91D-627F-4091-9DE4-2DC55EB2FE27}"/>
                  </a:ext>
                </a:extLst>
              </p:cNvPr>
              <p:cNvPicPr>
                <a:picLocks noChangeAspect="1"/>
              </p:cNvPicPr>
              <p:nvPr/>
            </p:nvPicPr>
            <p:blipFill rotWithShape="1">
              <a:blip r:embed="rId7" cstate="hqprint">
                <a:extLst>
                  <a:ext uri="{BEBA8EAE-BF5A-486C-A8C5-ECC9F3942E4B}">
                    <a14:imgProps xmlns:a14="http://schemas.microsoft.com/office/drawing/2010/main">
                      <a14:imgLayer r:embed="rId8">
                        <a14:imgEffect>
                          <a14:backgroundRemoval t="929" b="100000" l="0" r="90180">
                            <a14:foregroundMark x1="41183" y1="60880" x2="58560" y2="81429"/>
                            <a14:foregroundMark x1="23136" y1="43763" x2="23136" y2="43763"/>
                            <a14:backgroundMark x1="5193" y1="35769" x2="41388" y2="43803"/>
                            <a14:backgroundMark x1="52905" y1="42309" x2="60051" y2="59225"/>
                            <a14:backgroundMark x1="83033" y1="50545" x2="71774" y2="64998"/>
                            <a14:backgroundMark x1="56041" y1="41986" x2="43907" y2="54461"/>
                            <a14:backgroundMark x1="55424" y1="39685" x2="64216" y2="41986"/>
                            <a14:backgroundMark x1="70694" y1="52846" x2="66530" y2="59386"/>
                            <a14:backgroundMark x1="70900" y1="50545" x2="69460" y2="52685"/>
                          </a14:backgroundRemoval>
                        </a14:imgEffect>
                      </a14:imgLayer>
                    </a14:imgProps>
                  </a:ext>
                  <a:ext uri="{28A0092B-C50C-407E-A947-70E740481C1C}">
                    <a14:useLocalDpi xmlns:a14="http://schemas.microsoft.com/office/drawing/2010/main" val="0"/>
                  </a:ext>
                </a:extLst>
              </a:blip>
              <a:srcRect r="12004"/>
              <a:stretch/>
            </p:blipFill>
            <p:spPr>
              <a:xfrm>
                <a:off x="1681480" y="3524760"/>
                <a:ext cx="2006764" cy="2904858"/>
              </a:xfrm>
              <a:prstGeom prst="rect">
                <a:avLst/>
              </a:prstGeom>
            </p:spPr>
          </p:pic>
        </p:grpSp>
      </p:grpSp>
      <p:sp>
        <p:nvSpPr>
          <p:cNvPr id="10" name="Thought Bubble: Cloud 9">
            <a:extLst>
              <a:ext uri="{FF2B5EF4-FFF2-40B4-BE49-F238E27FC236}">
                <a16:creationId xmlns:a16="http://schemas.microsoft.com/office/drawing/2014/main" id="{CCC56AB9-7C15-47DE-ACFB-F69F6326C527}"/>
              </a:ext>
            </a:extLst>
          </p:cNvPr>
          <p:cNvSpPr/>
          <p:nvPr/>
        </p:nvSpPr>
        <p:spPr>
          <a:xfrm>
            <a:off x="278573" y="414670"/>
            <a:ext cx="6645349" cy="5489022"/>
          </a:xfrm>
          <a:prstGeom prst="cloudCallout">
            <a:avLst>
              <a:gd name="adj1" fmla="val 77897"/>
              <a:gd name="adj2" fmla="val 2152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1" name="Rectangle 20">
            <a:extLst>
              <a:ext uri="{FF2B5EF4-FFF2-40B4-BE49-F238E27FC236}">
                <a16:creationId xmlns:a16="http://schemas.microsoft.com/office/drawing/2014/main" id="{352B021E-1F78-4460-B168-E5791D3B6D6B}"/>
              </a:ext>
            </a:extLst>
          </p:cNvPr>
          <p:cNvSpPr/>
          <p:nvPr/>
        </p:nvSpPr>
        <p:spPr>
          <a:xfrm>
            <a:off x="1194376" y="1452202"/>
            <a:ext cx="4819337" cy="3170099"/>
          </a:xfrm>
          <a:prstGeom prst="rect">
            <a:avLst/>
          </a:prstGeom>
        </p:spPr>
        <p:txBody>
          <a:bodyPr wrap="square">
            <a:spAutoFit/>
          </a:bodyPr>
          <a:lstStyle/>
          <a:p>
            <a:pPr lvl="0" algn="just"/>
            <a:r>
              <a:rPr lang="en-US" sz="4000" b="1" dirty="0">
                <a:solidFill>
                  <a:srgbClr val="0070C0"/>
                </a:solidFill>
                <a:latin typeface="Cambria" panose="02040503050406030204" pitchFamily="18" charset="0"/>
                <a:ea typeface="Cambria" panose="02040503050406030204" pitchFamily="18" charset="0"/>
                <a:cs typeface="Times New Roman" pitchFamily="18" charset="0"/>
              </a:rPr>
              <a:t>Ý</a:t>
            </a:r>
            <a:r>
              <a:rPr lang="vi-VN" sz="4000" b="1" dirty="0">
                <a:solidFill>
                  <a:srgbClr val="0070C0"/>
                </a:solidFill>
                <a:latin typeface="Cambria" panose="02040503050406030204" pitchFamily="18" charset="0"/>
                <a:ea typeface="Cambria" panose="02040503050406030204" pitchFamily="18" charset="0"/>
                <a:cs typeface="Times New Roman" pitchFamily="18" charset="0"/>
              </a:rPr>
              <a:t> đoạn 1: Những liên tưởng từ tiếng đàn lại tôn lên vẻ đẹp âm thanh của tiếng đàn.</a:t>
            </a:r>
            <a:endParaRPr kumimoji="0" lang="en-US" sz="4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21423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3">
            <a:extLst>
              <a:ext uri="{FF2B5EF4-FFF2-40B4-BE49-F238E27FC236}">
                <a16:creationId xmlns:a16="http://schemas.microsoft.com/office/drawing/2014/main" id="{2B533352-B0A5-4432-AFDF-1F136513C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A8D6F88-D731-DF25-8534-F3E238BD5D96}"/>
              </a:ext>
            </a:extLst>
          </p:cNvPr>
          <p:cNvSpPr txBox="1"/>
          <p:nvPr/>
        </p:nvSpPr>
        <p:spPr>
          <a:xfrm>
            <a:off x="682752" y="2252325"/>
            <a:ext cx="9893808" cy="3244030"/>
          </a:xfrm>
          <a:prstGeom prst="rect">
            <a:avLst/>
          </a:prstGeom>
          <a:noFill/>
        </p:spPr>
        <p:txBody>
          <a:bodyPr wrap="square">
            <a:spAutoFit/>
          </a:bodyPr>
          <a:lstStyle/>
          <a:p>
            <a:pPr algn="just">
              <a:lnSpc>
                <a:spcPct val="150000"/>
              </a:lnSpc>
            </a:pPr>
            <a:r>
              <a:rPr lang="vi-VN" sz="2800" dirty="0">
                <a:solidFill>
                  <a:schemeClr val="bg1"/>
                </a:solidFill>
                <a:latin typeface="Cambria" panose="02040503050406030204" pitchFamily="18" charset="0"/>
                <a:ea typeface="Cambria" panose="02040503050406030204" pitchFamily="18" charset="0"/>
              </a:rPr>
              <a:t>Khung cảnh: </a:t>
            </a:r>
          </a:p>
          <a:p>
            <a:pPr marL="342900" indent="-342900" algn="just">
              <a:lnSpc>
                <a:spcPct val="150000"/>
              </a:lnSpc>
              <a:buFont typeface="Arial" panose="020B0604020202020204" pitchFamily="34" charset="0"/>
              <a:buChar char="•"/>
            </a:pPr>
            <a:r>
              <a:rPr lang="vi-VN" sz="2800" b="1" dirty="0">
                <a:solidFill>
                  <a:schemeClr val="bg1"/>
                </a:solidFill>
                <a:latin typeface="Cambria" panose="02040503050406030204" pitchFamily="18" charset="0"/>
                <a:ea typeface="Cambria" panose="02040503050406030204" pitchFamily="18" charset="0"/>
              </a:rPr>
              <a:t>Thời gian: </a:t>
            </a:r>
            <a:r>
              <a:rPr lang="vi-VN" sz="2800" dirty="0">
                <a:solidFill>
                  <a:schemeClr val="bg1"/>
                </a:solidFill>
                <a:latin typeface="Cambria" panose="02040503050406030204" pitchFamily="18" charset="0"/>
                <a:ea typeface="Cambria" panose="02040503050406030204" pitchFamily="18" charset="0"/>
              </a:rPr>
              <a:t>đêm trăng </a:t>
            </a:r>
          </a:p>
          <a:p>
            <a:pPr marL="342900" indent="-342900" algn="just">
              <a:lnSpc>
                <a:spcPct val="150000"/>
              </a:lnSpc>
              <a:buFont typeface="Arial" panose="020B0604020202020204" pitchFamily="34" charset="0"/>
              <a:buChar char="•"/>
            </a:pPr>
            <a:r>
              <a:rPr lang="vi-VN" sz="2800" b="1" dirty="0">
                <a:solidFill>
                  <a:schemeClr val="bg1"/>
                </a:solidFill>
                <a:latin typeface="Cambria" panose="02040503050406030204" pitchFamily="18" charset="0"/>
                <a:ea typeface="Cambria" panose="02040503050406030204" pitchFamily="18" charset="0"/>
              </a:rPr>
              <a:t>Không gian: </a:t>
            </a:r>
            <a:r>
              <a:rPr lang="vi-VN" sz="2800" dirty="0">
                <a:solidFill>
                  <a:schemeClr val="bg1"/>
                </a:solidFill>
                <a:latin typeface="Cambria" panose="02040503050406030204" pitchFamily="18" charset="0"/>
                <a:ea typeface="Cambria" panose="02040503050406030204" pitchFamily="18" charset="0"/>
              </a:rPr>
              <a:t>tĩnh mịch. Công trường thủy điện với rất nhiều xe ủi, xe ben, tháp khoan, cần trục … đã say ngủ sau một ngày làm việc; dòng sông Đà lấp loáng dưới trăng</a:t>
            </a:r>
            <a:r>
              <a:rPr lang="en-US" sz="2800" dirty="0">
                <a:solidFill>
                  <a:schemeClr val="bg1"/>
                </a:solidFill>
                <a:latin typeface="Cambria" panose="02040503050406030204" pitchFamily="18" charset="0"/>
                <a:ea typeface="Cambria" panose="02040503050406030204" pitchFamily="18" charset="0"/>
              </a:rPr>
              <a:t>.</a:t>
            </a:r>
            <a:r>
              <a:rPr lang="vi-VN" sz="2800" dirty="0">
                <a:solidFill>
                  <a:schemeClr val="bg1"/>
                </a:solidFill>
                <a:latin typeface="Cambria" panose="02040503050406030204" pitchFamily="18" charset="0"/>
                <a:ea typeface="Cambria" panose="02040503050406030204" pitchFamily="18" charset="0"/>
              </a:rPr>
              <a:t> … </a:t>
            </a:r>
          </a:p>
        </p:txBody>
      </p:sp>
      <p:grpSp>
        <p:nvGrpSpPr>
          <p:cNvPr id="3" name="Group 2">
            <a:extLst>
              <a:ext uri="{FF2B5EF4-FFF2-40B4-BE49-F238E27FC236}">
                <a16:creationId xmlns:a16="http://schemas.microsoft.com/office/drawing/2014/main" id="{3FF95485-2AC4-2A14-2E21-8292EEBE834C}"/>
              </a:ext>
            </a:extLst>
          </p:cNvPr>
          <p:cNvGrpSpPr/>
          <p:nvPr/>
        </p:nvGrpSpPr>
        <p:grpSpPr>
          <a:xfrm>
            <a:off x="479552" y="243841"/>
            <a:ext cx="10798247" cy="1482762"/>
            <a:chOff x="194088" y="2529227"/>
            <a:chExt cx="10798247" cy="1482762"/>
          </a:xfrm>
        </p:grpSpPr>
        <p:sp>
          <p:nvSpPr>
            <p:cNvPr id="4" name="Rectangle: Rounded Corners 5">
              <a:extLst>
                <a:ext uri="{FF2B5EF4-FFF2-40B4-BE49-F238E27FC236}">
                  <a16:creationId xmlns:a16="http://schemas.microsoft.com/office/drawing/2014/main" id="{DA2EBD10-4676-3A06-5958-CB882E874550}"/>
                </a:ext>
              </a:extLst>
            </p:cNvPr>
            <p:cNvSpPr/>
            <p:nvPr/>
          </p:nvSpPr>
          <p:spPr>
            <a:xfrm>
              <a:off x="849443" y="2529227"/>
              <a:ext cx="10142892" cy="1482762"/>
            </a:xfrm>
            <a:custGeom>
              <a:avLst/>
              <a:gdLst>
                <a:gd name="csX0" fmla="*/ 0 w 10142892"/>
                <a:gd name="csY0" fmla="*/ 247132 h 1482762"/>
                <a:gd name="csX1" fmla="*/ 247132 w 10142892"/>
                <a:gd name="csY1" fmla="*/ 0 h 1482762"/>
                <a:gd name="csX2" fmla="*/ 9895760 w 10142892"/>
                <a:gd name="csY2" fmla="*/ 0 h 1482762"/>
                <a:gd name="csX3" fmla="*/ 10142892 w 10142892"/>
                <a:gd name="csY3" fmla="*/ 247132 h 1482762"/>
                <a:gd name="csX4" fmla="*/ 10142892 w 10142892"/>
                <a:gd name="csY4" fmla="*/ 1235630 h 1482762"/>
                <a:gd name="csX5" fmla="*/ 9895760 w 10142892"/>
                <a:gd name="csY5" fmla="*/ 1482762 h 1482762"/>
                <a:gd name="csX6" fmla="*/ 247132 w 10142892"/>
                <a:gd name="csY6" fmla="*/ 1482762 h 1482762"/>
                <a:gd name="csX7" fmla="*/ 0 w 10142892"/>
                <a:gd name="csY7" fmla="*/ 1235630 h 1482762"/>
                <a:gd name="csX8" fmla="*/ 0 w 10142892"/>
                <a:gd name="csY8" fmla="*/ 247132 h 1482762"/>
                <a:gd name="csX0" fmla="*/ 0 w 10142892"/>
                <a:gd name="csY0" fmla="*/ 247132 h 1482762"/>
                <a:gd name="csX1" fmla="*/ 247132 w 10142892"/>
                <a:gd name="csY1" fmla="*/ 0 h 1482762"/>
                <a:gd name="csX2" fmla="*/ 9895760 w 10142892"/>
                <a:gd name="csY2" fmla="*/ 0 h 1482762"/>
                <a:gd name="csX3" fmla="*/ 10142892 w 10142892"/>
                <a:gd name="csY3" fmla="*/ 247132 h 1482762"/>
                <a:gd name="csX4" fmla="*/ 10142892 w 10142892"/>
                <a:gd name="csY4" fmla="*/ 1235630 h 1482762"/>
                <a:gd name="csX5" fmla="*/ 9895760 w 10142892"/>
                <a:gd name="csY5" fmla="*/ 1482762 h 1482762"/>
                <a:gd name="csX6" fmla="*/ 247132 w 10142892"/>
                <a:gd name="csY6" fmla="*/ 1482762 h 1482762"/>
                <a:gd name="csX7" fmla="*/ 0 w 10142892"/>
                <a:gd name="csY7" fmla="*/ 1235630 h 1482762"/>
                <a:gd name="csX8" fmla="*/ 0 w 10142892"/>
                <a:gd name="csY8" fmla="*/ 247132 h 148276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0142892" h="1482762" fill="none" extrusionOk="0">
                  <a:moveTo>
                    <a:pt x="0" y="247132"/>
                  </a:moveTo>
                  <a:cubicBezTo>
                    <a:pt x="42918" y="80396"/>
                    <a:pt x="102471" y="-28544"/>
                    <a:pt x="247132" y="0"/>
                  </a:cubicBezTo>
                  <a:cubicBezTo>
                    <a:pt x="1634478" y="-545371"/>
                    <a:pt x="6581133" y="-557811"/>
                    <a:pt x="9895760" y="0"/>
                  </a:cubicBezTo>
                  <a:cubicBezTo>
                    <a:pt x="10036400" y="7141"/>
                    <a:pt x="10133322" y="104719"/>
                    <a:pt x="10142892" y="247132"/>
                  </a:cubicBezTo>
                  <a:cubicBezTo>
                    <a:pt x="10142549" y="695585"/>
                    <a:pt x="10078904" y="908828"/>
                    <a:pt x="10142892" y="1235630"/>
                  </a:cubicBezTo>
                  <a:cubicBezTo>
                    <a:pt x="10136227" y="1397821"/>
                    <a:pt x="10067593" y="1514687"/>
                    <a:pt x="9895760" y="1482762"/>
                  </a:cubicBezTo>
                  <a:cubicBezTo>
                    <a:pt x="5598823" y="1656393"/>
                    <a:pt x="4510460" y="1382959"/>
                    <a:pt x="247132" y="1482762"/>
                  </a:cubicBezTo>
                  <a:cubicBezTo>
                    <a:pt x="112491" y="1500174"/>
                    <a:pt x="18612" y="1343325"/>
                    <a:pt x="0" y="1235630"/>
                  </a:cubicBezTo>
                  <a:cubicBezTo>
                    <a:pt x="86382" y="1001171"/>
                    <a:pt x="87555" y="473224"/>
                    <a:pt x="0" y="247132"/>
                  </a:cubicBezTo>
                  <a:close/>
                </a:path>
                <a:path w="10142892" h="1482762" stroke="0" extrusionOk="0">
                  <a:moveTo>
                    <a:pt x="0" y="247132"/>
                  </a:moveTo>
                  <a:cubicBezTo>
                    <a:pt x="775" y="98407"/>
                    <a:pt x="96913" y="3374"/>
                    <a:pt x="247132" y="0"/>
                  </a:cubicBezTo>
                  <a:cubicBezTo>
                    <a:pt x="1720586" y="-32122"/>
                    <a:pt x="5471422" y="234459"/>
                    <a:pt x="9895760" y="0"/>
                  </a:cubicBezTo>
                  <a:cubicBezTo>
                    <a:pt x="10017759" y="-15466"/>
                    <a:pt x="10147892" y="99338"/>
                    <a:pt x="10142892" y="247132"/>
                  </a:cubicBezTo>
                  <a:cubicBezTo>
                    <a:pt x="10067989" y="583318"/>
                    <a:pt x="10182755" y="949870"/>
                    <a:pt x="10142892" y="1235630"/>
                  </a:cubicBezTo>
                  <a:cubicBezTo>
                    <a:pt x="10143148" y="1369329"/>
                    <a:pt x="10058025" y="1501399"/>
                    <a:pt x="9895760" y="1482762"/>
                  </a:cubicBezTo>
                  <a:cubicBezTo>
                    <a:pt x="8295865" y="1216369"/>
                    <a:pt x="2176233" y="1276236"/>
                    <a:pt x="247132" y="1482762"/>
                  </a:cubicBezTo>
                  <a:cubicBezTo>
                    <a:pt x="121135" y="1458520"/>
                    <a:pt x="-6512" y="1385326"/>
                    <a:pt x="0" y="1235630"/>
                  </a:cubicBezTo>
                  <a:cubicBezTo>
                    <a:pt x="26639" y="836038"/>
                    <a:pt x="-29986" y="387239"/>
                    <a:pt x="0" y="247132"/>
                  </a:cubicBezTo>
                  <a:close/>
                </a:path>
                <a:path w="10142892" h="1482762" fill="none" stroke="0" extrusionOk="0">
                  <a:moveTo>
                    <a:pt x="0" y="247132"/>
                  </a:moveTo>
                  <a:cubicBezTo>
                    <a:pt x="23160" y="70789"/>
                    <a:pt x="85573" y="-29927"/>
                    <a:pt x="247132" y="0"/>
                  </a:cubicBezTo>
                  <a:cubicBezTo>
                    <a:pt x="2058486" y="-106207"/>
                    <a:pt x="5580669" y="100549"/>
                    <a:pt x="9895760" y="0"/>
                  </a:cubicBezTo>
                  <a:cubicBezTo>
                    <a:pt x="10026349" y="18636"/>
                    <a:pt x="10136933" y="102117"/>
                    <a:pt x="10142892" y="247132"/>
                  </a:cubicBezTo>
                  <a:cubicBezTo>
                    <a:pt x="10120398" y="683859"/>
                    <a:pt x="10067529" y="856589"/>
                    <a:pt x="10142892" y="1235630"/>
                  </a:cubicBezTo>
                  <a:cubicBezTo>
                    <a:pt x="10151093" y="1392413"/>
                    <a:pt x="10051522" y="1512881"/>
                    <a:pt x="9895760" y="1482762"/>
                  </a:cubicBezTo>
                  <a:cubicBezTo>
                    <a:pt x="5396219" y="1655247"/>
                    <a:pt x="4754084" y="1463177"/>
                    <a:pt x="247132" y="1482762"/>
                  </a:cubicBezTo>
                  <a:cubicBezTo>
                    <a:pt x="97611" y="1491816"/>
                    <a:pt x="1685" y="1368606"/>
                    <a:pt x="0" y="1235630"/>
                  </a:cubicBezTo>
                  <a:cubicBezTo>
                    <a:pt x="83247" y="979399"/>
                    <a:pt x="29142" y="509207"/>
                    <a:pt x="0" y="247132"/>
                  </a:cubicBezTo>
                  <a:close/>
                </a:path>
              </a:pathLst>
            </a:custGeom>
            <a:solidFill>
              <a:schemeClr val="bg1"/>
            </a:solidFill>
            <a:ln w="57150">
              <a:solidFill>
                <a:schemeClr val="accent4"/>
              </a:solidFill>
              <a:prstDash val="sysDot"/>
              <a:extLst>
                <a:ext uri="{C807C97D-BFC1-408E-A445-0C87EB9F89A2}">
                  <ask:lineSketchStyleProps xmlns:ask="http://schemas.microsoft.com/office/drawing/2018/sketchyshapes" sd="1768336300">
                    <a:custGeom>
                      <a:avLst/>
                      <a:gdLst>
                        <a:gd name="connsiteX0" fmla="*/ 0 w 10142892"/>
                        <a:gd name="connsiteY0" fmla="*/ 247132 h 1482762"/>
                        <a:gd name="connsiteX1" fmla="*/ 247132 w 10142892"/>
                        <a:gd name="connsiteY1" fmla="*/ 0 h 1482762"/>
                        <a:gd name="connsiteX2" fmla="*/ 9895760 w 10142892"/>
                        <a:gd name="connsiteY2" fmla="*/ 0 h 1482762"/>
                        <a:gd name="connsiteX3" fmla="*/ 10142892 w 10142892"/>
                        <a:gd name="connsiteY3" fmla="*/ 247132 h 1482762"/>
                        <a:gd name="connsiteX4" fmla="*/ 10142892 w 10142892"/>
                        <a:gd name="connsiteY4" fmla="*/ 1235630 h 1482762"/>
                        <a:gd name="connsiteX5" fmla="*/ 9895760 w 10142892"/>
                        <a:gd name="connsiteY5" fmla="*/ 1482762 h 1482762"/>
                        <a:gd name="connsiteX6" fmla="*/ 247132 w 10142892"/>
                        <a:gd name="connsiteY6" fmla="*/ 1482762 h 1482762"/>
                        <a:gd name="connsiteX7" fmla="*/ 0 w 10142892"/>
                        <a:gd name="connsiteY7" fmla="*/ 1235630 h 1482762"/>
                        <a:gd name="connsiteX8" fmla="*/ 0 w 10142892"/>
                        <a:gd name="connsiteY8" fmla="*/ 247132 h 148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2892" h="1482762" fill="none" extrusionOk="0">
                          <a:moveTo>
                            <a:pt x="0" y="247132"/>
                          </a:moveTo>
                          <a:cubicBezTo>
                            <a:pt x="22031" y="95117"/>
                            <a:pt x="106019" y="-16154"/>
                            <a:pt x="247132" y="0"/>
                          </a:cubicBezTo>
                          <a:cubicBezTo>
                            <a:pt x="1968244" y="-162111"/>
                            <a:pt x="6051623" y="-123621"/>
                            <a:pt x="9895760" y="0"/>
                          </a:cubicBezTo>
                          <a:cubicBezTo>
                            <a:pt x="10034139" y="3254"/>
                            <a:pt x="10141121" y="109548"/>
                            <a:pt x="10142892" y="247132"/>
                          </a:cubicBezTo>
                          <a:cubicBezTo>
                            <a:pt x="10129736" y="693251"/>
                            <a:pt x="10078903" y="881896"/>
                            <a:pt x="10142892" y="1235630"/>
                          </a:cubicBezTo>
                          <a:cubicBezTo>
                            <a:pt x="10136718" y="1395928"/>
                            <a:pt x="10049815" y="1498630"/>
                            <a:pt x="9895760" y="1482762"/>
                          </a:cubicBezTo>
                          <a:cubicBezTo>
                            <a:pt x="5572914" y="1642159"/>
                            <a:pt x="4601497" y="1375646"/>
                            <a:pt x="247132" y="1482762"/>
                          </a:cubicBezTo>
                          <a:cubicBezTo>
                            <a:pt x="112236" y="1497770"/>
                            <a:pt x="6183" y="1362551"/>
                            <a:pt x="0" y="1235630"/>
                          </a:cubicBezTo>
                          <a:cubicBezTo>
                            <a:pt x="61789" y="1009340"/>
                            <a:pt x="62340" y="480326"/>
                            <a:pt x="0" y="247132"/>
                          </a:cubicBezTo>
                          <a:close/>
                        </a:path>
                        <a:path w="10142892" h="1482762" stroke="0" extrusionOk="0">
                          <a:moveTo>
                            <a:pt x="0" y="247132"/>
                          </a:moveTo>
                          <a:cubicBezTo>
                            <a:pt x="267" y="104891"/>
                            <a:pt x="105840" y="-3237"/>
                            <a:pt x="247132" y="0"/>
                          </a:cubicBezTo>
                          <a:cubicBezTo>
                            <a:pt x="1461472" y="31561"/>
                            <a:pt x="5564477" y="164257"/>
                            <a:pt x="9895760" y="0"/>
                          </a:cubicBezTo>
                          <a:cubicBezTo>
                            <a:pt x="10030046" y="4347"/>
                            <a:pt x="10138276" y="102454"/>
                            <a:pt x="10142892" y="247132"/>
                          </a:cubicBezTo>
                          <a:cubicBezTo>
                            <a:pt x="10083659" y="576344"/>
                            <a:pt x="10191076" y="958129"/>
                            <a:pt x="10142892" y="1235630"/>
                          </a:cubicBezTo>
                          <a:cubicBezTo>
                            <a:pt x="10155399" y="1369058"/>
                            <a:pt x="10033390" y="1492307"/>
                            <a:pt x="9895760" y="1482762"/>
                          </a:cubicBezTo>
                          <a:cubicBezTo>
                            <a:pt x="8144126" y="1443030"/>
                            <a:pt x="2235907" y="1481726"/>
                            <a:pt x="247132" y="1482762"/>
                          </a:cubicBezTo>
                          <a:cubicBezTo>
                            <a:pt x="107091" y="1481315"/>
                            <a:pt x="-10859" y="1386734"/>
                            <a:pt x="0" y="1235630"/>
                          </a:cubicBezTo>
                          <a:cubicBezTo>
                            <a:pt x="38142" y="810882"/>
                            <a:pt x="-47782" y="388025"/>
                            <a:pt x="0" y="247132"/>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i="1" dirty="0">
                  <a:solidFill>
                    <a:srgbClr val="FF0000"/>
                  </a:solidFill>
                </a:rPr>
                <a:t>2</a:t>
              </a:r>
              <a:r>
                <a:rPr lang="en-US" sz="3200" b="1" i="1" dirty="0">
                  <a:solidFill>
                    <a:srgbClr val="FF0000"/>
                  </a:solidFill>
                </a:rPr>
                <a:t>.</a:t>
              </a:r>
              <a:r>
                <a:rPr lang="vi-VN" sz="3200" b="1" i="1" dirty="0">
                  <a:solidFill>
                    <a:srgbClr val="FF0000"/>
                  </a:solidFill>
                </a:rPr>
                <a:t> Trên công trường thuỷ điện sông Đà, tác giả đã nghe tiếng đàn ba-la-lai-ca vang lên trong khung cảnh như thế nào?</a:t>
              </a:r>
            </a:p>
          </p:txBody>
        </p:sp>
        <p:pic>
          <p:nvPicPr>
            <p:cNvPr id="10" name="Picture 9">
              <a:extLst>
                <a:ext uri="{FF2B5EF4-FFF2-40B4-BE49-F238E27FC236}">
                  <a16:creationId xmlns:a16="http://schemas.microsoft.com/office/drawing/2014/main" id="{1D2A717B-4FC9-D5F7-0D86-B36F783D567D}"/>
                </a:ext>
              </a:extLst>
            </p:cNvPr>
            <p:cNvPicPr>
              <a:picLocks noChangeAspect="1"/>
            </p:cNvPicPr>
            <p:nvPr/>
          </p:nvPicPr>
          <p:blipFill>
            <a:blip r:embed="rId3"/>
            <a:stretch>
              <a:fillRect/>
            </a:stretch>
          </p:blipFill>
          <p:spPr>
            <a:xfrm rot="626717">
              <a:off x="194088" y="2737865"/>
              <a:ext cx="814335" cy="1051849"/>
            </a:xfrm>
            <a:prstGeom prst="rect">
              <a:avLst/>
            </a:prstGeom>
          </p:spPr>
        </p:pic>
      </p:grpSp>
    </p:spTree>
    <p:extLst>
      <p:ext uri="{BB962C8B-B14F-4D97-AF65-F5344CB8AC3E}">
        <p14:creationId xmlns:p14="http://schemas.microsoft.com/office/powerpoint/2010/main" val="12704056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3">
            <a:extLst>
              <a:ext uri="{FF2B5EF4-FFF2-40B4-BE49-F238E27FC236}">
                <a16:creationId xmlns:a16="http://schemas.microsoft.com/office/drawing/2014/main" id="{2B533352-B0A5-4432-AFDF-1F136513C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1B93428-409D-547F-0EFF-66DC636035FD}"/>
              </a:ext>
            </a:extLst>
          </p:cNvPr>
          <p:cNvSpPr txBox="1"/>
          <p:nvPr/>
        </p:nvSpPr>
        <p:spPr>
          <a:xfrm>
            <a:off x="388112" y="2546965"/>
            <a:ext cx="10005568" cy="2862322"/>
          </a:xfrm>
          <a:prstGeom prst="rect">
            <a:avLst/>
          </a:prstGeom>
          <a:noFill/>
        </p:spPr>
        <p:txBody>
          <a:bodyPr wrap="square">
            <a:spAutoFit/>
          </a:bodyPr>
          <a:lstStyle/>
          <a:p>
            <a:pPr algn="just"/>
            <a:r>
              <a:rPr lang="vi-VN" sz="3600" dirty="0">
                <a:solidFill>
                  <a:schemeClr val="bg1"/>
                </a:solidFill>
                <a:latin typeface="Cambria" panose="02040503050406030204" pitchFamily="18" charset="0"/>
                <a:ea typeface="Cambria" panose="02040503050406030204" pitchFamily="18" charset="0"/>
              </a:rPr>
              <a:t>Tiếng đàn vang lên, ngân nga, toả lan mênh mông cùng với dòng sông như một</a:t>
            </a:r>
            <a:r>
              <a:rPr lang="en-US" sz="3600" dirty="0">
                <a:solidFill>
                  <a:schemeClr val="bg1"/>
                </a:solidFill>
                <a:latin typeface="Cambria" panose="02040503050406030204" pitchFamily="18" charset="0"/>
                <a:ea typeface="Cambria" panose="02040503050406030204" pitchFamily="18" charset="0"/>
              </a:rPr>
              <a:t> </a:t>
            </a:r>
            <a:r>
              <a:rPr lang="vi-VN" sz="3600" dirty="0">
                <a:solidFill>
                  <a:schemeClr val="bg1"/>
                </a:solidFill>
                <a:latin typeface="Cambria" panose="02040503050406030204" pitchFamily="18" charset="0"/>
                <a:ea typeface="Cambria" panose="02040503050406030204" pitchFamily="18" charset="0"/>
              </a:rPr>
              <a:t>dòng trăng lấp lánh trong đêm. Âm thanh (của tiếng đàn) như quyện hoà với ánh sáng (dòng trăng), tạo nên vẻ đẹp huyền ảo, thơ mộng.</a:t>
            </a:r>
          </a:p>
        </p:txBody>
      </p:sp>
      <p:grpSp>
        <p:nvGrpSpPr>
          <p:cNvPr id="3" name="Group 2">
            <a:extLst>
              <a:ext uri="{FF2B5EF4-FFF2-40B4-BE49-F238E27FC236}">
                <a16:creationId xmlns:a16="http://schemas.microsoft.com/office/drawing/2014/main" id="{D075AB79-EC0D-0C2F-B9EC-F234C396DAB1}"/>
              </a:ext>
            </a:extLst>
          </p:cNvPr>
          <p:cNvGrpSpPr/>
          <p:nvPr/>
        </p:nvGrpSpPr>
        <p:grpSpPr>
          <a:xfrm>
            <a:off x="438647" y="314960"/>
            <a:ext cx="10828793" cy="1737359"/>
            <a:chOff x="483630" y="4024488"/>
            <a:chExt cx="10828793" cy="1737359"/>
          </a:xfrm>
        </p:grpSpPr>
        <p:sp>
          <p:nvSpPr>
            <p:cNvPr id="4" name="Rectangle: Rounded Corners 9">
              <a:extLst>
                <a:ext uri="{FF2B5EF4-FFF2-40B4-BE49-F238E27FC236}">
                  <a16:creationId xmlns:a16="http://schemas.microsoft.com/office/drawing/2014/main" id="{B4BE5791-3206-B673-6E1D-80A02F85EECA}"/>
                </a:ext>
              </a:extLst>
            </p:cNvPr>
            <p:cNvSpPr/>
            <p:nvPr/>
          </p:nvSpPr>
          <p:spPr>
            <a:xfrm>
              <a:off x="1037127" y="4024488"/>
              <a:ext cx="10275296" cy="1737359"/>
            </a:xfrm>
            <a:prstGeom prst="roundRect">
              <a:avLst/>
            </a:prstGeom>
            <a:solidFill>
              <a:schemeClr val="bg1"/>
            </a:solidFill>
            <a:ln w="57150">
              <a:solidFill>
                <a:srgbClr val="00B050"/>
              </a:solidFill>
              <a:prstDash val="sysDot"/>
              <a:extLst>
                <a:ext uri="{C807C97D-BFC1-408E-A445-0C87EB9F89A2}">
                  <ask:lineSketchStyleProps xmlns:ask="http://schemas.microsoft.com/office/drawing/2018/sketchyshapes" sd="1768336300">
                    <a:custGeom>
                      <a:avLst/>
                      <a:gdLst>
                        <a:gd name="connsiteX0" fmla="*/ 0 w 10142892"/>
                        <a:gd name="connsiteY0" fmla="*/ 254325 h 1525922"/>
                        <a:gd name="connsiteX1" fmla="*/ 254325 w 10142892"/>
                        <a:gd name="connsiteY1" fmla="*/ 0 h 1525922"/>
                        <a:gd name="connsiteX2" fmla="*/ 9888567 w 10142892"/>
                        <a:gd name="connsiteY2" fmla="*/ 0 h 1525922"/>
                        <a:gd name="connsiteX3" fmla="*/ 10142892 w 10142892"/>
                        <a:gd name="connsiteY3" fmla="*/ 254325 h 1525922"/>
                        <a:gd name="connsiteX4" fmla="*/ 10142892 w 10142892"/>
                        <a:gd name="connsiteY4" fmla="*/ 1271597 h 1525922"/>
                        <a:gd name="connsiteX5" fmla="*/ 9888567 w 10142892"/>
                        <a:gd name="connsiteY5" fmla="*/ 1525922 h 1525922"/>
                        <a:gd name="connsiteX6" fmla="*/ 254325 w 10142892"/>
                        <a:gd name="connsiteY6" fmla="*/ 1525922 h 1525922"/>
                        <a:gd name="connsiteX7" fmla="*/ 0 w 10142892"/>
                        <a:gd name="connsiteY7" fmla="*/ 1271597 h 1525922"/>
                        <a:gd name="connsiteX8" fmla="*/ 0 w 10142892"/>
                        <a:gd name="connsiteY8" fmla="*/ 254325 h 152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2892" h="1525922" fill="none" extrusionOk="0">
                          <a:moveTo>
                            <a:pt x="0" y="254325"/>
                          </a:moveTo>
                          <a:cubicBezTo>
                            <a:pt x="5159" y="110229"/>
                            <a:pt x="112782" y="-3782"/>
                            <a:pt x="254325" y="0"/>
                          </a:cubicBezTo>
                          <a:cubicBezTo>
                            <a:pt x="4352316" y="-162111"/>
                            <a:pt x="7219767" y="-123621"/>
                            <a:pt x="9888567" y="0"/>
                          </a:cubicBezTo>
                          <a:cubicBezTo>
                            <a:pt x="10035053" y="10361"/>
                            <a:pt x="10135700" y="109411"/>
                            <a:pt x="10142892" y="254325"/>
                          </a:cubicBezTo>
                          <a:cubicBezTo>
                            <a:pt x="10065066" y="430682"/>
                            <a:pt x="10155152" y="1102488"/>
                            <a:pt x="10142892" y="1271597"/>
                          </a:cubicBezTo>
                          <a:cubicBezTo>
                            <a:pt x="10138137" y="1430396"/>
                            <a:pt x="10048799" y="1543781"/>
                            <a:pt x="9888567" y="1525922"/>
                          </a:cubicBezTo>
                          <a:cubicBezTo>
                            <a:pt x="7067308" y="1685319"/>
                            <a:pt x="4381079" y="1418806"/>
                            <a:pt x="254325" y="1525922"/>
                          </a:cubicBezTo>
                          <a:cubicBezTo>
                            <a:pt x="115964" y="1545725"/>
                            <a:pt x="7283" y="1400791"/>
                            <a:pt x="0" y="1271597"/>
                          </a:cubicBezTo>
                          <a:cubicBezTo>
                            <a:pt x="37611" y="874737"/>
                            <a:pt x="-35062" y="562314"/>
                            <a:pt x="0" y="254325"/>
                          </a:cubicBezTo>
                          <a:close/>
                        </a:path>
                        <a:path w="10142892" h="1525922" stroke="0" extrusionOk="0">
                          <a:moveTo>
                            <a:pt x="0" y="254325"/>
                          </a:moveTo>
                          <a:cubicBezTo>
                            <a:pt x="1006" y="92185"/>
                            <a:pt x="95466" y="-12394"/>
                            <a:pt x="254325" y="0"/>
                          </a:cubicBezTo>
                          <a:cubicBezTo>
                            <a:pt x="2468492" y="31561"/>
                            <a:pt x="7557249" y="164257"/>
                            <a:pt x="9888567" y="0"/>
                          </a:cubicBezTo>
                          <a:cubicBezTo>
                            <a:pt x="10024386" y="9165"/>
                            <a:pt x="10129340" y="89819"/>
                            <a:pt x="10142892" y="254325"/>
                          </a:cubicBezTo>
                          <a:cubicBezTo>
                            <a:pt x="10204249" y="615478"/>
                            <a:pt x="10193565" y="857679"/>
                            <a:pt x="10142892" y="1271597"/>
                          </a:cubicBezTo>
                          <a:cubicBezTo>
                            <a:pt x="10162595" y="1407239"/>
                            <a:pt x="10032347" y="1553639"/>
                            <a:pt x="9888567" y="1525922"/>
                          </a:cubicBezTo>
                          <a:cubicBezTo>
                            <a:pt x="5658226" y="1486190"/>
                            <a:pt x="1919415" y="1524886"/>
                            <a:pt x="254325" y="1525922"/>
                          </a:cubicBezTo>
                          <a:cubicBezTo>
                            <a:pt x="97404" y="1519220"/>
                            <a:pt x="-12483" y="1428860"/>
                            <a:pt x="0" y="1271597"/>
                          </a:cubicBezTo>
                          <a:cubicBezTo>
                            <a:pt x="11842" y="921266"/>
                            <a:pt x="-85387" y="517157"/>
                            <a:pt x="0" y="254325"/>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FF0000"/>
                  </a:solidFill>
                  <a:latin typeface="Cambria" panose="02040503050406030204" pitchFamily="18" charset="0"/>
                  <a:ea typeface="Cambria" panose="02040503050406030204" pitchFamily="18" charset="0"/>
                </a:rPr>
                <a:t>3. </a:t>
              </a:r>
              <a:r>
                <a:rPr lang="vi-VN" sz="3200" b="1" i="1" dirty="0">
                  <a:solidFill>
                    <a:srgbClr val="FF0000"/>
                  </a:solidFill>
                  <a:latin typeface="Cambria" panose="02040503050406030204" pitchFamily="18" charset="0"/>
                  <a:ea typeface="Cambria" panose="02040503050406030204" pitchFamily="18" charset="0"/>
                </a:rPr>
                <a:t>Miêu tả những điều em hình dung được khi đọc 2 dòng thơ: “Chỉ còn tiếng đàn ngân nga/ Với một dòng trăng lấp loáng sông Đà”.</a:t>
              </a:r>
            </a:p>
          </p:txBody>
        </p:sp>
        <p:pic>
          <p:nvPicPr>
            <p:cNvPr id="9" name="Picture 8">
              <a:extLst>
                <a:ext uri="{FF2B5EF4-FFF2-40B4-BE49-F238E27FC236}">
                  <a16:creationId xmlns:a16="http://schemas.microsoft.com/office/drawing/2014/main" id="{FE258B6E-AEB6-E36D-A8B7-519CD963F15E}"/>
                </a:ext>
              </a:extLst>
            </p:cNvPr>
            <p:cNvPicPr>
              <a:picLocks noChangeAspect="1"/>
            </p:cNvPicPr>
            <p:nvPr/>
          </p:nvPicPr>
          <p:blipFill>
            <a:blip r:embed="rId3"/>
            <a:stretch>
              <a:fillRect/>
            </a:stretch>
          </p:blipFill>
          <p:spPr>
            <a:xfrm rot="667403">
              <a:off x="483630" y="4229681"/>
              <a:ext cx="857147" cy="1148464"/>
            </a:xfrm>
            <a:prstGeom prst="rect">
              <a:avLst/>
            </a:prstGeom>
          </p:spPr>
        </p:pic>
      </p:grpSp>
    </p:spTree>
    <p:extLst>
      <p:ext uri="{BB962C8B-B14F-4D97-AF65-F5344CB8AC3E}">
        <p14:creationId xmlns:p14="http://schemas.microsoft.com/office/powerpoint/2010/main" val="33803579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3DA37065-FF70-4732-8C2D-1B2C7D5CE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115FFEC0-15BD-4E1F-B83A-852EE13D162F}"/>
              </a:ext>
            </a:extLst>
          </p:cNvPr>
          <p:cNvGrpSpPr/>
          <p:nvPr/>
        </p:nvGrpSpPr>
        <p:grpSpPr>
          <a:xfrm rot="320761">
            <a:off x="7157459" y="3017351"/>
            <a:ext cx="4635490" cy="3798573"/>
            <a:chOff x="7321950" y="3042467"/>
            <a:chExt cx="4635490" cy="3798573"/>
          </a:xfrm>
        </p:grpSpPr>
        <p:pic>
          <p:nvPicPr>
            <p:cNvPr id="6" name="Picture 4" descr="Cresent Moon Cartoon Images Clipart Best - Yellow Moon Black Background -  Png Download (#5398947) - PinClipart">
              <a:extLst>
                <a:ext uri="{FF2B5EF4-FFF2-40B4-BE49-F238E27FC236}">
                  <a16:creationId xmlns:a16="http://schemas.microsoft.com/office/drawing/2014/main" id="{DBC0AE17-9535-4F19-9CDC-E2209AD7CE8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628387" flipH="1">
              <a:off x="8092919" y="3042467"/>
              <a:ext cx="3864521" cy="379857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6019905D-056A-4EE1-9C81-A32B4C65802A}"/>
                </a:ext>
              </a:extLst>
            </p:cNvPr>
            <p:cNvGrpSpPr/>
            <p:nvPr/>
          </p:nvGrpSpPr>
          <p:grpSpPr>
            <a:xfrm>
              <a:off x="7321950" y="3826380"/>
              <a:ext cx="3167091" cy="2904858"/>
              <a:chOff x="676169" y="3524760"/>
              <a:chExt cx="3167091" cy="2904858"/>
            </a:xfrm>
          </p:grpSpPr>
          <p:pic>
            <p:nvPicPr>
              <p:cNvPr id="8" name="Picture 2" descr="Tập đọc: Tiếng đàn ba-la-lai-ca trên sông Đà">
                <a:extLst>
                  <a:ext uri="{FF2B5EF4-FFF2-40B4-BE49-F238E27FC236}">
                    <a16:creationId xmlns:a16="http://schemas.microsoft.com/office/drawing/2014/main" id="{5BDDC130-DFAB-4996-B533-BC4BC4A1A79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21224695" flipH="1">
                <a:off x="676169" y="4212160"/>
                <a:ext cx="3167091" cy="16639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121D91D-627F-4091-9DE4-2DC55EB2FE27}"/>
                  </a:ext>
                </a:extLst>
              </p:cNvPr>
              <p:cNvPicPr>
                <a:picLocks noChangeAspect="1"/>
              </p:cNvPicPr>
              <p:nvPr/>
            </p:nvPicPr>
            <p:blipFill rotWithShape="1">
              <a:blip r:embed="rId7" cstate="hqprint">
                <a:extLst>
                  <a:ext uri="{BEBA8EAE-BF5A-486C-A8C5-ECC9F3942E4B}">
                    <a14:imgProps xmlns:a14="http://schemas.microsoft.com/office/drawing/2010/main">
                      <a14:imgLayer r:embed="rId8">
                        <a14:imgEffect>
                          <a14:backgroundRemoval t="929" b="100000" l="0" r="90180">
                            <a14:foregroundMark x1="41183" y1="60880" x2="58560" y2="81429"/>
                            <a14:foregroundMark x1="23136" y1="43763" x2="23136" y2="43763"/>
                            <a14:backgroundMark x1="5193" y1="35769" x2="41388" y2="43803"/>
                            <a14:backgroundMark x1="52905" y1="42309" x2="60051" y2="59225"/>
                            <a14:backgroundMark x1="83033" y1="50545" x2="71774" y2="64998"/>
                            <a14:backgroundMark x1="56041" y1="41986" x2="43907" y2="54461"/>
                            <a14:backgroundMark x1="55424" y1="39685" x2="64216" y2="41986"/>
                            <a14:backgroundMark x1="70694" y1="52846" x2="66530" y2="59386"/>
                            <a14:backgroundMark x1="70900" y1="50545" x2="69460" y2="52685"/>
                          </a14:backgroundRemoval>
                        </a14:imgEffect>
                      </a14:imgLayer>
                    </a14:imgProps>
                  </a:ext>
                  <a:ext uri="{28A0092B-C50C-407E-A947-70E740481C1C}">
                    <a14:useLocalDpi xmlns:a14="http://schemas.microsoft.com/office/drawing/2010/main" val="0"/>
                  </a:ext>
                </a:extLst>
              </a:blip>
              <a:srcRect r="12004"/>
              <a:stretch/>
            </p:blipFill>
            <p:spPr>
              <a:xfrm>
                <a:off x="1681480" y="3524760"/>
                <a:ext cx="2006764" cy="2904858"/>
              </a:xfrm>
              <a:prstGeom prst="rect">
                <a:avLst/>
              </a:prstGeom>
            </p:spPr>
          </p:pic>
        </p:grpSp>
      </p:grpSp>
      <p:sp>
        <p:nvSpPr>
          <p:cNvPr id="10" name="Thought Bubble: Cloud 9">
            <a:extLst>
              <a:ext uri="{FF2B5EF4-FFF2-40B4-BE49-F238E27FC236}">
                <a16:creationId xmlns:a16="http://schemas.microsoft.com/office/drawing/2014/main" id="{CCC56AB9-7C15-47DE-ACFB-F69F6326C527}"/>
              </a:ext>
            </a:extLst>
          </p:cNvPr>
          <p:cNvSpPr/>
          <p:nvPr/>
        </p:nvSpPr>
        <p:spPr>
          <a:xfrm>
            <a:off x="278573" y="414670"/>
            <a:ext cx="6645349" cy="5489022"/>
          </a:xfrm>
          <a:prstGeom prst="cloudCallout">
            <a:avLst>
              <a:gd name="adj1" fmla="val 77897"/>
              <a:gd name="adj2" fmla="val 2152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1" name="Rectangle 20">
            <a:extLst>
              <a:ext uri="{FF2B5EF4-FFF2-40B4-BE49-F238E27FC236}">
                <a16:creationId xmlns:a16="http://schemas.microsoft.com/office/drawing/2014/main" id="{352B021E-1F78-4460-B168-E5791D3B6D6B}"/>
              </a:ext>
            </a:extLst>
          </p:cNvPr>
          <p:cNvSpPr/>
          <p:nvPr/>
        </p:nvSpPr>
        <p:spPr>
          <a:xfrm>
            <a:off x="1224856" y="1929722"/>
            <a:ext cx="4819337" cy="1938992"/>
          </a:xfrm>
          <a:prstGeom prst="rect">
            <a:avLst/>
          </a:prstGeom>
        </p:spPr>
        <p:txBody>
          <a:bodyPr wrap="square">
            <a:spAutoFit/>
          </a:bodyPr>
          <a:lstStyle/>
          <a:p>
            <a:pPr lvl="0" algn="just"/>
            <a:r>
              <a:rPr lang="en-US" sz="4000" b="1" dirty="0">
                <a:solidFill>
                  <a:srgbClr val="0070C0"/>
                </a:solidFill>
                <a:latin typeface="Cambria" panose="02040503050406030204" pitchFamily="18" charset="0"/>
                <a:ea typeface="Cambria" panose="02040503050406030204" pitchFamily="18" charset="0"/>
                <a:cs typeface="Times New Roman" pitchFamily="18" charset="0"/>
              </a:rPr>
              <a:t>Ý</a:t>
            </a:r>
            <a:r>
              <a:rPr lang="vi-VN" sz="4000" b="1" dirty="0">
                <a:solidFill>
                  <a:srgbClr val="0070C0"/>
                </a:solidFill>
                <a:latin typeface="Cambria" panose="02040503050406030204" pitchFamily="18" charset="0"/>
                <a:ea typeface="Cambria" panose="02040503050406030204" pitchFamily="18" charset="0"/>
                <a:cs typeface="Times New Roman" pitchFamily="18" charset="0"/>
              </a:rPr>
              <a:t> đoạn 2: Tiếng đàn trên công trường thủy điện sông Đà.</a:t>
            </a:r>
            <a:endParaRPr kumimoji="0" lang="en-US" sz="4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6643174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3DA37065-FF70-4732-8C2D-1B2C7D5CE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CE55035-30B9-EB25-E22D-AC1642361C35}"/>
              </a:ext>
            </a:extLst>
          </p:cNvPr>
          <p:cNvSpPr txBox="1"/>
          <p:nvPr/>
        </p:nvSpPr>
        <p:spPr>
          <a:xfrm>
            <a:off x="428752" y="2445365"/>
            <a:ext cx="9792208" cy="3108543"/>
          </a:xfrm>
          <a:prstGeom prst="rect">
            <a:avLst/>
          </a:prstGeom>
          <a:noFill/>
        </p:spPr>
        <p:txBody>
          <a:bodyPr wrap="square">
            <a:spAutoFit/>
          </a:bodyPr>
          <a:lstStyle/>
          <a:p>
            <a:pPr algn="just"/>
            <a:r>
              <a:rPr lang="vi-VN" sz="2800" dirty="0">
                <a:solidFill>
                  <a:schemeClr val="bg1"/>
                </a:solidFill>
                <a:latin typeface="Cambria" panose="02040503050406030204" pitchFamily="18" charset="0"/>
                <a:ea typeface="Cambria" panose="02040503050406030204" pitchFamily="18" charset="0"/>
                <a:cs typeface="Calibri" panose="020F0502020204030204" pitchFamily="34" charset="0"/>
              </a:rPr>
              <a:t>Hình ảnh này khiến mỗi người dân chúng ta xúc động. Những chuyên gia ở những đất nước xa xôi (Liên Xô cũ) đã xa gia đình, xa tổ quốc để đến Việt Nam, giúp chúng ta xây dựng nhà máy thuỷ điện, làm ra muôn ánh sáng gửi đi muôn nơi, làm cuộc sống tươi sáng hơn. Tiếng đàn ba-la-lai-ca của cô gái Nga như giúp chúng ta cảm nhận được tình hữu nghị tốt đẹp và tương lai đang rộng mở.</a:t>
            </a:r>
          </a:p>
        </p:txBody>
      </p:sp>
      <p:grpSp>
        <p:nvGrpSpPr>
          <p:cNvPr id="3" name="Group 2">
            <a:extLst>
              <a:ext uri="{FF2B5EF4-FFF2-40B4-BE49-F238E27FC236}">
                <a16:creationId xmlns:a16="http://schemas.microsoft.com/office/drawing/2014/main" id="{9D74FB2E-7315-8E66-CC9E-50A5E92DE40F}"/>
              </a:ext>
            </a:extLst>
          </p:cNvPr>
          <p:cNvGrpSpPr/>
          <p:nvPr/>
        </p:nvGrpSpPr>
        <p:grpSpPr>
          <a:xfrm>
            <a:off x="428752" y="274805"/>
            <a:ext cx="10797462" cy="1767356"/>
            <a:chOff x="194873" y="5205460"/>
            <a:chExt cx="10797462" cy="1767356"/>
          </a:xfrm>
        </p:grpSpPr>
        <p:sp>
          <p:nvSpPr>
            <p:cNvPr id="12" name="Rectangle: Rounded Corners 5">
              <a:extLst>
                <a:ext uri="{FF2B5EF4-FFF2-40B4-BE49-F238E27FC236}">
                  <a16:creationId xmlns:a16="http://schemas.microsoft.com/office/drawing/2014/main" id="{041D27ED-A33F-4B6F-BBB0-A9EA0479122D}"/>
                </a:ext>
              </a:extLst>
            </p:cNvPr>
            <p:cNvSpPr/>
            <p:nvPr/>
          </p:nvSpPr>
          <p:spPr>
            <a:xfrm>
              <a:off x="849443" y="5367536"/>
              <a:ext cx="10142892" cy="1605280"/>
            </a:xfrm>
            <a:custGeom>
              <a:avLst/>
              <a:gdLst>
                <a:gd name="connsiteX0" fmla="*/ 0 w 10142892"/>
                <a:gd name="connsiteY0" fmla="*/ 267552 h 1605280"/>
                <a:gd name="connsiteX1" fmla="*/ 267552 w 10142892"/>
                <a:gd name="connsiteY1" fmla="*/ 0 h 1605280"/>
                <a:gd name="connsiteX2" fmla="*/ 9875340 w 10142892"/>
                <a:gd name="connsiteY2" fmla="*/ 0 h 1605280"/>
                <a:gd name="connsiteX3" fmla="*/ 10142892 w 10142892"/>
                <a:gd name="connsiteY3" fmla="*/ 267552 h 1605280"/>
                <a:gd name="connsiteX4" fmla="*/ 10142892 w 10142892"/>
                <a:gd name="connsiteY4" fmla="*/ 1337728 h 1605280"/>
                <a:gd name="connsiteX5" fmla="*/ 9875340 w 10142892"/>
                <a:gd name="connsiteY5" fmla="*/ 1605280 h 1605280"/>
                <a:gd name="connsiteX6" fmla="*/ 267552 w 10142892"/>
                <a:gd name="connsiteY6" fmla="*/ 1605280 h 1605280"/>
                <a:gd name="connsiteX7" fmla="*/ 0 w 10142892"/>
                <a:gd name="connsiteY7" fmla="*/ 1337728 h 1605280"/>
                <a:gd name="connsiteX8" fmla="*/ 0 w 10142892"/>
                <a:gd name="connsiteY8" fmla="*/ 267552 h 160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2892" h="1605280" fill="none" extrusionOk="0">
                  <a:moveTo>
                    <a:pt x="0" y="267552"/>
                  </a:moveTo>
                  <a:cubicBezTo>
                    <a:pt x="10815" y="112165"/>
                    <a:pt x="114304" y="-19148"/>
                    <a:pt x="267552" y="0"/>
                  </a:cubicBezTo>
                  <a:cubicBezTo>
                    <a:pt x="4304003" y="-162111"/>
                    <a:pt x="5524715" y="-123621"/>
                    <a:pt x="9875340" y="0"/>
                  </a:cubicBezTo>
                  <a:cubicBezTo>
                    <a:pt x="10032797" y="16664"/>
                    <a:pt x="10128892" y="111118"/>
                    <a:pt x="10142892" y="267552"/>
                  </a:cubicBezTo>
                  <a:cubicBezTo>
                    <a:pt x="10120580" y="475404"/>
                    <a:pt x="10099668" y="1164536"/>
                    <a:pt x="10142892" y="1337728"/>
                  </a:cubicBezTo>
                  <a:cubicBezTo>
                    <a:pt x="10136265" y="1511051"/>
                    <a:pt x="10041556" y="1621945"/>
                    <a:pt x="9875340" y="1605280"/>
                  </a:cubicBezTo>
                  <a:cubicBezTo>
                    <a:pt x="6561386" y="1764677"/>
                    <a:pt x="4564957" y="1498164"/>
                    <a:pt x="267552" y="1605280"/>
                  </a:cubicBezTo>
                  <a:cubicBezTo>
                    <a:pt x="121906" y="1625268"/>
                    <a:pt x="9652" y="1470563"/>
                    <a:pt x="0" y="1337728"/>
                  </a:cubicBezTo>
                  <a:cubicBezTo>
                    <a:pt x="-1895" y="896832"/>
                    <a:pt x="-79689" y="635893"/>
                    <a:pt x="0" y="267552"/>
                  </a:cubicBezTo>
                  <a:close/>
                </a:path>
                <a:path w="10142892" h="1605280" stroke="0" extrusionOk="0">
                  <a:moveTo>
                    <a:pt x="0" y="267552"/>
                  </a:moveTo>
                  <a:cubicBezTo>
                    <a:pt x="1011" y="97998"/>
                    <a:pt x="113682" y="-4113"/>
                    <a:pt x="267552" y="0"/>
                  </a:cubicBezTo>
                  <a:cubicBezTo>
                    <a:pt x="4320272" y="31561"/>
                    <a:pt x="6789388" y="164257"/>
                    <a:pt x="9875340" y="0"/>
                  </a:cubicBezTo>
                  <a:cubicBezTo>
                    <a:pt x="10017453" y="11160"/>
                    <a:pt x="10128478" y="94212"/>
                    <a:pt x="10142892" y="267552"/>
                  </a:cubicBezTo>
                  <a:cubicBezTo>
                    <a:pt x="10120463" y="513786"/>
                    <a:pt x="10087008" y="1049073"/>
                    <a:pt x="10142892" y="1337728"/>
                  </a:cubicBezTo>
                  <a:cubicBezTo>
                    <a:pt x="10145856" y="1484768"/>
                    <a:pt x="10024426" y="1616310"/>
                    <a:pt x="9875340" y="1605280"/>
                  </a:cubicBezTo>
                  <a:cubicBezTo>
                    <a:pt x="8773207" y="1565548"/>
                    <a:pt x="1337427" y="1604244"/>
                    <a:pt x="267552" y="1605280"/>
                  </a:cubicBezTo>
                  <a:cubicBezTo>
                    <a:pt x="104657" y="1599120"/>
                    <a:pt x="-17425" y="1508949"/>
                    <a:pt x="0" y="1337728"/>
                  </a:cubicBezTo>
                  <a:cubicBezTo>
                    <a:pt x="57929" y="873547"/>
                    <a:pt x="37833" y="747488"/>
                    <a:pt x="0" y="267552"/>
                  </a:cubicBezTo>
                  <a:close/>
                </a:path>
              </a:pathLst>
            </a:custGeom>
            <a:solidFill>
              <a:schemeClr val="bg1"/>
            </a:solidFill>
            <a:ln w="57150">
              <a:solidFill>
                <a:srgbClr val="CC00FF"/>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accent5">
                      <a:lumMod val="75000"/>
                    </a:schemeClr>
                  </a:solidFill>
                  <a:latin typeface="Calibri" panose="020F0502020204030204" pitchFamily="34" charset="0"/>
                  <a:cs typeface="Calibri" panose="020F0502020204030204" pitchFamily="34" charset="0"/>
                </a:rPr>
                <a:t>4. </a:t>
              </a:r>
              <a:r>
                <a:rPr lang="vi-VN" sz="3200" b="1" i="1" dirty="0">
                  <a:solidFill>
                    <a:schemeClr val="accent5">
                      <a:lumMod val="75000"/>
                    </a:schemeClr>
                  </a:solidFill>
                  <a:latin typeface="Calibri" panose="020F0502020204030204" pitchFamily="34" charset="0"/>
                  <a:cs typeface="Calibri" panose="020F0502020204030204" pitchFamily="34" charset="0"/>
                </a:rPr>
                <a:t>Nêu cảm nghĩ của em về hình ảnh cô gái Nga chơi đàn ba-la-lai-ca trên công trường thuỷ điện sông Đà.</a:t>
              </a:r>
            </a:p>
          </p:txBody>
        </p:sp>
        <p:pic>
          <p:nvPicPr>
            <p:cNvPr id="13" name="Picture 12">
              <a:extLst>
                <a:ext uri="{FF2B5EF4-FFF2-40B4-BE49-F238E27FC236}">
                  <a16:creationId xmlns:a16="http://schemas.microsoft.com/office/drawing/2014/main" id="{8AFA4A1E-32CF-029E-C87D-9E566D05E0C0}"/>
                </a:ext>
              </a:extLst>
            </p:cNvPr>
            <p:cNvPicPr>
              <a:picLocks noChangeAspect="1"/>
            </p:cNvPicPr>
            <p:nvPr/>
          </p:nvPicPr>
          <p:blipFill>
            <a:blip r:embed="rId3"/>
            <a:stretch>
              <a:fillRect/>
            </a:stretch>
          </p:blipFill>
          <p:spPr>
            <a:xfrm rot="602090">
              <a:off x="194873" y="5205460"/>
              <a:ext cx="1062611" cy="1301156"/>
            </a:xfrm>
            <a:prstGeom prst="rect">
              <a:avLst/>
            </a:prstGeom>
          </p:spPr>
        </p:pic>
      </p:grpSp>
    </p:spTree>
    <p:extLst>
      <p:ext uri="{BB962C8B-B14F-4D97-AF65-F5344CB8AC3E}">
        <p14:creationId xmlns:p14="http://schemas.microsoft.com/office/powerpoint/2010/main" val="36168835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3DA37065-FF70-4732-8C2D-1B2C7D5CE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115FFEC0-15BD-4E1F-B83A-852EE13D162F}"/>
              </a:ext>
            </a:extLst>
          </p:cNvPr>
          <p:cNvGrpSpPr/>
          <p:nvPr/>
        </p:nvGrpSpPr>
        <p:grpSpPr>
          <a:xfrm rot="320761">
            <a:off x="7157459" y="3017351"/>
            <a:ext cx="4635490" cy="3798573"/>
            <a:chOff x="7321950" y="3042467"/>
            <a:chExt cx="4635490" cy="3798573"/>
          </a:xfrm>
        </p:grpSpPr>
        <p:pic>
          <p:nvPicPr>
            <p:cNvPr id="6" name="Picture 4" descr="Cresent Moon Cartoon Images Clipart Best - Yellow Moon Black Background -  Png Download (#5398947) - PinClipart">
              <a:extLst>
                <a:ext uri="{FF2B5EF4-FFF2-40B4-BE49-F238E27FC236}">
                  <a16:creationId xmlns:a16="http://schemas.microsoft.com/office/drawing/2014/main" id="{DBC0AE17-9535-4F19-9CDC-E2209AD7CE8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628387" flipH="1">
              <a:off x="8092919" y="3042467"/>
              <a:ext cx="3864521" cy="379857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6019905D-056A-4EE1-9C81-A32B4C65802A}"/>
                </a:ext>
              </a:extLst>
            </p:cNvPr>
            <p:cNvGrpSpPr/>
            <p:nvPr/>
          </p:nvGrpSpPr>
          <p:grpSpPr>
            <a:xfrm>
              <a:off x="7321950" y="3826380"/>
              <a:ext cx="3167091" cy="2904858"/>
              <a:chOff x="676169" y="3524760"/>
              <a:chExt cx="3167091" cy="2904858"/>
            </a:xfrm>
          </p:grpSpPr>
          <p:pic>
            <p:nvPicPr>
              <p:cNvPr id="8" name="Picture 2" descr="Tập đọc: Tiếng đàn ba-la-lai-ca trên sông Đà">
                <a:extLst>
                  <a:ext uri="{FF2B5EF4-FFF2-40B4-BE49-F238E27FC236}">
                    <a16:creationId xmlns:a16="http://schemas.microsoft.com/office/drawing/2014/main" id="{5BDDC130-DFAB-4996-B533-BC4BC4A1A79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21224695" flipH="1">
                <a:off x="676169" y="4212160"/>
                <a:ext cx="3167091" cy="16639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121D91D-627F-4091-9DE4-2DC55EB2FE27}"/>
                  </a:ext>
                </a:extLst>
              </p:cNvPr>
              <p:cNvPicPr>
                <a:picLocks noChangeAspect="1"/>
              </p:cNvPicPr>
              <p:nvPr/>
            </p:nvPicPr>
            <p:blipFill rotWithShape="1">
              <a:blip r:embed="rId7" cstate="hqprint">
                <a:extLst>
                  <a:ext uri="{BEBA8EAE-BF5A-486C-A8C5-ECC9F3942E4B}">
                    <a14:imgProps xmlns:a14="http://schemas.microsoft.com/office/drawing/2010/main">
                      <a14:imgLayer r:embed="rId8">
                        <a14:imgEffect>
                          <a14:backgroundRemoval t="929" b="100000" l="0" r="90180">
                            <a14:foregroundMark x1="41183" y1="60880" x2="58560" y2="81429"/>
                            <a14:foregroundMark x1="23136" y1="43763" x2="23136" y2="43763"/>
                            <a14:backgroundMark x1="5193" y1="35769" x2="41388" y2="43803"/>
                            <a14:backgroundMark x1="52905" y1="42309" x2="60051" y2="59225"/>
                            <a14:backgroundMark x1="83033" y1="50545" x2="71774" y2="64998"/>
                            <a14:backgroundMark x1="56041" y1="41986" x2="43907" y2="54461"/>
                            <a14:backgroundMark x1="55424" y1="39685" x2="64216" y2="41986"/>
                            <a14:backgroundMark x1="70694" y1="52846" x2="66530" y2="59386"/>
                            <a14:backgroundMark x1="70900" y1="50545" x2="69460" y2="52685"/>
                          </a14:backgroundRemoval>
                        </a14:imgEffect>
                      </a14:imgLayer>
                    </a14:imgProps>
                  </a:ext>
                  <a:ext uri="{28A0092B-C50C-407E-A947-70E740481C1C}">
                    <a14:useLocalDpi xmlns:a14="http://schemas.microsoft.com/office/drawing/2010/main" val="0"/>
                  </a:ext>
                </a:extLst>
              </a:blip>
              <a:srcRect r="12004"/>
              <a:stretch/>
            </p:blipFill>
            <p:spPr>
              <a:xfrm>
                <a:off x="1681480" y="3524760"/>
                <a:ext cx="2006764" cy="2904858"/>
              </a:xfrm>
              <a:prstGeom prst="rect">
                <a:avLst/>
              </a:prstGeom>
            </p:spPr>
          </p:pic>
        </p:grpSp>
      </p:grpSp>
      <p:sp>
        <p:nvSpPr>
          <p:cNvPr id="10" name="Thought Bubble: Cloud 9">
            <a:extLst>
              <a:ext uri="{FF2B5EF4-FFF2-40B4-BE49-F238E27FC236}">
                <a16:creationId xmlns:a16="http://schemas.microsoft.com/office/drawing/2014/main" id="{CCC56AB9-7C15-47DE-ACFB-F69F6326C527}"/>
              </a:ext>
            </a:extLst>
          </p:cNvPr>
          <p:cNvSpPr/>
          <p:nvPr/>
        </p:nvSpPr>
        <p:spPr>
          <a:xfrm>
            <a:off x="278573" y="414670"/>
            <a:ext cx="6645349" cy="5489022"/>
          </a:xfrm>
          <a:prstGeom prst="cloudCallout">
            <a:avLst>
              <a:gd name="adj1" fmla="val 77897"/>
              <a:gd name="adj2" fmla="val 2152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1" name="Rectangle 20">
            <a:extLst>
              <a:ext uri="{FF2B5EF4-FFF2-40B4-BE49-F238E27FC236}">
                <a16:creationId xmlns:a16="http://schemas.microsoft.com/office/drawing/2014/main" id="{352B021E-1F78-4460-B168-E5791D3B6D6B}"/>
              </a:ext>
            </a:extLst>
          </p:cNvPr>
          <p:cNvSpPr/>
          <p:nvPr/>
        </p:nvSpPr>
        <p:spPr>
          <a:xfrm>
            <a:off x="1026160" y="2000842"/>
            <a:ext cx="5272033" cy="1569660"/>
          </a:xfrm>
          <a:prstGeom prst="rect">
            <a:avLst/>
          </a:prstGeom>
        </p:spPr>
        <p:txBody>
          <a:bodyPr wrap="square">
            <a:spAutoFit/>
          </a:bodyPr>
          <a:lstStyle/>
          <a:p>
            <a:pPr lvl="0" algn="ctr"/>
            <a:r>
              <a:rPr lang="en-US" sz="4800" b="1" dirty="0">
                <a:solidFill>
                  <a:srgbClr val="0070C0"/>
                </a:solidFill>
                <a:latin typeface="Cambria" panose="02040503050406030204" pitchFamily="18" charset="0"/>
                <a:ea typeface="Cambria" panose="02040503050406030204" pitchFamily="18" charset="0"/>
                <a:cs typeface="Times New Roman" pitchFamily="18" charset="0"/>
              </a:rPr>
              <a:t>Ý</a:t>
            </a:r>
            <a:r>
              <a:rPr lang="vi-VN" sz="4800" b="1" dirty="0">
                <a:solidFill>
                  <a:srgbClr val="0070C0"/>
                </a:solidFill>
                <a:latin typeface="Cambria" panose="02040503050406030204" pitchFamily="18" charset="0"/>
                <a:ea typeface="Cambria" panose="02040503050406030204" pitchFamily="18" charset="0"/>
                <a:cs typeface="Times New Roman" pitchFamily="18" charset="0"/>
              </a:rPr>
              <a:t> đoạn 3: Khát vọng về tương lai. </a:t>
            </a:r>
            <a:endParaRPr kumimoji="0" lang="en-US" sz="48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4657182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3">
            <a:extLst>
              <a:ext uri="{FF2B5EF4-FFF2-40B4-BE49-F238E27FC236}">
                <a16:creationId xmlns:a16="http://schemas.microsoft.com/office/drawing/2014/main" id="{2B533352-B0A5-4432-AFDF-1F136513C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6">
            <a:extLst>
              <a:ext uri="{FF2B5EF4-FFF2-40B4-BE49-F238E27FC236}">
                <a16:creationId xmlns:a16="http://schemas.microsoft.com/office/drawing/2014/main" id="{C7654652-D710-4659-83B7-66276AAC84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3260" y="181765"/>
            <a:ext cx="1108257" cy="1108257"/>
          </a:xfrm>
          <a:prstGeom prst="rect">
            <a:avLst/>
          </a:prstGeom>
        </p:spPr>
      </p:pic>
      <p:pic>
        <p:nvPicPr>
          <p:cNvPr id="6" name="图片 7">
            <a:extLst>
              <a:ext uri="{FF2B5EF4-FFF2-40B4-BE49-F238E27FC236}">
                <a16:creationId xmlns:a16="http://schemas.microsoft.com/office/drawing/2014/main" id="{764FFABD-D5F4-44F7-91BB-151F3B9678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0434" y="1308480"/>
            <a:ext cx="899535" cy="899535"/>
          </a:xfrm>
          <a:prstGeom prst="rect">
            <a:avLst/>
          </a:prstGeom>
        </p:spPr>
      </p:pic>
      <p:pic>
        <p:nvPicPr>
          <p:cNvPr id="7" name="图片 8">
            <a:extLst>
              <a:ext uri="{FF2B5EF4-FFF2-40B4-BE49-F238E27FC236}">
                <a16:creationId xmlns:a16="http://schemas.microsoft.com/office/drawing/2014/main" id="{A430A0F1-F0C3-425A-A6E8-D6683E90B1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15934" y="981154"/>
            <a:ext cx="654652" cy="654652"/>
          </a:xfrm>
          <a:prstGeom prst="rect">
            <a:avLst/>
          </a:prstGeom>
        </p:spPr>
      </p:pic>
      <p:pic>
        <p:nvPicPr>
          <p:cNvPr id="8" name="图片 14">
            <a:extLst>
              <a:ext uri="{FF2B5EF4-FFF2-40B4-BE49-F238E27FC236}">
                <a16:creationId xmlns:a16="http://schemas.microsoft.com/office/drawing/2014/main" id="{9D89FE66-44BE-4A92-8746-5D856827EA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206664">
            <a:off x="-238879" y="6487"/>
            <a:ext cx="2057479" cy="2057479"/>
          </a:xfrm>
          <a:prstGeom prst="rect">
            <a:avLst/>
          </a:prstGeom>
        </p:spPr>
      </p:pic>
      <p:sp>
        <p:nvSpPr>
          <p:cNvPr id="16" name="Rectangle: Rounded Corners 15">
            <a:extLst>
              <a:ext uri="{FF2B5EF4-FFF2-40B4-BE49-F238E27FC236}">
                <a16:creationId xmlns:a16="http://schemas.microsoft.com/office/drawing/2014/main" id="{F4E0CC7F-B0BB-4BD1-A742-FC636FA19B50}"/>
              </a:ext>
            </a:extLst>
          </p:cNvPr>
          <p:cNvSpPr/>
          <p:nvPr/>
        </p:nvSpPr>
        <p:spPr>
          <a:xfrm>
            <a:off x="1003300" y="1758247"/>
            <a:ext cx="9939959" cy="39514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7E643C6-BDF1-4E5B-B79A-848F9F0C7A77}"/>
              </a:ext>
            </a:extLst>
          </p:cNvPr>
          <p:cNvSpPr txBox="1"/>
          <p:nvPr/>
        </p:nvSpPr>
        <p:spPr>
          <a:xfrm>
            <a:off x="1097114" y="1867436"/>
            <a:ext cx="9671050" cy="3785652"/>
          </a:xfrm>
          <a:prstGeom prst="rect">
            <a:avLst/>
          </a:prstGeom>
          <a:noFill/>
        </p:spPr>
        <p:txBody>
          <a:bodyPr wrap="square">
            <a:spAutoFit/>
          </a:bodyPr>
          <a:lstStyle/>
          <a:p>
            <a:pPr algn="just"/>
            <a:r>
              <a:rPr lang="en-US" altLang="en-US" sz="4000" b="1" dirty="0">
                <a:solidFill>
                  <a:srgbClr val="0070C0"/>
                </a:solidFill>
                <a:latin typeface="Cambria" panose="02040503050406030204" pitchFamily="18" charset="0"/>
                <a:ea typeface="Cambria" panose="02040503050406030204" pitchFamily="18" charset="0"/>
              </a:rPr>
              <a:t>   </a:t>
            </a:r>
            <a:r>
              <a:rPr lang="vi-VN" altLang="en-US" sz="4000" b="1" dirty="0">
                <a:solidFill>
                  <a:srgbClr val="0070C0"/>
                </a:solidFill>
                <a:latin typeface="Cambria" panose="02040503050406030204" pitchFamily="18" charset="0"/>
                <a:ea typeface="Cambria" panose="02040503050406030204" pitchFamily="18" charset="0"/>
              </a:rPr>
              <a:t>Tiếng đàn đó quyện hoà với cảnh đẹp thơ mộng của đêm trăng trên công trường thế kỉ hứa hẹn bao hi vọng về tương lai tươi sáng của đât nước. Nghệ thuật (âm nhạc) mang đ</a:t>
            </a:r>
            <a:r>
              <a:rPr lang="en-US" altLang="en-US" sz="4000" b="1" dirty="0">
                <a:solidFill>
                  <a:srgbClr val="0070C0"/>
                </a:solidFill>
                <a:latin typeface="Cambria" panose="02040503050406030204" pitchFamily="18" charset="0"/>
                <a:ea typeface="Cambria" panose="02040503050406030204" pitchFamily="18" charset="0"/>
              </a:rPr>
              <a:t>ế</a:t>
            </a:r>
            <a:r>
              <a:rPr lang="vi-VN" altLang="en-US" sz="4000" b="1" dirty="0">
                <a:solidFill>
                  <a:srgbClr val="0070C0"/>
                </a:solidFill>
                <a:latin typeface="Cambria" panose="02040503050406030204" pitchFamily="18" charset="0"/>
                <a:ea typeface="Cambria" panose="02040503050406030204" pitchFamily="18" charset="0"/>
              </a:rPr>
              <a:t>n cảm xúc, niềm vui sống cho con người.</a:t>
            </a:r>
            <a:endParaRPr lang="en-US" altLang="en-US" sz="4000" b="1" dirty="0">
              <a:solidFill>
                <a:srgbClr val="0070C0"/>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261772A2-8A23-95A9-96FF-531EA24656F8}"/>
              </a:ext>
            </a:extLst>
          </p:cNvPr>
          <p:cNvPicPr>
            <a:picLocks noChangeAspect="1"/>
          </p:cNvPicPr>
          <p:nvPr/>
        </p:nvPicPr>
        <p:blipFill>
          <a:blip r:embed="rId7"/>
          <a:stretch>
            <a:fillRect/>
          </a:stretch>
        </p:blipFill>
        <p:spPr>
          <a:xfrm>
            <a:off x="2852649" y="588226"/>
            <a:ext cx="6425741" cy="865707"/>
          </a:xfrm>
          <a:prstGeom prst="rect">
            <a:avLst/>
          </a:prstGeom>
        </p:spPr>
      </p:pic>
    </p:spTree>
    <p:extLst>
      <p:ext uri="{BB962C8B-B14F-4D97-AF65-F5344CB8AC3E}">
        <p14:creationId xmlns:p14="http://schemas.microsoft.com/office/powerpoint/2010/main" val="21386873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CD6668D-F837-4866-9183-AF93ED7391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sp>
        <p:nvSpPr>
          <p:cNvPr id="5" name="Rectangle: Rounded Corners 4">
            <a:extLst>
              <a:ext uri="{FF2B5EF4-FFF2-40B4-BE49-F238E27FC236}">
                <a16:creationId xmlns:a16="http://schemas.microsoft.com/office/drawing/2014/main" id="{E8B2BAC9-7103-49C5-8B6F-97B6B223219A}"/>
              </a:ext>
            </a:extLst>
          </p:cNvPr>
          <p:cNvSpPr/>
          <p:nvPr/>
        </p:nvSpPr>
        <p:spPr>
          <a:xfrm>
            <a:off x="412002" y="419100"/>
            <a:ext cx="11335497" cy="5943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38">
            <a:extLst>
              <a:ext uri="{FF2B5EF4-FFF2-40B4-BE49-F238E27FC236}">
                <a16:creationId xmlns:a16="http://schemas.microsoft.com/office/drawing/2014/main" id="{8C77FC92-37C5-4643-8B59-7C474A1476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73600">
            <a:off x="10334037" y="25042"/>
            <a:ext cx="1621841" cy="1621841"/>
          </a:xfrm>
          <a:prstGeom prst="rect">
            <a:avLst/>
          </a:prstGeom>
        </p:spPr>
      </p:pic>
      <p:pic>
        <p:nvPicPr>
          <p:cNvPr id="8" name="图片 39">
            <a:extLst>
              <a:ext uri="{FF2B5EF4-FFF2-40B4-BE49-F238E27FC236}">
                <a16:creationId xmlns:a16="http://schemas.microsoft.com/office/drawing/2014/main" id="{BA90DFEF-03C7-432B-BF51-7648D10E6F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2371" y="2581437"/>
            <a:ext cx="1316394" cy="1316394"/>
          </a:xfrm>
          <a:prstGeom prst="rect">
            <a:avLst/>
          </a:prstGeom>
        </p:spPr>
      </p:pic>
      <p:pic>
        <p:nvPicPr>
          <p:cNvPr id="9" name="图片 40">
            <a:extLst>
              <a:ext uri="{FF2B5EF4-FFF2-40B4-BE49-F238E27FC236}">
                <a16:creationId xmlns:a16="http://schemas.microsoft.com/office/drawing/2014/main" id="{B2B6F7BF-14AE-496B-8C0C-C5DA48CF7F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71554" y="1491787"/>
            <a:ext cx="958029" cy="958029"/>
          </a:xfrm>
          <a:prstGeom prst="rect">
            <a:avLst/>
          </a:prstGeom>
        </p:spPr>
      </p:pic>
      <p:pic>
        <p:nvPicPr>
          <p:cNvPr id="10" name="Picture 9">
            <a:extLst>
              <a:ext uri="{FF2B5EF4-FFF2-40B4-BE49-F238E27FC236}">
                <a16:creationId xmlns:a16="http://schemas.microsoft.com/office/drawing/2014/main" id="{3EFAF27A-DC08-4B67-8380-896C3D55FF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625" y="-508427"/>
            <a:ext cx="3371380" cy="3377477"/>
          </a:xfrm>
          <a:prstGeom prst="rect">
            <a:avLst/>
          </a:prstGeom>
        </p:spPr>
      </p:pic>
      <p:sp>
        <p:nvSpPr>
          <p:cNvPr id="12" name="TextBox 11">
            <a:extLst>
              <a:ext uri="{FF2B5EF4-FFF2-40B4-BE49-F238E27FC236}">
                <a16:creationId xmlns:a16="http://schemas.microsoft.com/office/drawing/2014/main" id="{5745CD6D-8C2B-473E-B984-E6F771C98436}"/>
              </a:ext>
            </a:extLst>
          </p:cNvPr>
          <p:cNvSpPr txBox="1"/>
          <p:nvPr/>
        </p:nvSpPr>
        <p:spPr>
          <a:xfrm>
            <a:off x="1896225" y="1219543"/>
            <a:ext cx="9248732" cy="769441"/>
          </a:xfrm>
          <a:prstGeom prst="rect">
            <a:avLst/>
          </a:prstGeom>
          <a:noFill/>
        </p:spPr>
        <p:txBody>
          <a:bodyPr wrap="square">
            <a:spAutoFit/>
          </a:bodyPr>
          <a:lstStyle/>
          <a:p>
            <a:pPr algn="ctr"/>
            <a:r>
              <a:rPr lang="en-US" sz="4400" b="1" dirty="0">
                <a:solidFill>
                  <a:srgbClr val="0070C0"/>
                </a:solidFill>
                <a:latin typeface="Calibri" panose="020F0502020204030204" pitchFamily="34" charset="0"/>
                <a:cs typeface="Calibri" panose="020F0502020204030204" pitchFamily="34" charset="0"/>
              </a:rPr>
              <a:t>Phi-</a:t>
            </a:r>
            <a:r>
              <a:rPr lang="en-US" sz="4400" b="1" dirty="0" err="1">
                <a:solidFill>
                  <a:srgbClr val="0070C0"/>
                </a:solidFill>
                <a:latin typeface="Calibri" panose="020F0502020204030204" pitchFamily="34" charset="0"/>
                <a:cs typeface="Calibri" panose="020F0502020204030204" pitchFamily="34" charset="0"/>
              </a:rPr>
              <a:t>lít</a:t>
            </a:r>
            <a:r>
              <a:rPr lang="en-US" sz="4400" b="1" dirty="0">
                <a:solidFill>
                  <a:srgbClr val="0070C0"/>
                </a:solidFill>
                <a:latin typeface="Calibri" panose="020F0502020204030204" pitchFamily="34" charset="0"/>
                <a:cs typeface="Calibri" panose="020F0502020204030204" pitchFamily="34" charset="0"/>
              </a:rPr>
              <a:t> </a:t>
            </a:r>
            <a:r>
              <a:rPr lang="en-US" sz="4400" b="1" dirty="0" err="1">
                <a:solidFill>
                  <a:srgbClr val="0070C0"/>
                </a:solidFill>
                <a:latin typeface="Calibri" panose="020F0502020204030204" pitchFamily="34" charset="0"/>
                <a:cs typeface="Calibri" panose="020F0502020204030204" pitchFamily="34" charset="0"/>
              </a:rPr>
              <a:t>sống</a:t>
            </a:r>
            <a:r>
              <a:rPr lang="en-US" sz="4400" b="1" dirty="0">
                <a:solidFill>
                  <a:srgbClr val="0070C0"/>
                </a:solidFill>
                <a:latin typeface="Calibri" panose="020F0502020204030204" pitchFamily="34" charset="0"/>
                <a:cs typeface="Calibri" panose="020F0502020204030204" pitchFamily="34" charset="0"/>
              </a:rPr>
              <a:t> </a:t>
            </a:r>
            <a:r>
              <a:rPr lang="en-US" sz="4400" b="1" dirty="0" err="1">
                <a:solidFill>
                  <a:srgbClr val="0070C0"/>
                </a:solidFill>
                <a:latin typeface="Calibri" panose="020F0502020204030204" pitchFamily="34" charset="0"/>
                <a:cs typeface="Calibri" panose="020F0502020204030204" pitchFamily="34" charset="0"/>
              </a:rPr>
              <a:t>cùng</a:t>
            </a:r>
            <a:r>
              <a:rPr lang="en-US" sz="4400" b="1" dirty="0">
                <a:solidFill>
                  <a:srgbClr val="0070C0"/>
                </a:solidFill>
                <a:latin typeface="Calibri" panose="020F0502020204030204" pitchFamily="34" charset="0"/>
                <a:cs typeface="Calibri" panose="020F0502020204030204" pitchFamily="34" charset="0"/>
              </a:rPr>
              <a:t> ai </a:t>
            </a:r>
            <a:r>
              <a:rPr lang="en-US" sz="4400" b="1" dirty="0" err="1">
                <a:solidFill>
                  <a:srgbClr val="0070C0"/>
                </a:solidFill>
                <a:latin typeface="Calibri" panose="020F0502020204030204" pitchFamily="34" charset="0"/>
                <a:cs typeface="Calibri" panose="020F0502020204030204" pitchFamily="34" charset="0"/>
              </a:rPr>
              <a:t>trong</a:t>
            </a:r>
            <a:r>
              <a:rPr lang="en-US" sz="4400" b="1" dirty="0">
                <a:solidFill>
                  <a:srgbClr val="0070C0"/>
                </a:solidFill>
                <a:latin typeface="Calibri" panose="020F0502020204030204" pitchFamily="34" charset="0"/>
                <a:cs typeface="Calibri" panose="020F0502020204030204" pitchFamily="34" charset="0"/>
              </a:rPr>
              <a:t> </a:t>
            </a:r>
            <a:r>
              <a:rPr lang="en-US" sz="4400" b="1" dirty="0" err="1">
                <a:solidFill>
                  <a:srgbClr val="0070C0"/>
                </a:solidFill>
                <a:latin typeface="Calibri" panose="020F0502020204030204" pitchFamily="34" charset="0"/>
                <a:cs typeface="Calibri" panose="020F0502020204030204" pitchFamily="34" charset="0"/>
              </a:rPr>
              <a:t>gia</a:t>
            </a:r>
            <a:r>
              <a:rPr lang="en-US" sz="4400" b="1" dirty="0">
                <a:solidFill>
                  <a:srgbClr val="0070C0"/>
                </a:solidFill>
                <a:latin typeface="Calibri" panose="020F0502020204030204" pitchFamily="34" charset="0"/>
                <a:cs typeface="Calibri" panose="020F0502020204030204" pitchFamily="34" charset="0"/>
              </a:rPr>
              <a:t> </a:t>
            </a:r>
            <a:r>
              <a:rPr lang="en-US" sz="4400" b="1" dirty="0" err="1">
                <a:solidFill>
                  <a:srgbClr val="0070C0"/>
                </a:solidFill>
                <a:latin typeface="Calibri" panose="020F0502020204030204" pitchFamily="34" charset="0"/>
                <a:cs typeface="Calibri" panose="020F0502020204030204" pitchFamily="34" charset="0"/>
              </a:rPr>
              <a:t>đình</a:t>
            </a:r>
            <a:r>
              <a:rPr lang="en-US" sz="4400" b="1" dirty="0">
                <a:solidFill>
                  <a:srgbClr val="0070C0"/>
                </a:solidFill>
                <a:latin typeface="Calibri" panose="020F0502020204030204" pitchFamily="34" charset="0"/>
                <a:cs typeface="Calibri" panose="020F0502020204030204" pitchFamily="34" charset="0"/>
              </a:rPr>
              <a:t>?</a:t>
            </a:r>
            <a:endParaRPr lang="en-US" sz="2400" b="1" dirty="0">
              <a:solidFill>
                <a:srgbClr val="0070C0"/>
              </a:solidFill>
              <a:latin typeface="Calibri" panose="020F0502020204030204" pitchFamily="34" charset="0"/>
              <a:cs typeface="Calibri" panose="020F0502020204030204" pitchFamily="34" charset="0"/>
            </a:endParaRPr>
          </a:p>
        </p:txBody>
      </p:sp>
      <p:sp>
        <p:nvSpPr>
          <p:cNvPr id="13" name="Text Box 3">
            <a:extLst>
              <a:ext uri="{FF2B5EF4-FFF2-40B4-BE49-F238E27FC236}">
                <a16:creationId xmlns:a16="http://schemas.microsoft.com/office/drawing/2014/main" id="{C0D4174D-1B51-484C-8290-955AB1D67C16}"/>
              </a:ext>
            </a:extLst>
          </p:cNvPr>
          <p:cNvSpPr txBox="1">
            <a:spLocks noChangeArrowheads="1"/>
          </p:cNvSpPr>
          <p:nvPr/>
        </p:nvSpPr>
        <p:spPr bwMode="auto">
          <a:xfrm>
            <a:off x="4970960" y="2271973"/>
            <a:ext cx="3949519"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3200" dirty="0">
                <a:cs typeface="Calibri" panose="020F0502020204030204" pitchFamily="34" charset="0"/>
              </a:rPr>
              <a:t>A. </a:t>
            </a:r>
            <a:r>
              <a:rPr lang="en-US" altLang="en-US" sz="3200" dirty="0" err="1">
                <a:cs typeface="Calibri" panose="020F0502020204030204" pitchFamily="34" charset="0"/>
              </a:rPr>
              <a:t>Bố</a:t>
            </a:r>
            <a:r>
              <a:rPr lang="en-US" altLang="en-US" sz="3200" dirty="0">
                <a:cs typeface="Calibri" panose="020F0502020204030204" pitchFamily="34" charset="0"/>
              </a:rPr>
              <a:t> </a:t>
            </a:r>
            <a:r>
              <a:rPr lang="en-US" altLang="en-US" sz="3200" dirty="0" err="1">
                <a:cs typeface="Calibri" panose="020F0502020204030204" pitchFamily="34" charset="0"/>
              </a:rPr>
              <a:t>mẹ</a:t>
            </a:r>
            <a:r>
              <a:rPr lang="en-US" altLang="en-US" sz="3200" dirty="0">
                <a:cs typeface="Calibri" panose="020F0502020204030204" pitchFamily="34" charset="0"/>
              </a:rPr>
              <a:t> </a:t>
            </a:r>
            <a:r>
              <a:rPr lang="en-US" altLang="en-US" sz="3200" dirty="0" err="1">
                <a:cs typeface="Calibri" panose="020F0502020204030204" pitchFamily="34" charset="0"/>
              </a:rPr>
              <a:t>và</a:t>
            </a:r>
            <a:r>
              <a:rPr lang="en-US" altLang="en-US" sz="3200" dirty="0">
                <a:cs typeface="Calibri" panose="020F0502020204030204" pitchFamily="34" charset="0"/>
              </a:rPr>
              <a:t> </a:t>
            </a:r>
            <a:r>
              <a:rPr lang="en-US" altLang="en-US" sz="3200" dirty="0" err="1">
                <a:cs typeface="Calibri" panose="020F0502020204030204" pitchFamily="34" charset="0"/>
              </a:rPr>
              <a:t>em</a:t>
            </a:r>
            <a:r>
              <a:rPr lang="en-US" altLang="en-US" sz="3200" dirty="0">
                <a:cs typeface="Calibri" panose="020F0502020204030204" pitchFamily="34" charset="0"/>
              </a:rPr>
              <a:t> </a:t>
            </a:r>
            <a:r>
              <a:rPr lang="en-US" altLang="en-US" sz="3200" dirty="0" err="1">
                <a:cs typeface="Calibri" panose="020F0502020204030204" pitchFamily="34" charset="0"/>
              </a:rPr>
              <a:t>gái</a:t>
            </a:r>
            <a:endParaRPr lang="vi-VN" altLang="en-US" sz="3200" dirty="0">
              <a:cs typeface="Calibri" panose="020F0502020204030204" pitchFamily="34" charset="0"/>
            </a:endParaRPr>
          </a:p>
          <a:p>
            <a:pPr eaLnBrk="1" hangingPunct="1">
              <a:spcBef>
                <a:spcPct val="50000"/>
              </a:spcBef>
            </a:pPr>
            <a:r>
              <a:rPr lang="en-US" altLang="en-US" sz="3200" dirty="0">
                <a:cs typeface="Calibri" panose="020F0502020204030204" pitchFamily="34" charset="0"/>
              </a:rPr>
              <a:t>B. </a:t>
            </a:r>
            <a:r>
              <a:rPr lang="en-US" altLang="en-US" sz="3200" dirty="0" err="1">
                <a:cs typeface="Calibri" panose="020F0502020204030204" pitchFamily="34" charset="0"/>
              </a:rPr>
              <a:t>Ông</a:t>
            </a:r>
            <a:r>
              <a:rPr lang="en-US" altLang="en-US" sz="3200" dirty="0">
                <a:cs typeface="Calibri" panose="020F0502020204030204" pitchFamily="34" charset="0"/>
              </a:rPr>
              <a:t> </a:t>
            </a:r>
            <a:r>
              <a:rPr lang="en-US" altLang="en-US" sz="3200" dirty="0" err="1">
                <a:cs typeface="Calibri" panose="020F0502020204030204" pitchFamily="34" charset="0"/>
              </a:rPr>
              <a:t>bà</a:t>
            </a:r>
            <a:r>
              <a:rPr lang="en-US" altLang="en-US" sz="3200" dirty="0">
                <a:cs typeface="Calibri" panose="020F0502020204030204" pitchFamily="34" charset="0"/>
              </a:rPr>
              <a:t> </a:t>
            </a:r>
            <a:r>
              <a:rPr lang="en-US" altLang="en-US" sz="3200" dirty="0" err="1">
                <a:cs typeface="Calibri" panose="020F0502020204030204" pitchFamily="34" charset="0"/>
              </a:rPr>
              <a:t>và</a:t>
            </a:r>
            <a:r>
              <a:rPr lang="en-US" altLang="en-US" sz="3200" dirty="0">
                <a:cs typeface="Calibri" panose="020F0502020204030204" pitchFamily="34" charset="0"/>
              </a:rPr>
              <a:t> </a:t>
            </a:r>
            <a:r>
              <a:rPr lang="en-US" altLang="en-US" sz="3200" dirty="0" err="1">
                <a:cs typeface="Calibri" panose="020F0502020204030204" pitchFamily="34" charset="0"/>
              </a:rPr>
              <a:t>bố</a:t>
            </a:r>
            <a:r>
              <a:rPr lang="en-US" altLang="en-US" sz="3200" dirty="0">
                <a:cs typeface="Calibri" panose="020F0502020204030204" pitchFamily="34" charset="0"/>
              </a:rPr>
              <a:t> </a:t>
            </a:r>
            <a:r>
              <a:rPr lang="en-US" altLang="en-US" sz="3200" dirty="0" err="1">
                <a:cs typeface="Calibri" panose="020F0502020204030204" pitchFamily="34" charset="0"/>
              </a:rPr>
              <a:t>mẹ</a:t>
            </a:r>
            <a:r>
              <a:rPr lang="en-US" altLang="en-US" sz="3200" dirty="0">
                <a:cs typeface="Calibri" panose="020F0502020204030204" pitchFamily="34" charset="0"/>
              </a:rPr>
              <a:t>.</a:t>
            </a:r>
            <a:endParaRPr lang="vi-VN" altLang="en-US" sz="3200" dirty="0">
              <a:cs typeface="Calibri" panose="020F0502020204030204" pitchFamily="34" charset="0"/>
            </a:endParaRPr>
          </a:p>
          <a:p>
            <a:pPr eaLnBrk="1" hangingPunct="1">
              <a:spcBef>
                <a:spcPct val="50000"/>
              </a:spcBef>
            </a:pPr>
            <a:r>
              <a:rPr lang="en-US" altLang="en-US" sz="3200" dirty="0">
                <a:cs typeface="Calibri" panose="020F0502020204030204" pitchFamily="34" charset="0"/>
              </a:rPr>
              <a:t>C. </a:t>
            </a:r>
            <a:r>
              <a:rPr lang="en-US" altLang="en-US" sz="3200" dirty="0" err="1">
                <a:cs typeface="Calibri" panose="020F0502020204030204" pitchFamily="34" charset="0"/>
              </a:rPr>
              <a:t>Bố</a:t>
            </a:r>
            <a:r>
              <a:rPr lang="en-US" altLang="en-US" sz="3200" dirty="0">
                <a:cs typeface="Calibri" panose="020F0502020204030204" pitchFamily="34" charset="0"/>
              </a:rPr>
              <a:t> </a:t>
            </a:r>
            <a:r>
              <a:rPr lang="en-US" altLang="en-US" sz="3200" dirty="0" err="1">
                <a:cs typeface="Calibri" panose="020F0502020204030204" pitchFamily="34" charset="0"/>
              </a:rPr>
              <a:t>mẹ</a:t>
            </a:r>
            <a:r>
              <a:rPr lang="en-US" altLang="en-US" sz="3200" dirty="0">
                <a:cs typeface="Calibri" panose="020F0502020204030204" pitchFamily="34" charset="0"/>
              </a:rPr>
              <a:t> </a:t>
            </a:r>
            <a:r>
              <a:rPr lang="en-US" altLang="en-US" sz="3200" dirty="0" err="1">
                <a:cs typeface="Calibri" panose="020F0502020204030204" pitchFamily="34" charset="0"/>
              </a:rPr>
              <a:t>và</a:t>
            </a:r>
            <a:r>
              <a:rPr lang="en-US" altLang="en-US" sz="3200" dirty="0">
                <a:cs typeface="Calibri" panose="020F0502020204030204" pitchFamily="34" charset="0"/>
              </a:rPr>
              <a:t> </a:t>
            </a:r>
            <a:r>
              <a:rPr lang="en-US" altLang="en-US" sz="3200" dirty="0" err="1">
                <a:cs typeface="Calibri" panose="020F0502020204030204" pitchFamily="34" charset="0"/>
              </a:rPr>
              <a:t>anh</a:t>
            </a:r>
            <a:r>
              <a:rPr lang="en-US" altLang="en-US" sz="3200" dirty="0">
                <a:cs typeface="Calibri" panose="020F0502020204030204" pitchFamily="34" charset="0"/>
              </a:rPr>
              <a:t> </a:t>
            </a:r>
            <a:r>
              <a:rPr lang="en-US" altLang="en-US" sz="3200" dirty="0" err="1">
                <a:cs typeface="Calibri" panose="020F0502020204030204" pitchFamily="34" charset="0"/>
              </a:rPr>
              <a:t>trai</a:t>
            </a:r>
            <a:endParaRPr lang="vi-VN" altLang="en-US" sz="3200" dirty="0">
              <a:cs typeface="Calibri" panose="020F0502020204030204" pitchFamily="34" charset="0"/>
            </a:endParaRPr>
          </a:p>
          <a:p>
            <a:pPr eaLnBrk="1" hangingPunct="1">
              <a:spcBef>
                <a:spcPct val="50000"/>
              </a:spcBef>
            </a:pPr>
            <a:r>
              <a:rPr lang="vi-VN" altLang="en-US" sz="3200" dirty="0">
                <a:cs typeface="Calibri" panose="020F0502020204030204" pitchFamily="34" charset="0"/>
              </a:rPr>
              <a:t>D. </a:t>
            </a:r>
            <a:r>
              <a:rPr lang="en-US" altLang="en-US" sz="3200" dirty="0" err="1">
                <a:cs typeface="Calibri" panose="020F0502020204030204" pitchFamily="34" charset="0"/>
              </a:rPr>
              <a:t>Bố</a:t>
            </a:r>
            <a:r>
              <a:rPr lang="en-US" altLang="en-US" sz="3200" dirty="0">
                <a:cs typeface="Calibri" panose="020F0502020204030204" pitchFamily="34" charset="0"/>
              </a:rPr>
              <a:t> </a:t>
            </a:r>
            <a:r>
              <a:rPr lang="en-US" altLang="en-US" sz="3200" dirty="0" err="1">
                <a:cs typeface="Calibri" panose="020F0502020204030204" pitchFamily="34" charset="0"/>
              </a:rPr>
              <a:t>mẹ</a:t>
            </a:r>
            <a:r>
              <a:rPr lang="en-US" altLang="en-US" sz="3200" dirty="0">
                <a:cs typeface="Calibri" panose="020F0502020204030204" pitchFamily="34" charset="0"/>
              </a:rPr>
              <a:t> </a:t>
            </a:r>
            <a:r>
              <a:rPr lang="en-US" altLang="en-US" sz="3200" dirty="0" err="1">
                <a:cs typeface="Calibri" panose="020F0502020204030204" pitchFamily="34" charset="0"/>
              </a:rPr>
              <a:t>và</a:t>
            </a:r>
            <a:r>
              <a:rPr lang="en-US" altLang="en-US" sz="3200" dirty="0">
                <a:cs typeface="Calibri" panose="020F0502020204030204" pitchFamily="34" charset="0"/>
              </a:rPr>
              <a:t> </a:t>
            </a:r>
            <a:r>
              <a:rPr lang="en-US" altLang="en-US" sz="3200" dirty="0" err="1">
                <a:cs typeface="Calibri" panose="020F0502020204030204" pitchFamily="34" charset="0"/>
              </a:rPr>
              <a:t>chị</a:t>
            </a:r>
            <a:r>
              <a:rPr lang="en-US" altLang="en-US" sz="3200" dirty="0">
                <a:cs typeface="Calibri" panose="020F0502020204030204" pitchFamily="34" charset="0"/>
              </a:rPr>
              <a:t> </a:t>
            </a:r>
            <a:r>
              <a:rPr lang="en-US" altLang="en-US" sz="3200" dirty="0" err="1">
                <a:cs typeface="Calibri" panose="020F0502020204030204" pitchFamily="34" charset="0"/>
              </a:rPr>
              <a:t>gái</a:t>
            </a:r>
            <a:endParaRPr lang="en-US" altLang="en-US" sz="3200" dirty="0">
              <a:cs typeface="Calibri" panose="020F0502020204030204" pitchFamily="34" charset="0"/>
            </a:endParaRPr>
          </a:p>
        </p:txBody>
      </p:sp>
      <p:pic>
        <p:nvPicPr>
          <p:cNvPr id="14" name="图片 40">
            <a:extLst>
              <a:ext uri="{FF2B5EF4-FFF2-40B4-BE49-F238E27FC236}">
                <a16:creationId xmlns:a16="http://schemas.microsoft.com/office/drawing/2014/main" id="{90F54694-3C1D-45D5-A66D-E553BCF11A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1134" y="3635272"/>
            <a:ext cx="958029" cy="958029"/>
          </a:xfrm>
          <a:prstGeom prst="rect">
            <a:avLst/>
          </a:prstGeom>
        </p:spPr>
      </p:pic>
      <p:pic>
        <p:nvPicPr>
          <p:cNvPr id="3076" name="Picture 4" descr="卡通箭頭繪製箭頭箭頭創意箭頭矢量和png | How to draw hands, Hand drawn arrows, Arrow drawing">
            <a:hlinkClick r:id="rId7" action="ppaction://hlinksldjump"/>
            <a:extLst>
              <a:ext uri="{FF2B5EF4-FFF2-40B4-BE49-F238E27FC236}">
                <a16:creationId xmlns:a16="http://schemas.microsoft.com/office/drawing/2014/main" id="{BD05438D-D57F-4960-BDB5-F92553083ABC}"/>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1250" b="73125" l="15156" r="72500">
                        <a14:foregroundMark x1="27344" y1="42031" x2="38750" y2="42969"/>
                      </a14:backgroundRemoval>
                    </a14:imgEffect>
                  </a14:imgLayer>
                </a14:imgProps>
              </a:ext>
              <a:ext uri="{28A0092B-C50C-407E-A947-70E740481C1C}">
                <a14:useLocalDpi xmlns:a14="http://schemas.microsoft.com/office/drawing/2010/main" val="0"/>
              </a:ext>
            </a:extLst>
          </a:blip>
          <a:srcRect/>
          <a:stretch>
            <a:fillRect/>
          </a:stretch>
        </p:blipFill>
        <p:spPr bwMode="auto">
          <a:xfrm rot="173295" flipH="1">
            <a:off x="-385670" y="5212654"/>
            <a:ext cx="2102146" cy="210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038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500"/>
                            </p:stCondLst>
                            <p:childTnLst>
                              <p:par>
                                <p:cTn id="23" presetID="32" presetClass="emph" presetSubtype="0" fill="hold" nodeType="afterEffect">
                                  <p:stCondLst>
                                    <p:cond delay="0"/>
                                  </p:stCondLst>
                                  <p:childTnLst>
                                    <p:animRot by="120000">
                                      <p:cBhvr>
                                        <p:cTn id="24" dur="100" fill="hold">
                                          <p:stCondLst>
                                            <p:cond delay="0"/>
                                          </p:stCondLst>
                                        </p:cTn>
                                        <p:tgtEl>
                                          <p:spTgt spid="14"/>
                                        </p:tgtEl>
                                        <p:attrNameLst>
                                          <p:attrName>r</p:attrName>
                                        </p:attrNameLst>
                                      </p:cBhvr>
                                    </p:animRot>
                                    <p:animRot by="-240000">
                                      <p:cBhvr>
                                        <p:cTn id="25" dur="200" fill="hold">
                                          <p:stCondLst>
                                            <p:cond delay="200"/>
                                          </p:stCondLst>
                                        </p:cTn>
                                        <p:tgtEl>
                                          <p:spTgt spid="14"/>
                                        </p:tgtEl>
                                        <p:attrNameLst>
                                          <p:attrName>r</p:attrName>
                                        </p:attrNameLst>
                                      </p:cBhvr>
                                    </p:animRot>
                                    <p:animRot by="240000">
                                      <p:cBhvr>
                                        <p:cTn id="26" dur="200" fill="hold">
                                          <p:stCondLst>
                                            <p:cond delay="400"/>
                                          </p:stCondLst>
                                        </p:cTn>
                                        <p:tgtEl>
                                          <p:spTgt spid="14"/>
                                        </p:tgtEl>
                                        <p:attrNameLst>
                                          <p:attrName>r</p:attrName>
                                        </p:attrNameLst>
                                      </p:cBhvr>
                                    </p:animRot>
                                    <p:animRot by="-240000">
                                      <p:cBhvr>
                                        <p:cTn id="27" dur="200" fill="hold">
                                          <p:stCondLst>
                                            <p:cond delay="600"/>
                                          </p:stCondLst>
                                        </p:cTn>
                                        <p:tgtEl>
                                          <p:spTgt spid="14"/>
                                        </p:tgtEl>
                                        <p:attrNameLst>
                                          <p:attrName>r</p:attrName>
                                        </p:attrNameLst>
                                      </p:cBhvr>
                                    </p:animRot>
                                    <p:animRot by="120000">
                                      <p:cBhvr>
                                        <p:cTn id="28"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3DA37065-FF70-4732-8C2D-1B2C7D5CE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115FFEC0-15BD-4E1F-B83A-852EE13D162F}"/>
              </a:ext>
            </a:extLst>
          </p:cNvPr>
          <p:cNvGrpSpPr/>
          <p:nvPr/>
        </p:nvGrpSpPr>
        <p:grpSpPr>
          <a:xfrm rot="320761">
            <a:off x="7157459" y="3017351"/>
            <a:ext cx="4635490" cy="3798573"/>
            <a:chOff x="7321950" y="3042467"/>
            <a:chExt cx="4635490" cy="3798573"/>
          </a:xfrm>
        </p:grpSpPr>
        <p:pic>
          <p:nvPicPr>
            <p:cNvPr id="6" name="Picture 4" descr="Cresent Moon Cartoon Images Clipart Best - Yellow Moon Black Background -  Png Download (#5398947) - PinClipart">
              <a:extLst>
                <a:ext uri="{FF2B5EF4-FFF2-40B4-BE49-F238E27FC236}">
                  <a16:creationId xmlns:a16="http://schemas.microsoft.com/office/drawing/2014/main" id="{DBC0AE17-9535-4F19-9CDC-E2209AD7CE8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628387" flipH="1">
              <a:off x="8092919" y="3042467"/>
              <a:ext cx="3864521" cy="379857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6019905D-056A-4EE1-9C81-A32B4C65802A}"/>
                </a:ext>
              </a:extLst>
            </p:cNvPr>
            <p:cNvGrpSpPr/>
            <p:nvPr/>
          </p:nvGrpSpPr>
          <p:grpSpPr>
            <a:xfrm>
              <a:off x="7321950" y="3826380"/>
              <a:ext cx="3167091" cy="2904858"/>
              <a:chOff x="676169" y="3524760"/>
              <a:chExt cx="3167091" cy="2904858"/>
            </a:xfrm>
          </p:grpSpPr>
          <p:pic>
            <p:nvPicPr>
              <p:cNvPr id="8" name="Picture 2" descr="Tập đọc: Tiếng đàn ba-la-lai-ca trên sông Đà">
                <a:extLst>
                  <a:ext uri="{FF2B5EF4-FFF2-40B4-BE49-F238E27FC236}">
                    <a16:creationId xmlns:a16="http://schemas.microsoft.com/office/drawing/2014/main" id="{5BDDC130-DFAB-4996-B533-BC4BC4A1A79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21224695" flipH="1">
                <a:off x="676169" y="4212160"/>
                <a:ext cx="3167091" cy="16639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121D91D-627F-4091-9DE4-2DC55EB2FE27}"/>
                  </a:ext>
                </a:extLst>
              </p:cNvPr>
              <p:cNvPicPr>
                <a:picLocks noChangeAspect="1"/>
              </p:cNvPicPr>
              <p:nvPr/>
            </p:nvPicPr>
            <p:blipFill rotWithShape="1">
              <a:blip r:embed="rId7" cstate="hqprint">
                <a:extLst>
                  <a:ext uri="{BEBA8EAE-BF5A-486C-A8C5-ECC9F3942E4B}">
                    <a14:imgProps xmlns:a14="http://schemas.microsoft.com/office/drawing/2010/main">
                      <a14:imgLayer r:embed="rId8">
                        <a14:imgEffect>
                          <a14:backgroundRemoval t="929" b="100000" l="0" r="90180">
                            <a14:foregroundMark x1="41183" y1="60880" x2="58560" y2="81429"/>
                            <a14:foregroundMark x1="23136" y1="43763" x2="23136" y2="43763"/>
                            <a14:backgroundMark x1="5193" y1="35769" x2="41388" y2="43803"/>
                            <a14:backgroundMark x1="52905" y1="42309" x2="60051" y2="59225"/>
                            <a14:backgroundMark x1="83033" y1="50545" x2="71774" y2="64998"/>
                            <a14:backgroundMark x1="56041" y1="41986" x2="43907" y2="54461"/>
                            <a14:backgroundMark x1="55424" y1="39685" x2="64216" y2="41986"/>
                            <a14:backgroundMark x1="70694" y1="52846" x2="66530" y2="59386"/>
                            <a14:backgroundMark x1="70900" y1="50545" x2="69460" y2="52685"/>
                          </a14:backgroundRemoval>
                        </a14:imgEffect>
                      </a14:imgLayer>
                    </a14:imgProps>
                  </a:ext>
                  <a:ext uri="{28A0092B-C50C-407E-A947-70E740481C1C}">
                    <a14:useLocalDpi xmlns:a14="http://schemas.microsoft.com/office/drawing/2010/main" val="0"/>
                  </a:ext>
                </a:extLst>
              </a:blip>
              <a:srcRect r="12004"/>
              <a:stretch/>
            </p:blipFill>
            <p:spPr>
              <a:xfrm>
                <a:off x="1681480" y="3524760"/>
                <a:ext cx="2006764" cy="2904858"/>
              </a:xfrm>
              <a:prstGeom prst="rect">
                <a:avLst/>
              </a:prstGeom>
            </p:spPr>
          </p:pic>
        </p:grpSp>
      </p:grpSp>
      <p:sp>
        <p:nvSpPr>
          <p:cNvPr id="10" name="Thought Bubble: Cloud 9">
            <a:extLst>
              <a:ext uri="{FF2B5EF4-FFF2-40B4-BE49-F238E27FC236}">
                <a16:creationId xmlns:a16="http://schemas.microsoft.com/office/drawing/2014/main" id="{CCC56AB9-7C15-47DE-ACFB-F69F6326C527}"/>
              </a:ext>
            </a:extLst>
          </p:cNvPr>
          <p:cNvSpPr/>
          <p:nvPr/>
        </p:nvSpPr>
        <p:spPr>
          <a:xfrm>
            <a:off x="278573" y="1841500"/>
            <a:ext cx="6645349" cy="4062192"/>
          </a:xfrm>
          <a:prstGeom prst="cloudCallout">
            <a:avLst>
              <a:gd name="adj1" fmla="val 76137"/>
              <a:gd name="adj2" fmla="val 525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等线" panose="020F0502020204030204"/>
                <a:ea typeface="+mn-ea"/>
                <a:cs typeface="+mn-cs"/>
              </a:rPr>
              <a:t>nghe náo nức</a:t>
            </a:r>
          </a:p>
        </p:txBody>
      </p:sp>
      <p:sp>
        <p:nvSpPr>
          <p:cNvPr id="11" name="Rectangle 10">
            <a:extLst>
              <a:ext uri="{FF2B5EF4-FFF2-40B4-BE49-F238E27FC236}">
                <a16:creationId xmlns:a16="http://schemas.microsoft.com/office/drawing/2014/main" id="{F4457FB5-F6F8-47B9-9761-80B2B68E5B92}"/>
              </a:ext>
            </a:extLst>
          </p:cNvPr>
          <p:cNvSpPr/>
          <p:nvPr/>
        </p:nvSpPr>
        <p:spPr>
          <a:xfrm>
            <a:off x="883920" y="2771123"/>
            <a:ext cx="5514991" cy="2123658"/>
          </a:xfrm>
          <a:prstGeom prst="rect">
            <a:avLst/>
          </a:prstGeom>
        </p:spPr>
        <p:txBody>
          <a:bodyPr wrap="square">
            <a:spAutoFit/>
          </a:bodyPr>
          <a:lstStyle/>
          <a:p>
            <a:pPr lvl="0" algn="ctr"/>
            <a:r>
              <a:rPr lang="vi-VN" sz="4400" b="1" dirty="0">
                <a:solidFill>
                  <a:srgbClr val="0070C0"/>
                </a:solidFill>
                <a:latin typeface="Cambria" panose="02040503050406030204" pitchFamily="18" charset="0"/>
                <a:ea typeface="Cambria" panose="02040503050406030204" pitchFamily="18" charset="0"/>
                <a:cs typeface="Times New Roman" pitchFamily="18" charset="0"/>
              </a:rPr>
              <a:t>Học thuộc lòng đoạn thơ từ đầu đến lấp loáng sông Đà.</a:t>
            </a:r>
            <a:endParaRPr kumimoji="0" lang="en-US" sz="4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6675180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3DA37065-FF70-4732-8C2D-1B2C7D5CE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115FFEC0-15BD-4E1F-B83A-852EE13D162F}"/>
              </a:ext>
            </a:extLst>
          </p:cNvPr>
          <p:cNvGrpSpPr/>
          <p:nvPr/>
        </p:nvGrpSpPr>
        <p:grpSpPr>
          <a:xfrm rot="320761">
            <a:off x="7157459" y="3017351"/>
            <a:ext cx="4635490" cy="3798573"/>
            <a:chOff x="7321950" y="3042467"/>
            <a:chExt cx="4635490" cy="3798573"/>
          </a:xfrm>
        </p:grpSpPr>
        <p:pic>
          <p:nvPicPr>
            <p:cNvPr id="6" name="Picture 4" descr="Cresent Moon Cartoon Images Clipart Best - Yellow Moon Black Background -  Png Download (#5398947) - PinClipart">
              <a:extLst>
                <a:ext uri="{FF2B5EF4-FFF2-40B4-BE49-F238E27FC236}">
                  <a16:creationId xmlns:a16="http://schemas.microsoft.com/office/drawing/2014/main" id="{DBC0AE17-9535-4F19-9CDC-E2209AD7CE8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628387" flipH="1">
              <a:off x="8092919" y="3042467"/>
              <a:ext cx="3864521" cy="379857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6019905D-056A-4EE1-9C81-A32B4C65802A}"/>
                </a:ext>
              </a:extLst>
            </p:cNvPr>
            <p:cNvGrpSpPr/>
            <p:nvPr/>
          </p:nvGrpSpPr>
          <p:grpSpPr>
            <a:xfrm>
              <a:off x="7321950" y="3826380"/>
              <a:ext cx="3167091" cy="2904858"/>
              <a:chOff x="676169" y="3524760"/>
              <a:chExt cx="3167091" cy="2904858"/>
            </a:xfrm>
          </p:grpSpPr>
          <p:pic>
            <p:nvPicPr>
              <p:cNvPr id="8" name="Picture 2" descr="Tập đọc: Tiếng đàn ba-la-lai-ca trên sông Đà">
                <a:extLst>
                  <a:ext uri="{FF2B5EF4-FFF2-40B4-BE49-F238E27FC236}">
                    <a16:creationId xmlns:a16="http://schemas.microsoft.com/office/drawing/2014/main" id="{5BDDC130-DFAB-4996-B533-BC4BC4A1A79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21224695" flipH="1">
                <a:off x="676169" y="4212160"/>
                <a:ext cx="3167091" cy="16639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121D91D-627F-4091-9DE4-2DC55EB2FE27}"/>
                  </a:ext>
                </a:extLst>
              </p:cNvPr>
              <p:cNvPicPr>
                <a:picLocks noChangeAspect="1"/>
              </p:cNvPicPr>
              <p:nvPr/>
            </p:nvPicPr>
            <p:blipFill rotWithShape="1">
              <a:blip r:embed="rId7" cstate="hqprint">
                <a:extLst>
                  <a:ext uri="{BEBA8EAE-BF5A-486C-A8C5-ECC9F3942E4B}">
                    <a14:imgProps xmlns:a14="http://schemas.microsoft.com/office/drawing/2010/main">
                      <a14:imgLayer r:embed="rId8">
                        <a14:imgEffect>
                          <a14:backgroundRemoval t="929" b="100000" l="0" r="90180">
                            <a14:foregroundMark x1="41183" y1="60880" x2="58560" y2="81429"/>
                            <a14:foregroundMark x1="23136" y1="43763" x2="23136" y2="43763"/>
                            <a14:backgroundMark x1="5193" y1="35769" x2="41388" y2="43803"/>
                            <a14:backgroundMark x1="52905" y1="42309" x2="60051" y2="59225"/>
                            <a14:backgroundMark x1="83033" y1="50545" x2="71774" y2="64998"/>
                            <a14:backgroundMark x1="56041" y1="41986" x2="43907" y2="54461"/>
                            <a14:backgroundMark x1="55424" y1="39685" x2="64216" y2="41986"/>
                            <a14:backgroundMark x1="70694" y1="52846" x2="66530" y2="59386"/>
                            <a14:backgroundMark x1="70900" y1="50545" x2="69460" y2="52685"/>
                          </a14:backgroundRemoval>
                        </a14:imgEffect>
                      </a14:imgLayer>
                    </a14:imgProps>
                  </a:ext>
                  <a:ext uri="{28A0092B-C50C-407E-A947-70E740481C1C}">
                    <a14:useLocalDpi xmlns:a14="http://schemas.microsoft.com/office/drawing/2010/main" val="0"/>
                  </a:ext>
                </a:extLst>
              </a:blip>
              <a:srcRect r="12004"/>
              <a:stretch/>
            </p:blipFill>
            <p:spPr>
              <a:xfrm>
                <a:off x="1681480" y="3524760"/>
                <a:ext cx="2006764" cy="2904858"/>
              </a:xfrm>
              <a:prstGeom prst="rect">
                <a:avLst/>
              </a:prstGeom>
            </p:spPr>
          </p:pic>
        </p:grpSp>
      </p:grpSp>
      <p:sp>
        <p:nvSpPr>
          <p:cNvPr id="10" name="Thought Bubble: Cloud 9">
            <a:extLst>
              <a:ext uri="{FF2B5EF4-FFF2-40B4-BE49-F238E27FC236}">
                <a16:creationId xmlns:a16="http://schemas.microsoft.com/office/drawing/2014/main" id="{CCC56AB9-7C15-47DE-ACFB-F69F6326C527}"/>
              </a:ext>
            </a:extLst>
          </p:cNvPr>
          <p:cNvSpPr/>
          <p:nvPr/>
        </p:nvSpPr>
        <p:spPr>
          <a:xfrm>
            <a:off x="278573" y="414670"/>
            <a:ext cx="8163447" cy="5489022"/>
          </a:xfrm>
          <a:prstGeom prst="cloudCallout">
            <a:avLst>
              <a:gd name="adj1" fmla="val 13883"/>
              <a:gd name="adj2" fmla="val -288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2" name="Text Box 12">
            <a:extLst>
              <a:ext uri="{FF2B5EF4-FFF2-40B4-BE49-F238E27FC236}">
                <a16:creationId xmlns:a16="http://schemas.microsoft.com/office/drawing/2014/main" id="{2D02D7C8-27AA-4983-BF15-7C4FEDAF39B0}"/>
              </a:ext>
            </a:extLst>
          </p:cNvPr>
          <p:cNvSpPr txBox="1">
            <a:spLocks noChangeArrowheads="1"/>
          </p:cNvSpPr>
          <p:nvPr/>
        </p:nvSpPr>
        <p:spPr bwMode="auto">
          <a:xfrm>
            <a:off x="1269435" y="1276724"/>
            <a:ext cx="7543800" cy="830997"/>
          </a:xfrm>
          <a:prstGeom prst="rect">
            <a:avLst/>
          </a:prstGeom>
          <a:noFill/>
          <a:ln>
            <a:noFill/>
          </a:ln>
          <a:effectLst>
            <a:prstShdw prst="shdw17" dist="17961" dir="2700000">
              <a:srgbClr val="99993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err="1">
                <a:solidFill>
                  <a:srgbClr val="FF3300"/>
                </a:solidFill>
                <a:latin typeface="Cambria" panose="02040503050406030204" pitchFamily="18" charset="0"/>
                <a:ea typeface="Cambria" panose="02040503050406030204" pitchFamily="18" charset="0"/>
              </a:rPr>
              <a:t>Nêu</a:t>
            </a:r>
            <a:r>
              <a:rPr lang="en-US" altLang="en-US" sz="3600" b="1" dirty="0">
                <a:solidFill>
                  <a:srgbClr val="FF3300"/>
                </a:solidFill>
                <a:latin typeface="Cambria" panose="02040503050406030204" pitchFamily="18" charset="0"/>
                <a:ea typeface="Cambria" panose="02040503050406030204" pitchFamily="18" charset="0"/>
              </a:rPr>
              <a:t> </a:t>
            </a:r>
            <a:r>
              <a:rPr lang="en-US" altLang="en-US" sz="3600" b="1" dirty="0" err="1">
                <a:solidFill>
                  <a:srgbClr val="FF3300"/>
                </a:solidFill>
                <a:latin typeface="Cambria" panose="02040503050406030204" pitchFamily="18" charset="0"/>
                <a:ea typeface="Cambria" panose="02040503050406030204" pitchFamily="18" charset="0"/>
              </a:rPr>
              <a:t>cách</a:t>
            </a:r>
            <a:r>
              <a:rPr lang="en-US" altLang="en-US" sz="3600" b="1" dirty="0">
                <a:solidFill>
                  <a:srgbClr val="FF3300"/>
                </a:solidFill>
                <a:latin typeface="Cambria" panose="02040503050406030204" pitchFamily="18" charset="0"/>
                <a:ea typeface="Cambria" panose="02040503050406030204" pitchFamily="18" charset="0"/>
              </a:rPr>
              <a:t> </a:t>
            </a:r>
            <a:r>
              <a:rPr lang="en-US" altLang="en-US" sz="3600" b="1" dirty="0" err="1">
                <a:solidFill>
                  <a:srgbClr val="FF3300"/>
                </a:solidFill>
                <a:latin typeface="Cambria" panose="02040503050406030204" pitchFamily="18" charset="0"/>
                <a:ea typeface="Cambria" panose="02040503050406030204" pitchFamily="18" charset="0"/>
              </a:rPr>
              <a:t>đọc</a:t>
            </a:r>
            <a:r>
              <a:rPr lang="en-US" altLang="en-US" sz="3600" b="1" dirty="0">
                <a:solidFill>
                  <a:srgbClr val="FF3300"/>
                </a:solidFill>
                <a:latin typeface="Cambria" panose="02040503050406030204" pitchFamily="18" charset="0"/>
                <a:ea typeface="Cambria" panose="02040503050406030204" pitchFamily="18" charset="0"/>
              </a:rPr>
              <a:t> </a:t>
            </a:r>
            <a:r>
              <a:rPr lang="en-US" altLang="en-US" sz="3600" b="1" dirty="0" err="1">
                <a:solidFill>
                  <a:srgbClr val="FF3300"/>
                </a:solidFill>
                <a:latin typeface="Cambria" panose="02040503050406030204" pitchFamily="18" charset="0"/>
                <a:ea typeface="Cambria" panose="02040503050406030204" pitchFamily="18" charset="0"/>
              </a:rPr>
              <a:t>diễn</a:t>
            </a:r>
            <a:r>
              <a:rPr lang="en-US" altLang="en-US" sz="3600" b="1" dirty="0">
                <a:solidFill>
                  <a:srgbClr val="FF3300"/>
                </a:solidFill>
                <a:latin typeface="Cambria" panose="02040503050406030204" pitchFamily="18" charset="0"/>
                <a:ea typeface="Cambria" panose="02040503050406030204" pitchFamily="18" charset="0"/>
              </a:rPr>
              <a:t> </a:t>
            </a:r>
            <a:r>
              <a:rPr lang="en-US" altLang="en-US" sz="3600" b="1" dirty="0" err="1">
                <a:solidFill>
                  <a:srgbClr val="FF3300"/>
                </a:solidFill>
                <a:latin typeface="Cambria" panose="02040503050406030204" pitchFamily="18" charset="0"/>
                <a:ea typeface="Cambria" panose="02040503050406030204" pitchFamily="18" charset="0"/>
              </a:rPr>
              <a:t>cảm</a:t>
            </a:r>
            <a:r>
              <a:rPr lang="en-US" altLang="en-US" sz="3600" b="1" dirty="0">
                <a:solidFill>
                  <a:srgbClr val="FF3300"/>
                </a:solidFill>
                <a:latin typeface="Cambria" panose="02040503050406030204" pitchFamily="18" charset="0"/>
                <a:ea typeface="Cambria" panose="02040503050406030204" pitchFamily="18" charset="0"/>
              </a:rPr>
              <a:t> </a:t>
            </a:r>
            <a:r>
              <a:rPr lang="en-US" altLang="en-US" sz="3600" b="1" dirty="0" err="1">
                <a:solidFill>
                  <a:srgbClr val="FF3300"/>
                </a:solidFill>
                <a:latin typeface="Cambria" panose="02040503050406030204" pitchFamily="18" charset="0"/>
                <a:ea typeface="Cambria" panose="02040503050406030204" pitchFamily="18" charset="0"/>
              </a:rPr>
              <a:t>bài</a:t>
            </a:r>
            <a:r>
              <a:rPr lang="en-US" altLang="en-US" sz="3600" b="1" dirty="0">
                <a:solidFill>
                  <a:srgbClr val="FF3300"/>
                </a:solidFill>
                <a:latin typeface="Cambria" panose="02040503050406030204" pitchFamily="18" charset="0"/>
                <a:ea typeface="Cambria" panose="02040503050406030204" pitchFamily="18" charset="0"/>
              </a:rPr>
              <a:t> </a:t>
            </a:r>
            <a:r>
              <a:rPr lang="en-US" altLang="en-US" sz="3600" b="1" dirty="0" err="1">
                <a:solidFill>
                  <a:srgbClr val="FF3300"/>
                </a:solidFill>
                <a:latin typeface="Cambria" panose="02040503050406030204" pitchFamily="18" charset="0"/>
                <a:ea typeface="Cambria" panose="02040503050406030204" pitchFamily="18" charset="0"/>
              </a:rPr>
              <a:t>thơ</a:t>
            </a:r>
            <a:r>
              <a:rPr lang="en-US" altLang="en-US" sz="3600" b="1" dirty="0">
                <a:solidFill>
                  <a:srgbClr val="FF3300"/>
                </a:solidFill>
                <a:latin typeface="Cambria" panose="02040503050406030204" pitchFamily="18" charset="0"/>
                <a:ea typeface="Cambria" panose="02040503050406030204" pitchFamily="18" charset="0"/>
              </a:rPr>
              <a:t> ?</a:t>
            </a:r>
            <a:r>
              <a:rPr lang="en-US" altLang="en-US" sz="4800" dirty="0">
                <a:solidFill>
                  <a:srgbClr val="0066FF"/>
                </a:solidFill>
                <a:latin typeface="Cambria" panose="02040503050406030204" pitchFamily="18" charset="0"/>
                <a:ea typeface="Cambria" panose="02040503050406030204" pitchFamily="18" charset="0"/>
              </a:rPr>
              <a:t> </a:t>
            </a:r>
          </a:p>
        </p:txBody>
      </p:sp>
      <p:sp>
        <p:nvSpPr>
          <p:cNvPr id="13" name="Text Box 13">
            <a:extLst>
              <a:ext uri="{FF2B5EF4-FFF2-40B4-BE49-F238E27FC236}">
                <a16:creationId xmlns:a16="http://schemas.microsoft.com/office/drawing/2014/main" id="{91D13427-4751-43AC-B8C4-809E9B4106B6}"/>
              </a:ext>
            </a:extLst>
          </p:cNvPr>
          <p:cNvSpPr txBox="1">
            <a:spLocks noChangeArrowheads="1"/>
          </p:cNvSpPr>
          <p:nvPr/>
        </p:nvSpPr>
        <p:spPr bwMode="auto">
          <a:xfrm>
            <a:off x="974144" y="2357515"/>
            <a:ext cx="6883117" cy="2369880"/>
          </a:xfrm>
          <a:prstGeom prst="rect">
            <a:avLst/>
          </a:prstGeom>
          <a:noFill/>
          <a:ln>
            <a:noFill/>
          </a:ln>
          <a:effectLst>
            <a:prstShdw prst="shdw17" dist="17961" dir="2700000">
              <a:srgbClr val="99993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600" b="1" i="1">
                <a:solidFill>
                  <a:srgbClr val="0070C0"/>
                </a:solidFill>
                <a:latin typeface="Cambria" panose="02040503050406030204" pitchFamily="18" charset="0"/>
                <a:ea typeface="Cambria" panose="02040503050406030204" pitchFamily="18" charset="0"/>
              </a:rPr>
              <a:t>Toàn bài đọc với giọng chậm rãi, ngân nga , thể hiện được niềm xúc động của tác giả khi nghe tiếng đàn trong đêm trăng.</a:t>
            </a:r>
          </a:p>
        </p:txBody>
      </p:sp>
    </p:spTree>
    <p:extLst>
      <p:ext uri="{BB962C8B-B14F-4D97-AF65-F5344CB8AC3E}">
        <p14:creationId xmlns:p14="http://schemas.microsoft.com/office/powerpoint/2010/main" val="18163056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3">
            <a:extLst>
              <a:ext uri="{FF2B5EF4-FFF2-40B4-BE49-F238E27FC236}">
                <a16:creationId xmlns:a16="http://schemas.microsoft.com/office/drawing/2014/main" id="{2B533352-B0A5-4432-AFDF-1F136513C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6">
            <a:extLst>
              <a:ext uri="{FF2B5EF4-FFF2-40B4-BE49-F238E27FC236}">
                <a16:creationId xmlns:a16="http://schemas.microsoft.com/office/drawing/2014/main" id="{C7654652-D710-4659-83B7-66276AAC84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3260" y="181765"/>
            <a:ext cx="1108257" cy="1108257"/>
          </a:xfrm>
          <a:prstGeom prst="rect">
            <a:avLst/>
          </a:prstGeom>
        </p:spPr>
      </p:pic>
      <p:pic>
        <p:nvPicPr>
          <p:cNvPr id="6" name="图片 7">
            <a:extLst>
              <a:ext uri="{FF2B5EF4-FFF2-40B4-BE49-F238E27FC236}">
                <a16:creationId xmlns:a16="http://schemas.microsoft.com/office/drawing/2014/main" id="{764FFABD-D5F4-44F7-91BB-151F3B9678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0434" y="1308480"/>
            <a:ext cx="899535" cy="899535"/>
          </a:xfrm>
          <a:prstGeom prst="rect">
            <a:avLst/>
          </a:prstGeom>
        </p:spPr>
      </p:pic>
      <p:pic>
        <p:nvPicPr>
          <p:cNvPr id="7" name="图片 8">
            <a:extLst>
              <a:ext uri="{FF2B5EF4-FFF2-40B4-BE49-F238E27FC236}">
                <a16:creationId xmlns:a16="http://schemas.microsoft.com/office/drawing/2014/main" id="{A430A0F1-F0C3-425A-A6E8-D6683E90B1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15934" y="981154"/>
            <a:ext cx="654652" cy="654652"/>
          </a:xfrm>
          <a:prstGeom prst="rect">
            <a:avLst/>
          </a:prstGeom>
        </p:spPr>
      </p:pic>
      <p:pic>
        <p:nvPicPr>
          <p:cNvPr id="8" name="图片 14">
            <a:extLst>
              <a:ext uri="{FF2B5EF4-FFF2-40B4-BE49-F238E27FC236}">
                <a16:creationId xmlns:a16="http://schemas.microsoft.com/office/drawing/2014/main" id="{9D89FE66-44BE-4A92-8746-5D856827EA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206664">
            <a:off x="-238879" y="6487"/>
            <a:ext cx="2057479" cy="2057479"/>
          </a:xfrm>
          <a:prstGeom prst="rect">
            <a:avLst/>
          </a:prstGeom>
        </p:spPr>
      </p:pic>
      <p:sp>
        <p:nvSpPr>
          <p:cNvPr id="20" name="Rectangle 19">
            <a:extLst>
              <a:ext uri="{FF2B5EF4-FFF2-40B4-BE49-F238E27FC236}">
                <a16:creationId xmlns:a16="http://schemas.microsoft.com/office/drawing/2014/main" id="{3D3FB054-877A-44CB-9EBC-85FDB3E39888}"/>
              </a:ext>
            </a:extLst>
          </p:cNvPr>
          <p:cNvSpPr/>
          <p:nvPr/>
        </p:nvSpPr>
        <p:spPr>
          <a:xfrm>
            <a:off x="1513840" y="458676"/>
            <a:ext cx="8350256" cy="751583"/>
          </a:xfrm>
          <a:prstGeom prst="rect">
            <a:avLst/>
          </a:prstGeom>
          <a:noFill/>
        </p:spPr>
        <p:txBody>
          <a:bodyPr wrap="square" lIns="91440" tIns="45720" rIns="91440" bIns="45720" numCol="1">
            <a:prstTxWarp prst="textPlai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1600" b="1" dirty="0">
                <a:ln w="38100">
                  <a:solidFill>
                    <a:srgbClr val="EC943B"/>
                  </a:solidFill>
                </a:ln>
                <a:solidFill>
                  <a:srgbClr val="FFFF8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rPr>
              <a:t>Mối quan hệ Việt Nam – Liên bang Nga</a:t>
            </a:r>
            <a:endParaRPr lang="en-US" sz="1600" b="1" cap="none" spc="0" dirty="0">
              <a:ln w="38100">
                <a:solidFill>
                  <a:srgbClr val="EC943B"/>
                </a:solidFill>
              </a:ln>
              <a:solidFill>
                <a:srgbClr val="FFFF8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endParaRPr>
          </a:p>
        </p:txBody>
      </p:sp>
      <p:pic>
        <p:nvPicPr>
          <p:cNvPr id="11" name="Picture 10" descr="NGA 2.jpg">
            <a:extLst>
              <a:ext uri="{FF2B5EF4-FFF2-40B4-BE49-F238E27FC236}">
                <a16:creationId xmlns:a16="http://schemas.microsoft.com/office/drawing/2014/main" id="{716C6CA5-EB13-4677-81BE-7000DB884A79}"/>
              </a:ext>
            </a:extLst>
          </p:cNvPr>
          <p:cNvPicPr>
            <a:picLocks noChangeAspect="1"/>
          </p:cNvPicPr>
          <p:nvPr/>
        </p:nvPicPr>
        <p:blipFill>
          <a:blip r:embed="rId7"/>
          <a:stretch>
            <a:fillRect/>
          </a:stretch>
        </p:blipFill>
        <p:spPr>
          <a:xfrm>
            <a:off x="1760543" y="1498765"/>
            <a:ext cx="3672515" cy="22309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NGA 3.jpg">
            <a:extLst>
              <a:ext uri="{FF2B5EF4-FFF2-40B4-BE49-F238E27FC236}">
                <a16:creationId xmlns:a16="http://schemas.microsoft.com/office/drawing/2014/main" id="{4780EE19-EC79-45D7-941C-E66DAFFA64B8}"/>
              </a:ext>
            </a:extLst>
          </p:cNvPr>
          <p:cNvPicPr>
            <a:picLocks noChangeAspect="1"/>
          </p:cNvPicPr>
          <p:nvPr/>
        </p:nvPicPr>
        <p:blipFill>
          <a:blip r:embed="rId8"/>
          <a:stretch>
            <a:fillRect/>
          </a:stretch>
        </p:blipFill>
        <p:spPr>
          <a:xfrm>
            <a:off x="6207370" y="1498765"/>
            <a:ext cx="3656726" cy="22309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2">
            <a:extLst>
              <a:ext uri="{FF2B5EF4-FFF2-40B4-BE49-F238E27FC236}">
                <a16:creationId xmlns:a16="http://schemas.microsoft.com/office/drawing/2014/main" id="{C49C3862-0466-4FF5-B7A6-BE6866FFE54D}"/>
              </a:ext>
            </a:extLst>
          </p:cNvPr>
          <p:cNvPicPr>
            <a:picLocks noChangeAspect="1" noChangeArrowheads="1"/>
          </p:cNvPicPr>
          <p:nvPr/>
        </p:nvPicPr>
        <p:blipFill>
          <a:blip r:embed="rId9"/>
          <a:srcRect/>
          <a:stretch>
            <a:fillRect/>
          </a:stretch>
        </p:blipFill>
        <p:spPr bwMode="auto">
          <a:xfrm>
            <a:off x="1765095" y="4075682"/>
            <a:ext cx="3667963" cy="23529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3">
            <a:extLst>
              <a:ext uri="{FF2B5EF4-FFF2-40B4-BE49-F238E27FC236}">
                <a16:creationId xmlns:a16="http://schemas.microsoft.com/office/drawing/2014/main" id="{6F4D6078-553C-4164-8A2F-00D3E208B984}"/>
              </a:ext>
            </a:extLst>
          </p:cNvPr>
          <p:cNvPicPr>
            <a:picLocks noChangeAspect="1" noChangeArrowheads="1"/>
          </p:cNvPicPr>
          <p:nvPr/>
        </p:nvPicPr>
        <p:blipFill>
          <a:blip r:embed="rId10"/>
          <a:srcRect/>
          <a:stretch>
            <a:fillRect/>
          </a:stretch>
        </p:blipFill>
        <p:spPr bwMode="auto">
          <a:xfrm>
            <a:off x="6196133" y="4075684"/>
            <a:ext cx="3667963" cy="23529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367891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down)">
                                      <p:cBhvr>
                                        <p:cTn id="7" dur="580">
                                          <p:stCondLst>
                                            <p:cond delay="0"/>
                                          </p:stCondLst>
                                        </p:cTn>
                                        <p:tgtEl>
                                          <p:spTgt spid="20">
                                            <p:txEl>
                                              <p:pRg st="0" end="0"/>
                                            </p:txEl>
                                          </p:spTgt>
                                        </p:tgtEl>
                                      </p:cBhvr>
                                    </p:animEffect>
                                    <p:anim calcmode="lin" valueType="num">
                                      <p:cBhvr>
                                        <p:cTn id="8" dur="1822" tmFilter="0,0; 0.14,0.36; 0.43,0.73; 0.71,0.91; 1.0,1.0">
                                          <p:stCondLst>
                                            <p:cond delay="0"/>
                                          </p:stCondLst>
                                        </p:cTn>
                                        <p:tgtEl>
                                          <p:spTgt spid="20">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xEl>
                                              <p:pRg st="0" end="0"/>
                                            </p:txEl>
                                          </p:spTgt>
                                        </p:tgtEl>
                                      </p:cBhvr>
                                      <p:to x="100000" y="60000"/>
                                    </p:animScale>
                                    <p:animScale>
                                      <p:cBhvr>
                                        <p:cTn id="14" dur="166" decel="50000">
                                          <p:stCondLst>
                                            <p:cond delay="676"/>
                                          </p:stCondLst>
                                        </p:cTn>
                                        <p:tgtEl>
                                          <p:spTgt spid="20">
                                            <p:txEl>
                                              <p:pRg st="0" end="0"/>
                                            </p:txEl>
                                          </p:spTgt>
                                        </p:tgtEl>
                                      </p:cBhvr>
                                      <p:to x="100000" y="100000"/>
                                    </p:animScale>
                                    <p:animScale>
                                      <p:cBhvr>
                                        <p:cTn id="15" dur="26">
                                          <p:stCondLst>
                                            <p:cond delay="1312"/>
                                          </p:stCondLst>
                                        </p:cTn>
                                        <p:tgtEl>
                                          <p:spTgt spid="20">
                                            <p:txEl>
                                              <p:pRg st="0" end="0"/>
                                            </p:txEl>
                                          </p:spTgt>
                                        </p:tgtEl>
                                      </p:cBhvr>
                                      <p:to x="100000" y="80000"/>
                                    </p:animScale>
                                    <p:animScale>
                                      <p:cBhvr>
                                        <p:cTn id="16" dur="166" decel="50000">
                                          <p:stCondLst>
                                            <p:cond delay="1338"/>
                                          </p:stCondLst>
                                        </p:cTn>
                                        <p:tgtEl>
                                          <p:spTgt spid="20">
                                            <p:txEl>
                                              <p:pRg st="0" end="0"/>
                                            </p:txEl>
                                          </p:spTgt>
                                        </p:tgtEl>
                                      </p:cBhvr>
                                      <p:to x="100000" y="100000"/>
                                    </p:animScale>
                                    <p:animScale>
                                      <p:cBhvr>
                                        <p:cTn id="17" dur="26">
                                          <p:stCondLst>
                                            <p:cond delay="1642"/>
                                          </p:stCondLst>
                                        </p:cTn>
                                        <p:tgtEl>
                                          <p:spTgt spid="20">
                                            <p:txEl>
                                              <p:pRg st="0" end="0"/>
                                            </p:txEl>
                                          </p:spTgt>
                                        </p:tgtEl>
                                      </p:cBhvr>
                                      <p:to x="100000" y="90000"/>
                                    </p:animScale>
                                    <p:animScale>
                                      <p:cBhvr>
                                        <p:cTn id="18" dur="166" decel="50000">
                                          <p:stCondLst>
                                            <p:cond delay="1668"/>
                                          </p:stCondLst>
                                        </p:cTn>
                                        <p:tgtEl>
                                          <p:spTgt spid="20">
                                            <p:txEl>
                                              <p:pRg st="0" end="0"/>
                                            </p:txEl>
                                          </p:spTgt>
                                        </p:tgtEl>
                                      </p:cBhvr>
                                      <p:to x="100000" y="100000"/>
                                    </p:animScale>
                                    <p:animScale>
                                      <p:cBhvr>
                                        <p:cTn id="19" dur="26">
                                          <p:stCondLst>
                                            <p:cond delay="1808"/>
                                          </p:stCondLst>
                                        </p:cTn>
                                        <p:tgtEl>
                                          <p:spTgt spid="20">
                                            <p:txEl>
                                              <p:pRg st="0" end="0"/>
                                            </p:txEl>
                                          </p:spTgt>
                                        </p:tgtEl>
                                      </p:cBhvr>
                                      <p:to x="100000" y="95000"/>
                                    </p:animScale>
                                    <p:animScale>
                                      <p:cBhvr>
                                        <p:cTn id="20" dur="166" decel="50000">
                                          <p:stCondLst>
                                            <p:cond delay="1834"/>
                                          </p:stCondLst>
                                        </p:cTn>
                                        <p:tgtEl>
                                          <p:spTgt spid="20">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par>
                                <p:cTn id="28" presetID="53" presetClass="entr" presetSubtype="1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par>
                                <p:cTn id="33" presetID="53" presetClass="entr" presetSubtype="16"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par>
                                <p:cTn id="38" presetID="53" presetClass="entr" presetSubtype="16"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CD6668D-F837-4866-9183-AF93ED7391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sp>
        <p:nvSpPr>
          <p:cNvPr id="5" name="Rectangle: Rounded Corners 4">
            <a:extLst>
              <a:ext uri="{FF2B5EF4-FFF2-40B4-BE49-F238E27FC236}">
                <a16:creationId xmlns:a16="http://schemas.microsoft.com/office/drawing/2014/main" id="{E8B2BAC9-7103-49C5-8B6F-97B6B223219A}"/>
              </a:ext>
            </a:extLst>
          </p:cNvPr>
          <p:cNvSpPr/>
          <p:nvPr/>
        </p:nvSpPr>
        <p:spPr>
          <a:xfrm>
            <a:off x="412002" y="419100"/>
            <a:ext cx="11335497" cy="5943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38">
            <a:extLst>
              <a:ext uri="{FF2B5EF4-FFF2-40B4-BE49-F238E27FC236}">
                <a16:creationId xmlns:a16="http://schemas.microsoft.com/office/drawing/2014/main" id="{8C77FC92-37C5-4643-8B59-7C474A1476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73600">
            <a:off x="10334037" y="25042"/>
            <a:ext cx="1621841" cy="1621841"/>
          </a:xfrm>
          <a:prstGeom prst="rect">
            <a:avLst/>
          </a:prstGeom>
        </p:spPr>
      </p:pic>
      <p:pic>
        <p:nvPicPr>
          <p:cNvPr id="8" name="图片 39">
            <a:extLst>
              <a:ext uri="{FF2B5EF4-FFF2-40B4-BE49-F238E27FC236}">
                <a16:creationId xmlns:a16="http://schemas.microsoft.com/office/drawing/2014/main" id="{BA90DFEF-03C7-432B-BF51-7648D10E6F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2371" y="2581437"/>
            <a:ext cx="1316394" cy="1316394"/>
          </a:xfrm>
          <a:prstGeom prst="rect">
            <a:avLst/>
          </a:prstGeom>
        </p:spPr>
      </p:pic>
      <p:pic>
        <p:nvPicPr>
          <p:cNvPr id="9" name="图片 40">
            <a:extLst>
              <a:ext uri="{FF2B5EF4-FFF2-40B4-BE49-F238E27FC236}">
                <a16:creationId xmlns:a16="http://schemas.microsoft.com/office/drawing/2014/main" id="{B2B6F7BF-14AE-496B-8C0C-C5DA48CF7F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71554" y="1491787"/>
            <a:ext cx="958029" cy="958029"/>
          </a:xfrm>
          <a:prstGeom prst="rect">
            <a:avLst/>
          </a:prstGeom>
        </p:spPr>
      </p:pic>
      <p:sp>
        <p:nvSpPr>
          <p:cNvPr id="12" name="TextBox 11">
            <a:extLst>
              <a:ext uri="{FF2B5EF4-FFF2-40B4-BE49-F238E27FC236}">
                <a16:creationId xmlns:a16="http://schemas.microsoft.com/office/drawing/2014/main" id="{5745CD6D-8C2B-473E-B984-E6F771C98436}"/>
              </a:ext>
            </a:extLst>
          </p:cNvPr>
          <p:cNvSpPr txBox="1"/>
          <p:nvPr/>
        </p:nvSpPr>
        <p:spPr>
          <a:xfrm>
            <a:off x="1859249" y="940269"/>
            <a:ext cx="9248732" cy="646331"/>
          </a:xfrm>
          <a:prstGeom prst="rect">
            <a:avLst/>
          </a:prstGeom>
          <a:noFill/>
        </p:spPr>
        <p:txBody>
          <a:bodyPr wrap="square">
            <a:spAutoFit/>
          </a:bodyPr>
          <a:lstStyle/>
          <a:p>
            <a:r>
              <a:rPr lang="en-US" sz="3600" b="1" dirty="0">
                <a:solidFill>
                  <a:srgbClr val="0070C0"/>
                </a:solidFill>
                <a:latin typeface="Calibri" panose="020F0502020204030204" pitchFamily="34" charset="0"/>
                <a:cs typeface="Calibri" panose="020F0502020204030204" pitchFamily="34" charset="0"/>
              </a:rPr>
              <a:t>Cha Phi-</a:t>
            </a:r>
            <a:r>
              <a:rPr lang="en-US" sz="3600" b="1" dirty="0" err="1">
                <a:solidFill>
                  <a:srgbClr val="0070C0"/>
                </a:solidFill>
                <a:latin typeface="Calibri" panose="020F0502020204030204" pitchFamily="34" charset="0"/>
                <a:cs typeface="Calibri" panose="020F0502020204030204" pitchFamily="34" charset="0"/>
              </a:rPr>
              <a:t>lít</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yêu</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cầu</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cả</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gia</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đình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làm</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gì</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mỗi</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ngày</a:t>
            </a:r>
            <a:r>
              <a:rPr lang="en-US" sz="3600" b="1" dirty="0">
                <a:solidFill>
                  <a:srgbClr val="0070C0"/>
                </a:solidFill>
                <a:latin typeface="Calibri" panose="020F0502020204030204" pitchFamily="34" charset="0"/>
                <a:cs typeface="Calibri" panose="020F0502020204030204" pitchFamily="34" charset="0"/>
              </a:rPr>
              <a:t>?</a:t>
            </a:r>
          </a:p>
        </p:txBody>
      </p:sp>
      <p:sp>
        <p:nvSpPr>
          <p:cNvPr id="11" name="Text Box 3">
            <a:extLst>
              <a:ext uri="{FF2B5EF4-FFF2-40B4-BE49-F238E27FC236}">
                <a16:creationId xmlns:a16="http://schemas.microsoft.com/office/drawing/2014/main" id="{2E4FD11F-B474-43BD-B7FD-EE9CF466D4B8}"/>
              </a:ext>
            </a:extLst>
          </p:cNvPr>
          <p:cNvSpPr txBox="1">
            <a:spLocks noChangeArrowheads="1"/>
          </p:cNvSpPr>
          <p:nvPr/>
        </p:nvSpPr>
        <p:spPr bwMode="auto">
          <a:xfrm>
            <a:off x="1610359" y="2318622"/>
            <a:ext cx="1013714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nl-NL" sz="3200" dirty="0">
                <a:latin typeface="Cambria" panose="02040503050406030204" pitchFamily="18" charset="0"/>
                <a:ea typeface="Cambria" panose="02040503050406030204" pitchFamily="18" charset="0"/>
              </a:rPr>
              <a:t>A. Cha phi-lít yêu cầu mỗi ngày cả gia đình đều phải học được kiến thức mới, sau đó sẽ trao đổi vào sau bữa tối </a:t>
            </a:r>
          </a:p>
          <a:p>
            <a:pPr eaLnBrk="1" hangingPunct="1">
              <a:spcBef>
                <a:spcPct val="50000"/>
              </a:spcBef>
            </a:pPr>
            <a:r>
              <a:rPr lang="en-US" altLang="en-US" sz="3200" dirty="0">
                <a:latin typeface="Cambria" panose="02040503050406030204" pitchFamily="18" charset="0"/>
                <a:ea typeface="Cambria" panose="02040503050406030204" pitchFamily="18" charset="0"/>
                <a:cs typeface="Calibri" panose="020F0502020204030204" pitchFamily="34" charset="0"/>
              </a:rPr>
              <a:t>B. </a:t>
            </a:r>
            <a:r>
              <a:rPr lang="en-US" altLang="en-US" sz="3200" dirty="0" err="1">
                <a:latin typeface="Cambria" panose="02040503050406030204" pitchFamily="18" charset="0"/>
                <a:ea typeface="Cambria" panose="02040503050406030204" pitchFamily="18" charset="0"/>
                <a:cs typeface="Calibri" panose="020F0502020204030204" pitchFamily="34" charset="0"/>
              </a:rPr>
              <a:t>Cả</a:t>
            </a:r>
            <a:r>
              <a:rPr lang="en-US" altLang="en-US" sz="3200" dirty="0">
                <a:latin typeface="Cambria" panose="02040503050406030204" pitchFamily="18" charset="0"/>
                <a:ea typeface="Cambria" panose="02040503050406030204" pitchFamily="18" charset="0"/>
                <a:cs typeface="Calibri" panose="020F0502020204030204" pitchFamily="34" charset="0"/>
              </a:rPr>
              <a:t> </a:t>
            </a:r>
            <a:r>
              <a:rPr lang="en-US" altLang="en-US" sz="3200" dirty="0" err="1">
                <a:latin typeface="Cambria" panose="02040503050406030204" pitchFamily="18" charset="0"/>
                <a:ea typeface="Cambria" panose="02040503050406030204" pitchFamily="18" charset="0"/>
                <a:cs typeface="Calibri" panose="020F0502020204030204" pitchFamily="34" charset="0"/>
              </a:rPr>
              <a:t>gia</a:t>
            </a:r>
            <a:r>
              <a:rPr lang="en-US" altLang="en-US" sz="3200" dirty="0">
                <a:latin typeface="Cambria" panose="02040503050406030204" pitchFamily="18" charset="0"/>
                <a:ea typeface="Cambria" panose="02040503050406030204" pitchFamily="18" charset="0"/>
                <a:cs typeface="Calibri" panose="020F0502020204030204" pitchFamily="34" charset="0"/>
              </a:rPr>
              <a:t> </a:t>
            </a:r>
            <a:r>
              <a:rPr lang="en-US" altLang="en-US" sz="3200" dirty="0" err="1">
                <a:latin typeface="Cambria" panose="02040503050406030204" pitchFamily="18" charset="0"/>
                <a:ea typeface="Cambria" panose="02040503050406030204" pitchFamily="18" charset="0"/>
                <a:cs typeface="Calibri" panose="020F0502020204030204" pitchFamily="34" charset="0"/>
              </a:rPr>
              <a:t>đình</a:t>
            </a:r>
            <a:r>
              <a:rPr lang="en-US" altLang="en-US" sz="3200" dirty="0">
                <a:latin typeface="Cambria" panose="02040503050406030204" pitchFamily="18" charset="0"/>
                <a:ea typeface="Cambria" panose="02040503050406030204" pitchFamily="18" charset="0"/>
                <a:cs typeface="Calibri" panose="020F0502020204030204" pitchFamily="34" charset="0"/>
              </a:rPr>
              <a:t> </a:t>
            </a:r>
            <a:r>
              <a:rPr lang="en-US" altLang="en-US" sz="3200" dirty="0" err="1">
                <a:latin typeface="Cambria" panose="02040503050406030204" pitchFamily="18" charset="0"/>
                <a:ea typeface="Cambria" panose="02040503050406030204" pitchFamily="18" charset="0"/>
                <a:cs typeface="Calibri" panose="020F0502020204030204" pitchFamily="34" charset="0"/>
              </a:rPr>
              <a:t>xem</a:t>
            </a:r>
            <a:r>
              <a:rPr lang="en-US" altLang="en-US" sz="3200" dirty="0">
                <a:latin typeface="Cambria" panose="02040503050406030204" pitchFamily="18" charset="0"/>
                <a:ea typeface="Cambria" panose="02040503050406030204" pitchFamily="18" charset="0"/>
                <a:cs typeface="Calibri" panose="020F0502020204030204" pitchFamily="34" charset="0"/>
              </a:rPr>
              <a:t> </a:t>
            </a:r>
            <a:r>
              <a:rPr lang="en-US" altLang="en-US" sz="3200" dirty="0" err="1">
                <a:latin typeface="Cambria" panose="02040503050406030204" pitchFamily="18" charset="0"/>
                <a:ea typeface="Cambria" panose="02040503050406030204" pitchFamily="18" charset="0"/>
                <a:cs typeface="Calibri" panose="020F0502020204030204" pitchFamily="34" charset="0"/>
              </a:rPr>
              <a:t>ti</a:t>
            </a:r>
            <a:r>
              <a:rPr lang="en-US" altLang="en-US" sz="3200" dirty="0">
                <a:latin typeface="Cambria" panose="02040503050406030204" pitchFamily="18" charset="0"/>
                <a:ea typeface="Cambria" panose="02040503050406030204" pitchFamily="18" charset="0"/>
                <a:cs typeface="Calibri" panose="020F0502020204030204" pitchFamily="34" charset="0"/>
              </a:rPr>
              <a:t> vi </a:t>
            </a:r>
            <a:r>
              <a:rPr lang="en-US" altLang="en-US" sz="3200" dirty="0" err="1">
                <a:latin typeface="Cambria" panose="02040503050406030204" pitchFamily="18" charset="0"/>
                <a:ea typeface="Cambria" panose="02040503050406030204" pitchFamily="18" charset="0"/>
                <a:cs typeface="Calibri" panose="020F0502020204030204" pitchFamily="34" charset="0"/>
              </a:rPr>
              <a:t>sau</a:t>
            </a:r>
            <a:r>
              <a:rPr lang="en-US" altLang="en-US" sz="3200" dirty="0">
                <a:latin typeface="Cambria" panose="02040503050406030204" pitchFamily="18" charset="0"/>
                <a:ea typeface="Cambria" panose="02040503050406030204" pitchFamily="18" charset="0"/>
                <a:cs typeface="Calibri" panose="020F0502020204030204" pitchFamily="34" charset="0"/>
              </a:rPr>
              <a:t> </a:t>
            </a:r>
            <a:r>
              <a:rPr lang="en-US" altLang="en-US" sz="3200" dirty="0" err="1">
                <a:latin typeface="Cambria" panose="02040503050406030204" pitchFamily="18" charset="0"/>
                <a:ea typeface="Cambria" panose="02040503050406030204" pitchFamily="18" charset="0"/>
                <a:cs typeface="Calibri" panose="020F0502020204030204" pitchFamily="34" charset="0"/>
              </a:rPr>
              <a:t>bữa</a:t>
            </a:r>
            <a:r>
              <a:rPr lang="en-US" altLang="en-US" sz="3200" dirty="0">
                <a:latin typeface="Cambria" panose="02040503050406030204" pitchFamily="18" charset="0"/>
                <a:ea typeface="Cambria" panose="02040503050406030204" pitchFamily="18" charset="0"/>
                <a:cs typeface="Calibri" panose="020F0502020204030204" pitchFamily="34" charset="0"/>
              </a:rPr>
              <a:t> </a:t>
            </a:r>
            <a:r>
              <a:rPr lang="en-US" altLang="en-US" sz="3200" dirty="0" err="1">
                <a:latin typeface="Cambria" panose="02040503050406030204" pitchFamily="18" charset="0"/>
                <a:ea typeface="Cambria" panose="02040503050406030204" pitchFamily="18" charset="0"/>
                <a:cs typeface="Calibri" panose="020F0502020204030204" pitchFamily="34" charset="0"/>
              </a:rPr>
              <a:t>tối</a:t>
            </a:r>
            <a:r>
              <a:rPr lang="en-US" altLang="en-US" sz="3200" dirty="0">
                <a:latin typeface="Cambria" panose="02040503050406030204" pitchFamily="18" charset="0"/>
                <a:ea typeface="Cambria" panose="02040503050406030204" pitchFamily="18" charset="0"/>
                <a:cs typeface="Calibri" panose="020F0502020204030204" pitchFamily="34" charset="0"/>
              </a:rPr>
              <a:t>.</a:t>
            </a:r>
          </a:p>
          <a:p>
            <a:pPr eaLnBrk="1" hangingPunct="1">
              <a:spcBef>
                <a:spcPct val="50000"/>
              </a:spcBef>
            </a:pPr>
            <a:r>
              <a:rPr lang="en-US" altLang="en-US" sz="3200" dirty="0">
                <a:latin typeface="Cambria" panose="02040503050406030204" pitchFamily="18" charset="0"/>
                <a:ea typeface="Cambria" panose="02040503050406030204" pitchFamily="18" charset="0"/>
                <a:cs typeface="Calibri" panose="020F0502020204030204" pitchFamily="34" charset="0"/>
              </a:rPr>
              <a:t>C. </a:t>
            </a:r>
            <a:r>
              <a:rPr lang="en-US" altLang="en-US" sz="3200" dirty="0" err="1">
                <a:latin typeface="Cambria" panose="02040503050406030204" pitchFamily="18" charset="0"/>
                <a:ea typeface="Cambria" panose="02040503050406030204" pitchFamily="18" charset="0"/>
                <a:cs typeface="Calibri" panose="020F0502020204030204" pitchFamily="34" charset="0"/>
              </a:rPr>
              <a:t>Cả</a:t>
            </a:r>
            <a:r>
              <a:rPr lang="en-US" altLang="en-US" sz="3200" dirty="0">
                <a:latin typeface="Cambria" panose="02040503050406030204" pitchFamily="18" charset="0"/>
                <a:ea typeface="Cambria" panose="02040503050406030204" pitchFamily="18" charset="0"/>
                <a:cs typeface="Calibri" panose="020F0502020204030204" pitchFamily="34" charset="0"/>
              </a:rPr>
              <a:t> </a:t>
            </a:r>
            <a:r>
              <a:rPr lang="en-US" altLang="en-US" sz="3200" dirty="0" err="1">
                <a:latin typeface="Cambria" panose="02040503050406030204" pitchFamily="18" charset="0"/>
                <a:ea typeface="Cambria" panose="02040503050406030204" pitchFamily="18" charset="0"/>
                <a:cs typeface="Calibri" panose="020F0502020204030204" pitchFamily="34" charset="0"/>
              </a:rPr>
              <a:t>gia</a:t>
            </a:r>
            <a:r>
              <a:rPr lang="en-US" altLang="en-US" sz="3200" dirty="0">
                <a:latin typeface="Cambria" panose="02040503050406030204" pitchFamily="18" charset="0"/>
                <a:ea typeface="Cambria" panose="02040503050406030204" pitchFamily="18" charset="0"/>
                <a:cs typeface="Calibri" panose="020F0502020204030204" pitchFamily="34" charset="0"/>
              </a:rPr>
              <a:t> </a:t>
            </a:r>
            <a:r>
              <a:rPr lang="en-US" altLang="en-US" sz="3200" dirty="0" err="1">
                <a:latin typeface="Cambria" panose="02040503050406030204" pitchFamily="18" charset="0"/>
                <a:ea typeface="Cambria" panose="02040503050406030204" pitchFamily="18" charset="0"/>
                <a:cs typeface="Calibri" panose="020F0502020204030204" pitchFamily="34" charset="0"/>
              </a:rPr>
              <a:t>đình</a:t>
            </a:r>
            <a:r>
              <a:rPr lang="en-US" altLang="en-US" sz="3200" dirty="0">
                <a:latin typeface="Cambria" panose="02040503050406030204" pitchFamily="18" charset="0"/>
                <a:ea typeface="Cambria" panose="02040503050406030204" pitchFamily="18" charset="0"/>
                <a:cs typeface="Calibri" panose="020F0502020204030204" pitchFamily="34" charset="0"/>
              </a:rPr>
              <a:t> </a:t>
            </a:r>
            <a:r>
              <a:rPr lang="en-US" altLang="en-US" sz="3200" dirty="0" err="1">
                <a:latin typeface="Cambria" panose="02040503050406030204" pitchFamily="18" charset="0"/>
                <a:ea typeface="Cambria" panose="02040503050406030204" pitchFamily="18" charset="0"/>
                <a:cs typeface="Calibri" panose="020F0502020204030204" pitchFamily="34" charset="0"/>
              </a:rPr>
              <a:t>cùng</a:t>
            </a:r>
            <a:r>
              <a:rPr lang="en-US" altLang="en-US" sz="3200" dirty="0">
                <a:latin typeface="Cambria" panose="02040503050406030204" pitchFamily="18" charset="0"/>
                <a:ea typeface="Cambria" panose="02040503050406030204" pitchFamily="18" charset="0"/>
                <a:cs typeface="Calibri" panose="020F0502020204030204" pitchFamily="34" charset="0"/>
              </a:rPr>
              <a:t> </a:t>
            </a:r>
            <a:r>
              <a:rPr lang="en-US" altLang="en-US" sz="3200" dirty="0" err="1">
                <a:latin typeface="Cambria" panose="02040503050406030204" pitchFamily="18" charset="0"/>
                <a:ea typeface="Cambria" panose="02040503050406030204" pitchFamily="18" charset="0"/>
                <a:cs typeface="Calibri" panose="020F0502020204030204" pitchFamily="34" charset="0"/>
              </a:rPr>
              <a:t>tập</a:t>
            </a:r>
            <a:r>
              <a:rPr lang="en-US" altLang="en-US" sz="3200" dirty="0">
                <a:latin typeface="Cambria" panose="02040503050406030204" pitchFamily="18" charset="0"/>
                <a:ea typeface="Cambria" panose="02040503050406030204" pitchFamily="18" charset="0"/>
                <a:cs typeface="Calibri" panose="020F0502020204030204" pitchFamily="34" charset="0"/>
              </a:rPr>
              <a:t> </a:t>
            </a:r>
            <a:r>
              <a:rPr lang="en-US" altLang="en-US" sz="3200" dirty="0" err="1">
                <a:latin typeface="Cambria" panose="02040503050406030204" pitchFamily="18" charset="0"/>
                <a:ea typeface="Cambria" panose="02040503050406030204" pitchFamily="18" charset="0"/>
                <a:cs typeface="Calibri" panose="020F0502020204030204" pitchFamily="34" charset="0"/>
              </a:rPr>
              <a:t>thể</a:t>
            </a:r>
            <a:r>
              <a:rPr lang="en-US" altLang="en-US" sz="3200" dirty="0">
                <a:latin typeface="Cambria" panose="02040503050406030204" pitchFamily="18" charset="0"/>
                <a:ea typeface="Cambria" panose="02040503050406030204" pitchFamily="18" charset="0"/>
                <a:cs typeface="Calibri" panose="020F0502020204030204" pitchFamily="34" charset="0"/>
              </a:rPr>
              <a:t> </a:t>
            </a:r>
            <a:r>
              <a:rPr lang="en-US" altLang="en-US" sz="3200" dirty="0" err="1">
                <a:latin typeface="Cambria" panose="02040503050406030204" pitchFamily="18" charset="0"/>
                <a:ea typeface="Cambria" panose="02040503050406030204" pitchFamily="18" charset="0"/>
                <a:cs typeface="Calibri" panose="020F0502020204030204" pitchFamily="34" charset="0"/>
              </a:rPr>
              <a:t>dục</a:t>
            </a:r>
            <a:r>
              <a:rPr lang="en-US" altLang="en-US" sz="3200" dirty="0">
                <a:latin typeface="Cambria" panose="02040503050406030204" pitchFamily="18" charset="0"/>
                <a:ea typeface="Cambria" panose="02040503050406030204" pitchFamily="18" charset="0"/>
                <a:cs typeface="Calibri" panose="020F0502020204030204" pitchFamily="34" charset="0"/>
              </a:rPr>
              <a:t> </a:t>
            </a:r>
            <a:r>
              <a:rPr lang="en-US" altLang="en-US" sz="3200" dirty="0" err="1">
                <a:latin typeface="Cambria" panose="02040503050406030204" pitchFamily="18" charset="0"/>
                <a:ea typeface="Cambria" panose="02040503050406030204" pitchFamily="18" charset="0"/>
                <a:cs typeface="Calibri" panose="020F0502020204030204" pitchFamily="34" charset="0"/>
              </a:rPr>
              <a:t>buổi</a:t>
            </a:r>
            <a:r>
              <a:rPr lang="en-US" altLang="en-US" sz="3200" dirty="0">
                <a:latin typeface="Cambria" panose="02040503050406030204" pitchFamily="18" charset="0"/>
                <a:ea typeface="Cambria" panose="02040503050406030204" pitchFamily="18" charset="0"/>
                <a:cs typeface="Calibri" panose="020F0502020204030204" pitchFamily="34" charset="0"/>
              </a:rPr>
              <a:t> </a:t>
            </a:r>
            <a:r>
              <a:rPr lang="en-US" altLang="en-US" sz="3200" dirty="0" err="1">
                <a:latin typeface="Cambria" panose="02040503050406030204" pitchFamily="18" charset="0"/>
                <a:ea typeface="Cambria" panose="02040503050406030204" pitchFamily="18" charset="0"/>
                <a:cs typeface="Calibri" panose="020F0502020204030204" pitchFamily="34" charset="0"/>
              </a:rPr>
              <a:t>sáng</a:t>
            </a:r>
            <a:r>
              <a:rPr lang="en-US" altLang="en-US" sz="3200" dirty="0">
                <a:latin typeface="Cambria" panose="02040503050406030204" pitchFamily="18" charset="0"/>
                <a:ea typeface="Cambria" panose="02040503050406030204" pitchFamily="18" charset="0"/>
                <a:cs typeface="Calibri" panose="020F0502020204030204" pitchFamily="34" charset="0"/>
              </a:rPr>
              <a:t>.</a:t>
            </a:r>
            <a:endParaRPr lang="vi-VN" altLang="en-US" sz="3200" dirty="0">
              <a:latin typeface="Cambria" panose="02040503050406030204" pitchFamily="18" charset="0"/>
              <a:ea typeface="Cambria" panose="02040503050406030204" pitchFamily="18" charset="0"/>
              <a:cs typeface="Calibri" panose="020F0502020204030204" pitchFamily="34" charset="0"/>
            </a:endParaRPr>
          </a:p>
          <a:p>
            <a:pPr eaLnBrk="1" hangingPunct="1">
              <a:spcBef>
                <a:spcPct val="50000"/>
              </a:spcBef>
            </a:pPr>
            <a:r>
              <a:rPr lang="vi-VN" altLang="en-US" sz="3200" dirty="0">
                <a:latin typeface="Cambria" panose="02040503050406030204" pitchFamily="18" charset="0"/>
                <a:ea typeface="Cambria" panose="02040503050406030204" pitchFamily="18" charset="0"/>
                <a:cs typeface="Calibri" panose="020F0502020204030204" pitchFamily="34" charset="0"/>
              </a:rPr>
              <a:t>D</a:t>
            </a:r>
            <a:r>
              <a:rPr lang="en-US" altLang="en-US" sz="3200" dirty="0">
                <a:latin typeface="Cambria" panose="02040503050406030204" pitchFamily="18" charset="0"/>
                <a:ea typeface="Cambria" panose="02040503050406030204" pitchFamily="18" charset="0"/>
                <a:cs typeface="Calibri" panose="020F0502020204030204" pitchFamily="34" charset="0"/>
              </a:rPr>
              <a:t>. </a:t>
            </a:r>
            <a:r>
              <a:rPr lang="en-US" altLang="en-US" sz="3200" dirty="0" err="1">
                <a:latin typeface="Cambria" panose="02040503050406030204" pitchFamily="18" charset="0"/>
                <a:ea typeface="Cambria" panose="02040503050406030204" pitchFamily="18" charset="0"/>
                <a:cs typeface="Calibri" panose="020F0502020204030204" pitchFamily="34" charset="0"/>
              </a:rPr>
              <a:t>Cả</a:t>
            </a:r>
            <a:r>
              <a:rPr lang="en-US" altLang="en-US" sz="3200" dirty="0">
                <a:latin typeface="Cambria" panose="02040503050406030204" pitchFamily="18" charset="0"/>
                <a:ea typeface="Cambria" panose="02040503050406030204" pitchFamily="18" charset="0"/>
                <a:cs typeface="Calibri" panose="020F0502020204030204" pitchFamily="34" charset="0"/>
              </a:rPr>
              <a:t> </a:t>
            </a:r>
            <a:r>
              <a:rPr lang="en-US" altLang="en-US" sz="3200" dirty="0" err="1">
                <a:latin typeface="Cambria" panose="02040503050406030204" pitchFamily="18" charset="0"/>
                <a:ea typeface="Cambria" panose="02040503050406030204" pitchFamily="18" charset="0"/>
                <a:cs typeface="Calibri" panose="020F0502020204030204" pitchFamily="34" charset="0"/>
              </a:rPr>
              <a:t>gia</a:t>
            </a:r>
            <a:r>
              <a:rPr lang="en-US" altLang="en-US" sz="3200" dirty="0">
                <a:latin typeface="Cambria" panose="02040503050406030204" pitchFamily="18" charset="0"/>
                <a:ea typeface="Cambria" panose="02040503050406030204" pitchFamily="18" charset="0"/>
                <a:cs typeface="Calibri" panose="020F0502020204030204" pitchFamily="34" charset="0"/>
              </a:rPr>
              <a:t> </a:t>
            </a:r>
            <a:r>
              <a:rPr lang="en-US" altLang="en-US" sz="3200" dirty="0" err="1">
                <a:latin typeface="Cambria" panose="02040503050406030204" pitchFamily="18" charset="0"/>
                <a:ea typeface="Cambria" panose="02040503050406030204" pitchFamily="18" charset="0"/>
                <a:cs typeface="Calibri" panose="020F0502020204030204" pitchFamily="34" charset="0"/>
              </a:rPr>
              <a:t>đình</a:t>
            </a:r>
            <a:r>
              <a:rPr lang="en-US" altLang="en-US" sz="3200" dirty="0">
                <a:latin typeface="Cambria" panose="02040503050406030204" pitchFamily="18" charset="0"/>
                <a:ea typeface="Cambria" panose="02040503050406030204" pitchFamily="18" charset="0"/>
                <a:cs typeface="Calibri" panose="020F0502020204030204" pitchFamily="34" charset="0"/>
              </a:rPr>
              <a:t> </a:t>
            </a:r>
            <a:r>
              <a:rPr lang="en-US" altLang="en-US" sz="3200" dirty="0" err="1">
                <a:latin typeface="Cambria" panose="02040503050406030204" pitchFamily="18" charset="0"/>
                <a:ea typeface="Cambria" panose="02040503050406030204" pitchFamily="18" charset="0"/>
                <a:cs typeface="Calibri" panose="020F0502020204030204" pitchFamily="34" charset="0"/>
              </a:rPr>
              <a:t>cùng</a:t>
            </a:r>
            <a:r>
              <a:rPr lang="en-US" altLang="en-US" sz="3200" dirty="0">
                <a:latin typeface="Cambria" panose="02040503050406030204" pitchFamily="18" charset="0"/>
                <a:ea typeface="Cambria" panose="02040503050406030204" pitchFamily="18" charset="0"/>
                <a:cs typeface="Calibri" panose="020F0502020204030204" pitchFamily="34" charset="0"/>
              </a:rPr>
              <a:t> </a:t>
            </a:r>
            <a:r>
              <a:rPr lang="en-US" altLang="en-US" sz="3200" dirty="0" err="1">
                <a:latin typeface="Cambria" panose="02040503050406030204" pitchFamily="18" charset="0"/>
                <a:ea typeface="Cambria" panose="02040503050406030204" pitchFamily="18" charset="0"/>
                <a:cs typeface="Calibri" panose="020F0502020204030204" pitchFamily="34" charset="0"/>
              </a:rPr>
              <a:t>nhau</a:t>
            </a:r>
            <a:r>
              <a:rPr lang="en-US" altLang="en-US" sz="3200" dirty="0">
                <a:latin typeface="Cambria" panose="02040503050406030204" pitchFamily="18" charset="0"/>
                <a:ea typeface="Cambria" panose="02040503050406030204" pitchFamily="18" charset="0"/>
                <a:cs typeface="Calibri" panose="020F0502020204030204" pitchFamily="34" charset="0"/>
              </a:rPr>
              <a:t> </a:t>
            </a:r>
            <a:r>
              <a:rPr lang="en-US" altLang="en-US" sz="3200" dirty="0" err="1">
                <a:latin typeface="Cambria" panose="02040503050406030204" pitchFamily="18" charset="0"/>
                <a:ea typeface="Cambria" panose="02040503050406030204" pitchFamily="18" charset="0"/>
                <a:cs typeface="Calibri" panose="020F0502020204030204" pitchFamily="34" charset="0"/>
              </a:rPr>
              <a:t>nấu</a:t>
            </a:r>
            <a:r>
              <a:rPr lang="en-US" altLang="en-US" sz="3200" dirty="0">
                <a:latin typeface="Cambria" panose="02040503050406030204" pitchFamily="18" charset="0"/>
                <a:ea typeface="Cambria" panose="02040503050406030204" pitchFamily="18" charset="0"/>
                <a:cs typeface="Calibri" panose="020F0502020204030204" pitchFamily="34" charset="0"/>
              </a:rPr>
              <a:t> </a:t>
            </a:r>
            <a:r>
              <a:rPr lang="en-US" altLang="en-US" sz="3200" dirty="0" err="1">
                <a:latin typeface="Cambria" panose="02040503050406030204" pitchFamily="18" charset="0"/>
                <a:ea typeface="Cambria" panose="02040503050406030204" pitchFamily="18" charset="0"/>
                <a:cs typeface="Calibri" panose="020F0502020204030204" pitchFamily="34" charset="0"/>
              </a:rPr>
              <a:t>ăn</a:t>
            </a:r>
            <a:r>
              <a:rPr lang="en-US" altLang="en-US" sz="3200" dirty="0">
                <a:latin typeface="Cambria" panose="02040503050406030204" pitchFamily="18" charset="0"/>
                <a:ea typeface="Cambria" panose="02040503050406030204" pitchFamily="18" charset="0"/>
                <a:cs typeface="Calibri" panose="020F0502020204030204" pitchFamily="34" charset="0"/>
              </a:rPr>
              <a:t> </a:t>
            </a:r>
            <a:r>
              <a:rPr lang="en-US" altLang="en-US" sz="3200" dirty="0" err="1">
                <a:latin typeface="Cambria" panose="02040503050406030204" pitchFamily="18" charset="0"/>
                <a:ea typeface="Cambria" panose="02040503050406030204" pitchFamily="18" charset="0"/>
                <a:cs typeface="Calibri" panose="020F0502020204030204" pitchFamily="34" charset="0"/>
              </a:rPr>
              <a:t>tối</a:t>
            </a:r>
            <a:r>
              <a:rPr lang="en-US" altLang="en-US" sz="3200" dirty="0">
                <a:latin typeface="Cambria" panose="02040503050406030204" pitchFamily="18" charset="0"/>
                <a:ea typeface="Cambria" panose="02040503050406030204" pitchFamily="18" charset="0"/>
                <a:cs typeface="Calibri" panose="020F0502020204030204" pitchFamily="34" charset="0"/>
              </a:rPr>
              <a:t>.</a:t>
            </a:r>
          </a:p>
        </p:txBody>
      </p:sp>
      <p:pic>
        <p:nvPicPr>
          <p:cNvPr id="13" name="Picture 12">
            <a:extLst>
              <a:ext uri="{FF2B5EF4-FFF2-40B4-BE49-F238E27FC236}">
                <a16:creationId xmlns:a16="http://schemas.microsoft.com/office/drawing/2014/main" id="{7A67F985-116C-4A4D-8226-B2EF1705BB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897" y="-76200"/>
            <a:ext cx="2444708" cy="2450804"/>
          </a:xfrm>
          <a:prstGeom prst="rect">
            <a:avLst/>
          </a:prstGeom>
        </p:spPr>
      </p:pic>
      <p:pic>
        <p:nvPicPr>
          <p:cNvPr id="15" name="图片 40">
            <a:extLst>
              <a:ext uri="{FF2B5EF4-FFF2-40B4-BE49-F238E27FC236}">
                <a16:creationId xmlns:a16="http://schemas.microsoft.com/office/drawing/2014/main" id="{41DA2B6E-8D37-4727-8F42-89C0030253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007" y="2143240"/>
            <a:ext cx="958029" cy="958029"/>
          </a:xfrm>
          <a:prstGeom prst="rect">
            <a:avLst/>
          </a:prstGeom>
        </p:spPr>
      </p:pic>
      <p:pic>
        <p:nvPicPr>
          <p:cNvPr id="16" name="Picture 4" descr="卡通箭頭繪製箭頭箭頭創意箭頭矢量和png | How to draw hands, Hand drawn arrows, Arrow drawing">
            <a:hlinkClick r:id="rId7" action="ppaction://hlinksldjump"/>
            <a:extLst>
              <a:ext uri="{FF2B5EF4-FFF2-40B4-BE49-F238E27FC236}">
                <a16:creationId xmlns:a16="http://schemas.microsoft.com/office/drawing/2014/main" id="{F7445915-B2D8-4B0B-9458-2AA52C90367B}"/>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1250" b="73125" l="15156" r="72500">
                        <a14:foregroundMark x1="27344" y1="42031" x2="38750" y2="42969"/>
                      </a14:backgroundRemoval>
                    </a14:imgEffect>
                  </a14:imgLayer>
                </a14:imgProps>
              </a:ext>
              <a:ext uri="{28A0092B-C50C-407E-A947-70E740481C1C}">
                <a14:useLocalDpi xmlns:a14="http://schemas.microsoft.com/office/drawing/2010/main" val="0"/>
              </a:ext>
            </a:extLst>
          </a:blip>
          <a:srcRect/>
          <a:stretch>
            <a:fillRect/>
          </a:stretch>
        </p:blipFill>
        <p:spPr bwMode="auto">
          <a:xfrm rot="173295" flipH="1">
            <a:off x="-385670" y="5212654"/>
            <a:ext cx="2102146" cy="210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1527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500"/>
                            </p:stCondLst>
                            <p:childTnLst>
                              <p:par>
                                <p:cTn id="23" presetID="32" presetClass="emph" presetSubtype="0" fill="hold" nodeType="afterEffect">
                                  <p:stCondLst>
                                    <p:cond delay="0"/>
                                  </p:stCondLst>
                                  <p:childTnLst>
                                    <p:animRot by="120000">
                                      <p:cBhvr>
                                        <p:cTn id="24" dur="100" fill="hold">
                                          <p:stCondLst>
                                            <p:cond delay="0"/>
                                          </p:stCondLst>
                                        </p:cTn>
                                        <p:tgtEl>
                                          <p:spTgt spid="15"/>
                                        </p:tgtEl>
                                        <p:attrNameLst>
                                          <p:attrName>r</p:attrName>
                                        </p:attrNameLst>
                                      </p:cBhvr>
                                    </p:animRot>
                                    <p:animRot by="-240000">
                                      <p:cBhvr>
                                        <p:cTn id="25" dur="200" fill="hold">
                                          <p:stCondLst>
                                            <p:cond delay="200"/>
                                          </p:stCondLst>
                                        </p:cTn>
                                        <p:tgtEl>
                                          <p:spTgt spid="15"/>
                                        </p:tgtEl>
                                        <p:attrNameLst>
                                          <p:attrName>r</p:attrName>
                                        </p:attrNameLst>
                                      </p:cBhvr>
                                    </p:animRot>
                                    <p:animRot by="240000">
                                      <p:cBhvr>
                                        <p:cTn id="26" dur="200" fill="hold">
                                          <p:stCondLst>
                                            <p:cond delay="400"/>
                                          </p:stCondLst>
                                        </p:cTn>
                                        <p:tgtEl>
                                          <p:spTgt spid="15"/>
                                        </p:tgtEl>
                                        <p:attrNameLst>
                                          <p:attrName>r</p:attrName>
                                        </p:attrNameLst>
                                      </p:cBhvr>
                                    </p:animRot>
                                    <p:animRot by="-240000">
                                      <p:cBhvr>
                                        <p:cTn id="27" dur="200" fill="hold">
                                          <p:stCondLst>
                                            <p:cond delay="600"/>
                                          </p:stCondLst>
                                        </p:cTn>
                                        <p:tgtEl>
                                          <p:spTgt spid="15"/>
                                        </p:tgtEl>
                                        <p:attrNameLst>
                                          <p:attrName>r</p:attrName>
                                        </p:attrNameLst>
                                      </p:cBhvr>
                                    </p:animRot>
                                    <p:animRot by="120000">
                                      <p:cBhvr>
                                        <p:cTn id="28" dur="200" fill="hold">
                                          <p:stCondLst>
                                            <p:cond delay="8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CD6668D-F837-4866-9183-AF93ED7391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sp>
        <p:nvSpPr>
          <p:cNvPr id="5" name="Rectangle: Rounded Corners 4">
            <a:extLst>
              <a:ext uri="{FF2B5EF4-FFF2-40B4-BE49-F238E27FC236}">
                <a16:creationId xmlns:a16="http://schemas.microsoft.com/office/drawing/2014/main" id="{E8B2BAC9-7103-49C5-8B6F-97B6B223219A}"/>
              </a:ext>
            </a:extLst>
          </p:cNvPr>
          <p:cNvSpPr/>
          <p:nvPr/>
        </p:nvSpPr>
        <p:spPr>
          <a:xfrm>
            <a:off x="412002" y="419100"/>
            <a:ext cx="11335497" cy="5943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38">
            <a:extLst>
              <a:ext uri="{FF2B5EF4-FFF2-40B4-BE49-F238E27FC236}">
                <a16:creationId xmlns:a16="http://schemas.microsoft.com/office/drawing/2014/main" id="{8C77FC92-37C5-4643-8B59-7C474A1476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73600">
            <a:off x="10334037" y="25042"/>
            <a:ext cx="1621841" cy="1621841"/>
          </a:xfrm>
          <a:prstGeom prst="rect">
            <a:avLst/>
          </a:prstGeom>
        </p:spPr>
      </p:pic>
      <p:pic>
        <p:nvPicPr>
          <p:cNvPr id="8" name="图片 39">
            <a:extLst>
              <a:ext uri="{FF2B5EF4-FFF2-40B4-BE49-F238E27FC236}">
                <a16:creationId xmlns:a16="http://schemas.microsoft.com/office/drawing/2014/main" id="{BA90DFEF-03C7-432B-BF51-7648D10E6F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2371" y="2581437"/>
            <a:ext cx="1316394" cy="1316394"/>
          </a:xfrm>
          <a:prstGeom prst="rect">
            <a:avLst/>
          </a:prstGeom>
        </p:spPr>
      </p:pic>
      <p:pic>
        <p:nvPicPr>
          <p:cNvPr id="9" name="图片 40">
            <a:extLst>
              <a:ext uri="{FF2B5EF4-FFF2-40B4-BE49-F238E27FC236}">
                <a16:creationId xmlns:a16="http://schemas.microsoft.com/office/drawing/2014/main" id="{B2B6F7BF-14AE-496B-8C0C-C5DA48CF7F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71554" y="1491787"/>
            <a:ext cx="958029" cy="958029"/>
          </a:xfrm>
          <a:prstGeom prst="rect">
            <a:avLst/>
          </a:prstGeom>
        </p:spPr>
      </p:pic>
      <p:sp>
        <p:nvSpPr>
          <p:cNvPr id="12" name="TextBox 11">
            <a:extLst>
              <a:ext uri="{FF2B5EF4-FFF2-40B4-BE49-F238E27FC236}">
                <a16:creationId xmlns:a16="http://schemas.microsoft.com/office/drawing/2014/main" id="{5745CD6D-8C2B-473E-B984-E6F771C98436}"/>
              </a:ext>
            </a:extLst>
          </p:cNvPr>
          <p:cNvSpPr txBox="1"/>
          <p:nvPr/>
        </p:nvSpPr>
        <p:spPr>
          <a:xfrm>
            <a:off x="1737359" y="853523"/>
            <a:ext cx="9052561" cy="1200329"/>
          </a:xfrm>
          <a:prstGeom prst="rect">
            <a:avLst/>
          </a:prstGeom>
          <a:noFill/>
        </p:spPr>
        <p:txBody>
          <a:bodyPr wrap="square">
            <a:spAutoFit/>
          </a:bodyPr>
          <a:lstStyle/>
          <a:p>
            <a:pPr algn="ctr"/>
            <a:r>
              <a:rPr lang="vi-VN" sz="3600" b="1" dirty="0">
                <a:solidFill>
                  <a:srgbClr val="0070C0"/>
                </a:solidFill>
                <a:latin typeface="Calibri" panose="020F0502020204030204" pitchFamily="34" charset="0"/>
                <a:cs typeface="Calibri" panose="020F0502020204030204" pitchFamily="34" charset="0"/>
              </a:rPr>
              <a:t>. Phương pháp học tập của gia đình mang lại lợi ích gì cho Phi-lít?</a:t>
            </a:r>
            <a:endParaRPr lang="en-US" sz="3600" b="1" dirty="0">
              <a:solidFill>
                <a:srgbClr val="0070C0"/>
              </a:solidFill>
              <a:latin typeface="Calibri" panose="020F0502020204030204" pitchFamily="34" charset="0"/>
              <a:cs typeface="Calibri" panose="020F0502020204030204" pitchFamily="34" charset="0"/>
            </a:endParaRPr>
          </a:p>
        </p:txBody>
      </p:sp>
      <p:sp>
        <p:nvSpPr>
          <p:cNvPr id="11" name="Text Box 3">
            <a:extLst>
              <a:ext uri="{FF2B5EF4-FFF2-40B4-BE49-F238E27FC236}">
                <a16:creationId xmlns:a16="http://schemas.microsoft.com/office/drawing/2014/main" id="{2E4FD11F-B474-43BD-B7FD-EE9CF466D4B8}"/>
              </a:ext>
            </a:extLst>
          </p:cNvPr>
          <p:cNvSpPr txBox="1">
            <a:spLocks noChangeArrowheads="1"/>
          </p:cNvSpPr>
          <p:nvPr/>
        </p:nvSpPr>
        <p:spPr bwMode="auto">
          <a:xfrm>
            <a:off x="1610359" y="2318622"/>
            <a:ext cx="1013714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514350" indent="-514350" eaLnBrk="1" hangingPunct="1">
              <a:spcBef>
                <a:spcPct val="50000"/>
              </a:spcBef>
              <a:buAutoNum type="alphaUcPeriod"/>
            </a:pPr>
            <a:r>
              <a:rPr lang="vi-VN" sz="3200" dirty="0">
                <a:ea typeface="Cambria" panose="02040503050406030204" pitchFamily="18" charset="0"/>
                <a:cs typeface="Calibri" panose="020F0502020204030204" pitchFamily="34" charset="0"/>
              </a:rPr>
              <a:t>biết được nhiều kiến thức mới mỗi ngày </a:t>
            </a:r>
            <a:endParaRPr lang="en-US" sz="3200" dirty="0">
              <a:ea typeface="Cambria" panose="02040503050406030204" pitchFamily="18" charset="0"/>
              <a:cs typeface="Calibri" panose="020F0502020204030204" pitchFamily="34" charset="0"/>
            </a:endParaRPr>
          </a:p>
          <a:p>
            <a:pPr marL="514350" indent="-514350" eaLnBrk="1" hangingPunct="1">
              <a:spcBef>
                <a:spcPct val="50000"/>
              </a:spcBef>
              <a:buAutoNum type="alphaUcPeriod"/>
            </a:pPr>
            <a:r>
              <a:rPr lang="vi-VN" sz="3200" dirty="0">
                <a:ea typeface="Cambria" panose="02040503050406030204" pitchFamily="18" charset="0"/>
                <a:cs typeface="Calibri" panose="020F0502020204030204" pitchFamily="34" charset="0"/>
              </a:rPr>
              <a:t>phát triển trí tuệ của mình </a:t>
            </a:r>
            <a:endParaRPr lang="en-US" sz="3200" dirty="0">
              <a:ea typeface="Cambria" panose="02040503050406030204" pitchFamily="18" charset="0"/>
              <a:cs typeface="Calibri" panose="020F0502020204030204" pitchFamily="34" charset="0"/>
            </a:endParaRPr>
          </a:p>
          <a:p>
            <a:pPr marL="514350" indent="-514350" eaLnBrk="1" hangingPunct="1">
              <a:spcBef>
                <a:spcPct val="50000"/>
              </a:spcBef>
              <a:buAutoNum type="alphaUcPeriod"/>
            </a:pPr>
            <a:r>
              <a:rPr lang="en-US" altLang="en-US" sz="3200" dirty="0" err="1">
                <a:cs typeface="Calibri" panose="020F0502020204030204" pitchFamily="34" charset="0"/>
              </a:rPr>
              <a:t>mở</a:t>
            </a:r>
            <a:r>
              <a:rPr lang="en-US" altLang="en-US" sz="3200" dirty="0">
                <a:cs typeface="Calibri" panose="020F0502020204030204" pitchFamily="34" charset="0"/>
              </a:rPr>
              <a:t> </a:t>
            </a:r>
            <a:r>
              <a:rPr lang="en-US" altLang="en-US" sz="3200" dirty="0" err="1">
                <a:cs typeface="Calibri" panose="020F0502020204030204" pitchFamily="34" charset="0"/>
              </a:rPr>
              <a:t>mang</a:t>
            </a:r>
            <a:r>
              <a:rPr lang="en-US" altLang="en-US" sz="3200" dirty="0">
                <a:cs typeface="Calibri" panose="020F0502020204030204" pitchFamily="34" charset="0"/>
              </a:rPr>
              <a:t> </a:t>
            </a:r>
            <a:r>
              <a:rPr lang="en-US" altLang="en-US" sz="3200" dirty="0" err="1">
                <a:cs typeface="Calibri" panose="020F0502020204030204" pitchFamily="34" charset="0"/>
              </a:rPr>
              <a:t>trí</a:t>
            </a:r>
            <a:r>
              <a:rPr lang="en-US" altLang="en-US" sz="3200" dirty="0">
                <a:cs typeface="Calibri" panose="020F0502020204030204" pitchFamily="34" charset="0"/>
              </a:rPr>
              <a:t> </a:t>
            </a:r>
            <a:r>
              <a:rPr lang="en-US" altLang="en-US" sz="3200" dirty="0" err="1">
                <a:cs typeface="Calibri" panose="020F0502020204030204" pitchFamily="34" charset="0"/>
              </a:rPr>
              <a:t>thức</a:t>
            </a:r>
            <a:endParaRPr lang="vi-VN" altLang="en-US" sz="3200" dirty="0">
              <a:cs typeface="Calibri" panose="020F0502020204030204" pitchFamily="34" charset="0"/>
            </a:endParaRPr>
          </a:p>
          <a:p>
            <a:pPr eaLnBrk="1" hangingPunct="1">
              <a:spcBef>
                <a:spcPct val="50000"/>
              </a:spcBef>
            </a:pPr>
            <a:r>
              <a:rPr lang="vi-VN" altLang="en-US" sz="3200" dirty="0">
                <a:cs typeface="Calibri" panose="020F0502020204030204" pitchFamily="34" charset="0"/>
              </a:rPr>
              <a:t>D. Tất cả đều đúng.</a:t>
            </a:r>
            <a:endParaRPr lang="en-US" altLang="en-US" sz="3200" dirty="0">
              <a:cs typeface="Calibri" panose="020F0502020204030204" pitchFamily="34" charset="0"/>
            </a:endParaRPr>
          </a:p>
        </p:txBody>
      </p:sp>
      <p:pic>
        <p:nvPicPr>
          <p:cNvPr id="15" name="图片 40">
            <a:extLst>
              <a:ext uri="{FF2B5EF4-FFF2-40B4-BE49-F238E27FC236}">
                <a16:creationId xmlns:a16="http://schemas.microsoft.com/office/drawing/2014/main" id="{114E5BDE-3CA8-4800-8D32-6862C087E0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807" y="4317480"/>
            <a:ext cx="958029" cy="958029"/>
          </a:xfrm>
          <a:prstGeom prst="rect">
            <a:avLst/>
          </a:prstGeom>
        </p:spPr>
      </p:pic>
      <p:pic>
        <p:nvPicPr>
          <p:cNvPr id="16" name="Picture 15">
            <a:extLst>
              <a:ext uri="{FF2B5EF4-FFF2-40B4-BE49-F238E27FC236}">
                <a16:creationId xmlns:a16="http://schemas.microsoft.com/office/drawing/2014/main" id="{6C357BBF-01E9-4EBF-BBF7-2322D03134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290" y="-351801"/>
            <a:ext cx="3371380" cy="3377477"/>
          </a:xfrm>
          <a:prstGeom prst="rect">
            <a:avLst/>
          </a:prstGeom>
        </p:spPr>
      </p:pic>
      <p:pic>
        <p:nvPicPr>
          <p:cNvPr id="17" name="Picture 4" descr="卡通箭頭繪製箭頭箭頭創意箭頭矢量和png | How to draw hands, Hand drawn arrows, Arrow drawing">
            <a:hlinkClick r:id="rId7" action="ppaction://hlinksldjump"/>
            <a:extLst>
              <a:ext uri="{FF2B5EF4-FFF2-40B4-BE49-F238E27FC236}">
                <a16:creationId xmlns:a16="http://schemas.microsoft.com/office/drawing/2014/main" id="{14110BEF-77C0-418C-A1A8-9ADDA660CDF8}"/>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1250" b="73125" l="15156" r="72500">
                        <a14:foregroundMark x1="27344" y1="42031" x2="38750" y2="42969"/>
                      </a14:backgroundRemoval>
                    </a14:imgEffect>
                  </a14:imgLayer>
                </a14:imgProps>
              </a:ext>
              <a:ext uri="{28A0092B-C50C-407E-A947-70E740481C1C}">
                <a14:useLocalDpi xmlns:a14="http://schemas.microsoft.com/office/drawing/2010/main" val="0"/>
              </a:ext>
            </a:extLst>
          </a:blip>
          <a:srcRect/>
          <a:stretch>
            <a:fillRect/>
          </a:stretch>
        </p:blipFill>
        <p:spPr bwMode="auto">
          <a:xfrm rot="173295" flipH="1">
            <a:off x="-385670" y="5212654"/>
            <a:ext cx="2102146" cy="210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92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32" presetClass="emph" presetSubtype="0" fill="hold" nodeType="withEffect">
                                  <p:stCondLst>
                                    <p:cond delay="0"/>
                                  </p:stCondLst>
                                  <p:childTnLst>
                                    <p:animRot by="120000">
                                      <p:cBhvr>
                                        <p:cTn id="16" dur="100" fill="hold">
                                          <p:stCondLst>
                                            <p:cond delay="0"/>
                                          </p:stCondLst>
                                        </p:cTn>
                                        <p:tgtEl>
                                          <p:spTgt spid="15"/>
                                        </p:tgtEl>
                                        <p:attrNameLst>
                                          <p:attrName>r</p:attrName>
                                        </p:attrNameLst>
                                      </p:cBhvr>
                                    </p:animRot>
                                    <p:animRot by="-240000">
                                      <p:cBhvr>
                                        <p:cTn id="17" dur="200" fill="hold">
                                          <p:stCondLst>
                                            <p:cond delay="200"/>
                                          </p:stCondLst>
                                        </p:cTn>
                                        <p:tgtEl>
                                          <p:spTgt spid="15"/>
                                        </p:tgtEl>
                                        <p:attrNameLst>
                                          <p:attrName>r</p:attrName>
                                        </p:attrNameLst>
                                      </p:cBhvr>
                                    </p:animRot>
                                    <p:animRot by="240000">
                                      <p:cBhvr>
                                        <p:cTn id="18" dur="200" fill="hold">
                                          <p:stCondLst>
                                            <p:cond delay="400"/>
                                          </p:stCondLst>
                                        </p:cTn>
                                        <p:tgtEl>
                                          <p:spTgt spid="15"/>
                                        </p:tgtEl>
                                        <p:attrNameLst>
                                          <p:attrName>r</p:attrName>
                                        </p:attrNameLst>
                                      </p:cBhvr>
                                    </p:animRot>
                                    <p:animRot by="-240000">
                                      <p:cBhvr>
                                        <p:cTn id="19" dur="200" fill="hold">
                                          <p:stCondLst>
                                            <p:cond delay="600"/>
                                          </p:stCondLst>
                                        </p:cTn>
                                        <p:tgtEl>
                                          <p:spTgt spid="15"/>
                                        </p:tgtEl>
                                        <p:attrNameLst>
                                          <p:attrName>r</p:attrName>
                                        </p:attrNameLst>
                                      </p:cBhvr>
                                    </p:animRot>
                                    <p:animRot by="120000">
                                      <p:cBhvr>
                                        <p:cTn id="20" dur="200" fill="hold">
                                          <p:stCondLst>
                                            <p:cond delay="8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0722606" h="8229600">
                <a:moveTo>
                  <a:pt x="0" y="0"/>
                </a:moveTo>
                <a:lnTo>
                  <a:pt x="10722606" y="0"/>
                </a:lnTo>
                <a:lnTo>
                  <a:pt x="10722606" y="8229600"/>
                </a:lnTo>
                <a:lnTo>
                  <a:pt x="0" y="8229600"/>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09600" y="3683000"/>
            <a:ext cx="2692654" cy="2946400"/>
          </a:xfrm>
          <a:custGeom>
            <a:avLst/>
            <a:gdLst/>
            <a:ahLst/>
            <a:cxnLst/>
            <a:rect l="l" t="t" r="r" b="b"/>
            <a:pathLst>
              <a:path w="7468362" h="8229600">
                <a:moveTo>
                  <a:pt x="0" y="0"/>
                </a:moveTo>
                <a:lnTo>
                  <a:pt x="7468362" y="0"/>
                </a:lnTo>
                <a:lnTo>
                  <a:pt x="7468362" y="8229600"/>
                </a:lnTo>
                <a:lnTo>
                  <a:pt x="0" y="8229600"/>
                </a:lnTo>
                <a:lnTo>
                  <a:pt x="0" y="0"/>
                </a:lnTo>
                <a:close/>
              </a:path>
            </a:pathLst>
          </a:custGeom>
          <a:blipFill>
            <a:blip r:embed="rId3"/>
            <a:stretch>
              <a:fillRect/>
            </a:stretch>
          </a:blipFill>
        </p:spPr>
        <p:txBody>
          <a:bodyPr/>
          <a:lstStyle/>
          <a:p>
            <a:pPr defTabSz="609630"/>
            <a:endParaRPr lang="en-US" sz="1200">
              <a:solidFill>
                <a:prstClr val="black"/>
              </a:solidFill>
              <a:latin typeface="Calibri"/>
            </a:endParaRPr>
          </a:p>
        </p:txBody>
      </p:sp>
      <p:pic>
        <p:nvPicPr>
          <p:cNvPr id="5" name="Picture 4">
            <a:extLst>
              <a:ext uri="{FF2B5EF4-FFF2-40B4-BE49-F238E27FC236}">
                <a16:creationId xmlns:a16="http://schemas.microsoft.com/office/drawing/2014/main" id="{31F02A5D-CC51-5623-4ED2-0E8CD5009CB7}"/>
              </a:ext>
            </a:extLst>
          </p:cNvPr>
          <p:cNvPicPr>
            <a:picLocks noChangeAspect="1"/>
          </p:cNvPicPr>
          <p:nvPr/>
        </p:nvPicPr>
        <p:blipFill>
          <a:blip r:embed="rId4"/>
          <a:stretch>
            <a:fillRect/>
          </a:stretch>
        </p:blipFill>
        <p:spPr>
          <a:xfrm>
            <a:off x="4352393" y="458441"/>
            <a:ext cx="3487214" cy="1499746"/>
          </a:xfrm>
          <a:prstGeom prst="rect">
            <a:avLst/>
          </a:prstGeom>
        </p:spPr>
      </p:pic>
      <p:pic>
        <p:nvPicPr>
          <p:cNvPr id="8" name="Picture 7">
            <a:extLst>
              <a:ext uri="{FF2B5EF4-FFF2-40B4-BE49-F238E27FC236}">
                <a16:creationId xmlns:a16="http://schemas.microsoft.com/office/drawing/2014/main" id="{04B4D9AE-9C17-D805-E3A9-9CD6773312C5}"/>
              </a:ext>
            </a:extLst>
          </p:cNvPr>
          <p:cNvPicPr>
            <a:picLocks noChangeAspect="1"/>
          </p:cNvPicPr>
          <p:nvPr/>
        </p:nvPicPr>
        <p:blipFill>
          <a:blip r:embed="rId5"/>
          <a:stretch>
            <a:fillRect/>
          </a:stretch>
        </p:blipFill>
        <p:spPr>
          <a:xfrm>
            <a:off x="1053290" y="1963231"/>
            <a:ext cx="10303133" cy="2670279"/>
          </a:xfrm>
          <a:prstGeom prst="rect">
            <a:avLst/>
          </a:prstGeom>
        </p:spPr>
      </p:pic>
      <p:pic>
        <p:nvPicPr>
          <p:cNvPr id="9" name="Picture 8">
            <a:extLst>
              <a:ext uri="{FF2B5EF4-FFF2-40B4-BE49-F238E27FC236}">
                <a16:creationId xmlns:a16="http://schemas.microsoft.com/office/drawing/2014/main" id="{81A0A74B-DF3A-EC91-9945-9A693DE77C84}"/>
              </a:ext>
            </a:extLst>
          </p:cNvPr>
          <p:cNvPicPr>
            <a:picLocks noChangeAspect="1"/>
          </p:cNvPicPr>
          <p:nvPr/>
        </p:nvPicPr>
        <p:blipFill>
          <a:blip r:embed="rId6"/>
          <a:stretch>
            <a:fillRect/>
          </a:stretch>
        </p:blipFill>
        <p:spPr>
          <a:xfrm>
            <a:off x="7820553" y="4672119"/>
            <a:ext cx="4127350" cy="6706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EE8C10B-E6E4-4275-8DC8-C389AD4804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pic>
        <p:nvPicPr>
          <p:cNvPr id="6146" name="Picture 2" descr="Trang Đặng Xuân Xuyến: CẢM NHẬN KHI ĐỌC “HƯ VÔ” CỦA NHÀ THƠ QUANG HUY - Tác  giả: Ngọc Bái (Yên Bái)">
            <a:extLst>
              <a:ext uri="{FF2B5EF4-FFF2-40B4-BE49-F238E27FC236}">
                <a16:creationId xmlns:a16="http://schemas.microsoft.com/office/drawing/2014/main" id="{88022D75-78F0-489D-8AF8-EE77012F8E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2800" y="446087"/>
            <a:ext cx="5511800" cy="33097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Oval 4">
            <a:extLst>
              <a:ext uri="{FF2B5EF4-FFF2-40B4-BE49-F238E27FC236}">
                <a16:creationId xmlns:a16="http://schemas.microsoft.com/office/drawing/2014/main" id="{9AC6FA68-ECAE-498D-8E0F-54EDF59488D4}"/>
              </a:ext>
            </a:extLst>
          </p:cNvPr>
          <p:cNvSpPr/>
          <p:nvPr/>
        </p:nvSpPr>
        <p:spPr>
          <a:xfrm>
            <a:off x="7137399" y="317500"/>
            <a:ext cx="4876801" cy="6223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2432D42-C393-4B42-95AE-D59ADF05718E}"/>
              </a:ext>
            </a:extLst>
          </p:cNvPr>
          <p:cNvSpPr txBox="1"/>
          <p:nvPr/>
        </p:nvSpPr>
        <p:spPr>
          <a:xfrm>
            <a:off x="7861299" y="1166842"/>
            <a:ext cx="3429000" cy="4770537"/>
          </a:xfrm>
          <a:prstGeom prst="rect">
            <a:avLst/>
          </a:prstGeom>
          <a:noFill/>
        </p:spPr>
        <p:txBody>
          <a:bodyPr wrap="square">
            <a:spAutoFit/>
          </a:bodyPr>
          <a:lstStyle/>
          <a:p>
            <a:pPr algn="ctr" eaLnBrk="1" hangingPunct="1"/>
            <a:r>
              <a:rPr lang="en-US" altLang="en-US" sz="4000" b="1">
                <a:solidFill>
                  <a:srgbClr val="0070C0"/>
                </a:solidFill>
                <a:latin typeface="Calibri" panose="020F0502020204030204" pitchFamily="34" charset="0"/>
                <a:cs typeface="Calibri" panose="020F0502020204030204" pitchFamily="34" charset="0"/>
              </a:rPr>
              <a:t>Nhiều bài  thơ nổi tiếng:</a:t>
            </a:r>
          </a:p>
          <a:p>
            <a:pPr eaLnBrk="1" hangingPunct="1"/>
            <a:r>
              <a:rPr lang="en-US" altLang="en-US" sz="3600" b="1">
                <a:latin typeface="Calibri" panose="020F0502020204030204" pitchFamily="34" charset="0"/>
                <a:cs typeface="Calibri" panose="020F0502020204030204" pitchFamily="34" charset="0"/>
              </a:rPr>
              <a:t>- </a:t>
            </a:r>
            <a:r>
              <a:rPr lang="vi-VN" altLang="en-US" sz="3600" b="1">
                <a:latin typeface="Calibri" panose="020F0502020204030204" pitchFamily="34" charset="0"/>
                <a:cs typeface="Calibri" panose="020F0502020204030204" pitchFamily="34" charset="0"/>
              </a:rPr>
              <a:t>Tiếng đàn</a:t>
            </a:r>
          </a:p>
          <a:p>
            <a:pPr eaLnBrk="1" hangingPunct="1"/>
            <a:r>
              <a:rPr lang="vi-VN" altLang="en-US" sz="3600" b="1">
                <a:latin typeface="Calibri" panose="020F0502020204030204" pitchFamily="34" charset="0"/>
                <a:cs typeface="Calibri" panose="020F0502020204030204" pitchFamily="34" charset="0"/>
              </a:rPr>
              <a:t>Ba – la – lai – ca trên sông Đà</a:t>
            </a:r>
          </a:p>
          <a:p>
            <a:pPr marL="285750" indent="-285750" eaLnBrk="1" hangingPunct="1">
              <a:buFontTx/>
              <a:buChar char="-"/>
            </a:pPr>
            <a:r>
              <a:rPr lang="vi-VN" altLang="en-US" sz="3600" b="1">
                <a:latin typeface="Calibri" panose="020F0502020204030204" pitchFamily="34" charset="0"/>
                <a:cs typeface="Calibri" panose="020F0502020204030204" pitchFamily="34" charset="0"/>
              </a:rPr>
              <a:t>Hư vô</a:t>
            </a:r>
          </a:p>
          <a:p>
            <a:pPr marL="285750" indent="-285750" eaLnBrk="1" hangingPunct="1">
              <a:buFontTx/>
              <a:buChar char="-"/>
            </a:pPr>
            <a:r>
              <a:rPr lang="vi-VN" altLang="en-US" sz="3600" b="1">
                <a:latin typeface="Calibri" panose="020F0502020204030204" pitchFamily="34" charset="0"/>
                <a:cs typeface="Calibri" panose="020F0502020204030204" pitchFamily="34" charset="0"/>
              </a:rPr>
              <a:t>Màu kỷ niệm</a:t>
            </a:r>
          </a:p>
          <a:p>
            <a:pPr marL="285750" indent="-285750" eaLnBrk="1" hangingPunct="1">
              <a:buFontTx/>
              <a:buChar char="-"/>
            </a:pPr>
            <a:r>
              <a:rPr lang="vi-VN" altLang="en-US" sz="3600" b="1">
                <a:latin typeface="Calibri" panose="020F0502020204030204" pitchFamily="34" charset="0"/>
                <a:cs typeface="Calibri" panose="020F0502020204030204" pitchFamily="34" charset="0"/>
              </a:rPr>
              <a:t>Bất ngờ em</a:t>
            </a:r>
            <a:endParaRPr lang="en-US" altLang="en-US" sz="3600" b="1">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574812E6-C197-45B3-8CD6-B0D528045160}"/>
              </a:ext>
            </a:extLst>
          </p:cNvPr>
          <p:cNvSpPr txBox="1"/>
          <p:nvPr/>
        </p:nvSpPr>
        <p:spPr>
          <a:xfrm>
            <a:off x="381000" y="3859742"/>
            <a:ext cx="6350000" cy="2862322"/>
          </a:xfrm>
          <a:prstGeom prst="rect">
            <a:avLst/>
          </a:prstGeom>
          <a:noFill/>
        </p:spPr>
        <p:txBody>
          <a:bodyPr wrap="square">
            <a:spAutoFit/>
          </a:bodyPr>
          <a:lstStyle/>
          <a:p>
            <a:pPr algn="just" eaLnBrk="1" hangingPunct="1"/>
            <a:r>
              <a:rPr lang="vi-VN" altLang="en-US" sz="3600" b="1">
                <a:solidFill>
                  <a:schemeClr val="bg1"/>
                </a:solidFill>
                <a:latin typeface="Calibri" panose="020F0502020204030204" pitchFamily="34" charset="0"/>
                <a:cs typeface="Calibri" panose="020F0502020204030204" pitchFamily="34" charset="0"/>
              </a:rPr>
              <a:t>Nhà văn – nhà thơ </a:t>
            </a:r>
            <a:r>
              <a:rPr lang="nl-NL" altLang="en-US" sz="3600" b="1">
                <a:solidFill>
                  <a:schemeClr val="bg1"/>
                </a:solidFill>
                <a:latin typeface="Calibri" panose="020F0502020204030204" pitchFamily="34" charset="0"/>
                <a:cs typeface="Calibri" panose="020F0502020204030204" pitchFamily="34" charset="0"/>
              </a:rPr>
              <a:t>Quang Huy tên thật là Nguyễn Quang Huy, sinh năm 1936 tại Cẩm Giàng, Hải Dương. Ông sáng tác rất nhiều thơ và truyện ngắn.</a:t>
            </a:r>
            <a:endParaRPr lang="en-US" altLang="en-US" sz="3600" b="1">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40070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7821A95-0167-47D9-80EC-BA4A434EE8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sp>
        <p:nvSpPr>
          <p:cNvPr id="6" name="TextBox 5">
            <a:extLst>
              <a:ext uri="{FF2B5EF4-FFF2-40B4-BE49-F238E27FC236}">
                <a16:creationId xmlns:a16="http://schemas.microsoft.com/office/drawing/2014/main" id="{4AA134FD-A096-4E5A-BF42-FE0CC90FA937}"/>
              </a:ext>
            </a:extLst>
          </p:cNvPr>
          <p:cNvSpPr txBox="1"/>
          <p:nvPr/>
        </p:nvSpPr>
        <p:spPr>
          <a:xfrm>
            <a:off x="132080" y="4684249"/>
            <a:ext cx="7226300" cy="1938992"/>
          </a:xfrm>
          <a:prstGeom prst="rect">
            <a:avLst/>
          </a:prstGeom>
          <a:noFill/>
        </p:spPr>
        <p:txBody>
          <a:bodyPr wrap="square">
            <a:spAutoFit/>
          </a:bodyPr>
          <a:lstStyle/>
          <a:p>
            <a:r>
              <a:rPr lang="vi-VN" sz="2400" b="1" dirty="0">
                <a:ln>
                  <a:solidFill>
                    <a:schemeClr val="bg1"/>
                  </a:solidFill>
                </a:ln>
                <a:solidFill>
                  <a:schemeClr val="bg1"/>
                </a:solidFill>
                <a:latin typeface="Calibri" panose="020F0502020204030204" pitchFamily="34" charset="0"/>
                <a:cs typeface="Calibri" panose="020F0502020204030204" pitchFamily="34" charset="0"/>
              </a:rPr>
              <a:t>Trên sông Đà</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Một đêm trăng chơi vơi</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Tôi đã nghe tiếng ba-la-lai-ca như thế</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Một cô gái Nga mái tóc màu hạt dẻ</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Ngón tay đan trên những sợi dây đồng.</a:t>
            </a:r>
            <a:endParaRPr lang="vi-VN" sz="2400" b="1" i="0" dirty="0">
              <a:ln>
                <a:solidFill>
                  <a:schemeClr val="bg1"/>
                </a:solidFill>
              </a:ln>
              <a:solidFill>
                <a:schemeClr val="bg1"/>
              </a:solidFill>
              <a:effectLst/>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7B543E42-30DA-4625-8150-C6475D99A30A}"/>
              </a:ext>
            </a:extLst>
          </p:cNvPr>
          <p:cNvSpPr txBox="1"/>
          <p:nvPr/>
        </p:nvSpPr>
        <p:spPr>
          <a:xfrm>
            <a:off x="182880" y="1255631"/>
            <a:ext cx="7226300" cy="1200329"/>
          </a:xfrm>
          <a:prstGeom prst="rect">
            <a:avLst/>
          </a:prstGeom>
          <a:noFill/>
        </p:spPr>
        <p:txBody>
          <a:bodyPr wrap="square">
            <a:spAutoFit/>
          </a:bodyPr>
          <a:lstStyle/>
          <a:p>
            <a:r>
              <a:rPr lang="vi-VN" sz="2400" b="1" dirty="0">
                <a:ln>
                  <a:solidFill>
                    <a:schemeClr val="bg1"/>
                  </a:solidFill>
                </a:ln>
                <a:solidFill>
                  <a:schemeClr val="bg1"/>
                </a:solidFill>
                <a:latin typeface="Calibri" panose="020F0502020204030204" pitchFamily="34" charset="0"/>
                <a:cs typeface="Calibri" panose="020F0502020204030204" pitchFamily="34" charset="0"/>
              </a:rPr>
              <a:t>Tiếng đàn ba-la-lai-ca</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Như ngọn gió bình yên</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Thổi qua rừng bạch dương dìu dặt…</a:t>
            </a:r>
            <a:endParaRPr lang="en-US" sz="2400" dirty="0">
              <a:ln>
                <a:solidFill>
                  <a:schemeClr val="bg1"/>
                </a:solidFill>
              </a:ln>
            </a:endParaRPr>
          </a:p>
        </p:txBody>
      </p:sp>
      <p:pic>
        <p:nvPicPr>
          <p:cNvPr id="5" name="Picture 4">
            <a:extLst>
              <a:ext uri="{FF2B5EF4-FFF2-40B4-BE49-F238E27FC236}">
                <a16:creationId xmlns:a16="http://schemas.microsoft.com/office/drawing/2014/main" id="{2D7D4481-0DD9-3BF8-AC79-BB6D1E9A3A44}"/>
              </a:ext>
            </a:extLst>
          </p:cNvPr>
          <p:cNvPicPr>
            <a:picLocks noChangeAspect="1"/>
          </p:cNvPicPr>
          <p:nvPr/>
        </p:nvPicPr>
        <p:blipFill>
          <a:blip r:embed="rId3"/>
          <a:stretch>
            <a:fillRect/>
          </a:stretch>
        </p:blipFill>
        <p:spPr>
          <a:xfrm>
            <a:off x="1087710" y="144232"/>
            <a:ext cx="9833700" cy="920576"/>
          </a:xfrm>
          <a:prstGeom prst="rect">
            <a:avLst/>
          </a:prstGeom>
        </p:spPr>
      </p:pic>
      <p:pic>
        <p:nvPicPr>
          <p:cNvPr id="8" name="Picture 7">
            <a:extLst>
              <a:ext uri="{FF2B5EF4-FFF2-40B4-BE49-F238E27FC236}">
                <a16:creationId xmlns:a16="http://schemas.microsoft.com/office/drawing/2014/main" id="{629E2758-E41B-9108-CA50-9948EAB03251}"/>
              </a:ext>
            </a:extLst>
          </p:cNvPr>
          <p:cNvPicPr>
            <a:picLocks noChangeAspect="1"/>
          </p:cNvPicPr>
          <p:nvPr/>
        </p:nvPicPr>
        <p:blipFill>
          <a:blip r:embed="rId4"/>
          <a:stretch>
            <a:fillRect/>
          </a:stretch>
        </p:blipFill>
        <p:spPr>
          <a:xfrm>
            <a:off x="10064265" y="3982721"/>
            <a:ext cx="2127735" cy="2875280"/>
          </a:xfrm>
          <a:prstGeom prst="rect">
            <a:avLst/>
          </a:prstGeom>
        </p:spPr>
      </p:pic>
      <p:sp>
        <p:nvSpPr>
          <p:cNvPr id="10" name="TextBox 9">
            <a:extLst>
              <a:ext uri="{FF2B5EF4-FFF2-40B4-BE49-F238E27FC236}">
                <a16:creationId xmlns:a16="http://schemas.microsoft.com/office/drawing/2014/main" id="{545FCF33-DE36-E5B2-2B21-F98AF240D42D}"/>
              </a:ext>
            </a:extLst>
          </p:cNvPr>
          <p:cNvSpPr txBox="1"/>
          <p:nvPr/>
        </p:nvSpPr>
        <p:spPr>
          <a:xfrm>
            <a:off x="132080" y="2637391"/>
            <a:ext cx="7226300" cy="1938992"/>
          </a:xfrm>
          <a:prstGeom prst="rect">
            <a:avLst/>
          </a:prstGeom>
          <a:noFill/>
        </p:spPr>
        <p:txBody>
          <a:bodyPr wrap="square">
            <a:spAutoFit/>
          </a:bodyPr>
          <a:lstStyle/>
          <a:p>
            <a:r>
              <a:rPr lang="vi-VN" sz="2400" b="1" dirty="0">
                <a:ln>
                  <a:solidFill>
                    <a:schemeClr val="bg1"/>
                  </a:solidFill>
                </a:ln>
                <a:solidFill>
                  <a:schemeClr val="bg1"/>
                </a:solidFill>
                <a:latin typeface="Calibri" panose="020F0502020204030204" pitchFamily="34" charset="0"/>
                <a:cs typeface="Calibri" panose="020F0502020204030204" pitchFamily="34" charset="0"/>
              </a:rPr>
              <a:t>Tiếng đàn ba-la-lai-ca</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Như ngọn sóng</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Vỗ trắng phau ghềnh đá</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Nghe náo nức</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Những dòng sông nóng lòng tìm biển cả...</a:t>
            </a:r>
            <a:endParaRPr lang="en-US" sz="2400" dirty="0">
              <a:ln>
                <a:solidFill>
                  <a:schemeClr val="bg1"/>
                </a:solidFill>
              </a:ln>
            </a:endParaRPr>
          </a:p>
        </p:txBody>
      </p:sp>
      <p:sp>
        <p:nvSpPr>
          <p:cNvPr id="15" name="TextBox 14">
            <a:extLst>
              <a:ext uri="{FF2B5EF4-FFF2-40B4-BE49-F238E27FC236}">
                <a16:creationId xmlns:a16="http://schemas.microsoft.com/office/drawing/2014/main" id="{58D1B04E-BEDB-3C39-664F-AE0D3CFBA27D}"/>
              </a:ext>
            </a:extLst>
          </p:cNvPr>
          <p:cNvSpPr txBox="1"/>
          <p:nvPr/>
        </p:nvSpPr>
        <p:spPr>
          <a:xfrm>
            <a:off x="5567680" y="1377551"/>
            <a:ext cx="7226300" cy="2308324"/>
          </a:xfrm>
          <a:prstGeom prst="rect">
            <a:avLst/>
          </a:prstGeom>
          <a:noFill/>
        </p:spPr>
        <p:txBody>
          <a:bodyPr wrap="square">
            <a:spAutoFit/>
          </a:bodyPr>
          <a:lstStyle/>
          <a:p>
            <a:r>
              <a:rPr lang="vi-VN" sz="2400" b="1" dirty="0">
                <a:ln>
                  <a:solidFill>
                    <a:schemeClr val="bg1"/>
                  </a:solidFill>
                </a:ln>
                <a:solidFill>
                  <a:schemeClr val="bg1"/>
                </a:solidFill>
                <a:latin typeface="Calibri" panose="020F0502020204030204" pitchFamily="34" charset="0"/>
                <a:cs typeface="Calibri" panose="020F0502020204030204" pitchFamily="34" charset="0"/>
              </a:rPr>
              <a:t>Lúc ấy</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Cả công trường say ngủ cạnh dòng sông</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Những tháp khoan nhô lên trời ngẫm nghĩ</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Những xe ủi, xe ben sóng vai nhau nằm nghỉ</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Chỉ còn tiếng đàn ngân nga</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Với một dòng trăng lấp loáng sông Đà.</a:t>
            </a:r>
            <a:endParaRPr lang="en-US" sz="2400" dirty="0">
              <a:ln>
                <a:solidFill>
                  <a:schemeClr val="bg1"/>
                </a:solidFill>
              </a:ln>
            </a:endParaRPr>
          </a:p>
        </p:txBody>
      </p:sp>
      <p:sp>
        <p:nvSpPr>
          <p:cNvPr id="16" name="TextBox 15">
            <a:extLst>
              <a:ext uri="{FF2B5EF4-FFF2-40B4-BE49-F238E27FC236}">
                <a16:creationId xmlns:a16="http://schemas.microsoft.com/office/drawing/2014/main" id="{4B813BE8-6F5F-E2EC-FA3E-57BF50CBAE85}"/>
              </a:ext>
            </a:extLst>
          </p:cNvPr>
          <p:cNvSpPr txBox="1"/>
          <p:nvPr/>
        </p:nvSpPr>
        <p:spPr>
          <a:xfrm>
            <a:off x="5567680" y="3858796"/>
            <a:ext cx="5963920" cy="2308324"/>
          </a:xfrm>
          <a:prstGeom prst="rect">
            <a:avLst/>
          </a:prstGeom>
          <a:noFill/>
        </p:spPr>
        <p:txBody>
          <a:bodyPr wrap="square">
            <a:spAutoFit/>
          </a:bodyPr>
          <a:lstStyle/>
          <a:p>
            <a:r>
              <a:rPr lang="vi-VN" sz="2400" b="1" dirty="0">
                <a:ln>
                  <a:solidFill>
                    <a:schemeClr val="bg1"/>
                  </a:solidFill>
                </a:ln>
                <a:solidFill>
                  <a:schemeClr val="bg1"/>
                </a:solidFill>
                <a:latin typeface="Calibri" panose="020F0502020204030204" pitchFamily="34" charset="0"/>
                <a:cs typeface="Calibri" panose="020F0502020204030204" pitchFamily="34" charset="0"/>
              </a:rPr>
              <a:t>Ngày mai</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Chiếc đập lớn nối liền hai khối núi</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Biển sẽ nằm bỡ ngỡ giữa cao nguyên</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Sông Đà gửi ánh sáng đi muôn ngả</a:t>
            </a:r>
          </a:p>
          <a:p>
            <a:r>
              <a:rPr lang="vi-VN" sz="2400" b="1" dirty="0">
                <a:ln>
                  <a:solidFill>
                    <a:schemeClr val="bg1"/>
                  </a:solidFill>
                </a:ln>
                <a:solidFill>
                  <a:schemeClr val="bg1"/>
                </a:solidFill>
                <a:latin typeface="Calibri" panose="020F0502020204030204" pitchFamily="34" charset="0"/>
                <a:cs typeface="Calibri" panose="020F0502020204030204" pitchFamily="34" charset="0"/>
              </a:rPr>
              <a:t>Từ công trình thuỷ điện lớn đầu tiên.</a:t>
            </a:r>
          </a:p>
          <a:p>
            <a:pPr algn="r"/>
            <a:r>
              <a:rPr lang="vi-VN" sz="2400" b="1" dirty="0">
                <a:ln>
                  <a:solidFill>
                    <a:schemeClr val="bg1"/>
                  </a:solidFill>
                </a:ln>
                <a:solidFill>
                  <a:schemeClr val="bg1"/>
                </a:solidFill>
                <a:latin typeface="Calibri" panose="020F0502020204030204" pitchFamily="34" charset="0"/>
                <a:cs typeface="Calibri" panose="020F0502020204030204" pitchFamily="34" charset="0"/>
              </a:rPr>
              <a:t>(Quang Huy)</a:t>
            </a:r>
            <a:endParaRPr lang="en-US" sz="2400" dirty="0">
              <a:ln>
                <a:solidFill>
                  <a:schemeClr val="bg1"/>
                </a:solidFill>
              </a:ln>
            </a:endParaRPr>
          </a:p>
        </p:txBody>
      </p:sp>
    </p:spTree>
    <p:extLst>
      <p:ext uri="{BB962C8B-B14F-4D97-AF65-F5344CB8AC3E}">
        <p14:creationId xmlns:p14="http://schemas.microsoft.com/office/powerpoint/2010/main" val="23674938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0"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F31CA26-652B-4477-99BD-CB0A1DD52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sp>
        <p:nvSpPr>
          <p:cNvPr id="9" name="Rectangle: Rounded Corners 8">
            <a:extLst>
              <a:ext uri="{FF2B5EF4-FFF2-40B4-BE49-F238E27FC236}">
                <a16:creationId xmlns:a16="http://schemas.microsoft.com/office/drawing/2014/main" id="{9E781516-484B-4244-9CC1-2B92F57728C0}"/>
              </a:ext>
            </a:extLst>
          </p:cNvPr>
          <p:cNvSpPr/>
          <p:nvPr/>
        </p:nvSpPr>
        <p:spPr>
          <a:xfrm>
            <a:off x="238759" y="2618913"/>
            <a:ext cx="3053082" cy="29690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ltLang="en-US" sz="3600" b="1" dirty="0">
                <a:solidFill>
                  <a:srgbClr val="0070C0"/>
                </a:solidFill>
                <a:latin typeface="Calibri" panose="020F0502020204030204" pitchFamily="34" charset="0"/>
                <a:cs typeface="Calibri" panose="020F0502020204030204" pitchFamily="34" charset="0"/>
              </a:rPr>
              <a:t>Đoạn 1: Từ đầu đến </a:t>
            </a:r>
            <a:r>
              <a:rPr lang="nl-NL" altLang="en-US" sz="3600" b="1" i="1" dirty="0">
                <a:solidFill>
                  <a:srgbClr val="0070C0"/>
                </a:solidFill>
                <a:latin typeface="Calibri" panose="020F0502020204030204" pitchFamily="34" charset="0"/>
                <a:cs typeface="Calibri" panose="020F0502020204030204" pitchFamily="34" charset="0"/>
              </a:rPr>
              <a:t>nóng lòng tìm biển cá.</a:t>
            </a:r>
            <a:endParaRPr lang="en-US" sz="2800" i="1" dirty="0"/>
          </a:p>
        </p:txBody>
      </p:sp>
      <p:sp>
        <p:nvSpPr>
          <p:cNvPr id="10" name="Rectangle: Rounded Corners 9">
            <a:extLst>
              <a:ext uri="{FF2B5EF4-FFF2-40B4-BE49-F238E27FC236}">
                <a16:creationId xmlns:a16="http://schemas.microsoft.com/office/drawing/2014/main" id="{D7A2ADF1-EF00-4C9D-9778-BACB8D3BF14F}"/>
              </a:ext>
            </a:extLst>
          </p:cNvPr>
          <p:cNvSpPr/>
          <p:nvPr/>
        </p:nvSpPr>
        <p:spPr>
          <a:xfrm>
            <a:off x="4267200" y="2600961"/>
            <a:ext cx="3017520" cy="29159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ltLang="en-US" sz="3600" b="1" dirty="0">
                <a:solidFill>
                  <a:srgbClr val="0070C0"/>
                </a:solidFill>
                <a:latin typeface="Calibri" panose="020F0502020204030204" pitchFamily="34" charset="0"/>
                <a:cs typeface="Calibri" panose="020F0502020204030204" pitchFamily="34" charset="0"/>
              </a:rPr>
              <a:t>Đoạn 2: Tiếp theo đến </a:t>
            </a:r>
            <a:r>
              <a:rPr lang="nl-NL" altLang="en-US" sz="3600" b="1" i="1" dirty="0">
                <a:solidFill>
                  <a:srgbClr val="0070C0"/>
                </a:solidFill>
                <a:latin typeface="Calibri" panose="020F0502020204030204" pitchFamily="34" charset="0"/>
                <a:cs typeface="Calibri" panose="020F0502020204030204" pitchFamily="34" charset="0"/>
              </a:rPr>
              <a:t>lấp loáng sông Đà.</a:t>
            </a:r>
            <a:endParaRPr lang="en-US" altLang="en-US" sz="2800" i="1" dirty="0">
              <a:solidFill>
                <a:srgbClr val="0070C0"/>
              </a:solidFill>
              <a:latin typeface="Calibri" panose="020F0502020204030204" pitchFamily="34" charset="0"/>
              <a:cs typeface="Calibri" panose="020F0502020204030204" pitchFamily="34" charset="0"/>
            </a:endParaRPr>
          </a:p>
        </p:txBody>
      </p:sp>
      <p:sp>
        <p:nvSpPr>
          <p:cNvPr id="7" name="Rectangle 1">
            <a:extLst>
              <a:ext uri="{FF2B5EF4-FFF2-40B4-BE49-F238E27FC236}">
                <a16:creationId xmlns:a16="http://schemas.microsoft.com/office/drawing/2014/main" id="{D6FB4273-E300-4932-A714-4D2DAB7671CC}"/>
              </a:ext>
            </a:extLst>
          </p:cNvPr>
          <p:cNvSpPr>
            <a:spLocks noChangeArrowheads="1"/>
          </p:cNvSpPr>
          <p:nvPr/>
        </p:nvSpPr>
        <p:spPr bwMode="auto">
          <a:xfrm>
            <a:off x="2081412" y="468226"/>
            <a:ext cx="98818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nl-NL" altLang="en-US" sz="4400" b="1">
                <a:solidFill>
                  <a:schemeClr val="bg1"/>
                </a:solidFill>
                <a:latin typeface="Calibri" panose="020F0502020204030204" pitchFamily="34" charset="0"/>
                <a:cs typeface="Calibri" panose="020F0502020204030204" pitchFamily="34" charset="0"/>
              </a:rPr>
              <a:t>Bài </a:t>
            </a:r>
            <a:r>
              <a:rPr lang="vi-VN" altLang="en-US" sz="4400" b="1">
                <a:solidFill>
                  <a:schemeClr val="bg1"/>
                </a:solidFill>
                <a:latin typeface="Calibri" panose="020F0502020204030204" pitchFamily="34" charset="0"/>
                <a:cs typeface="Calibri" panose="020F0502020204030204" pitchFamily="34" charset="0"/>
              </a:rPr>
              <a:t>thơ </a:t>
            </a:r>
            <a:r>
              <a:rPr lang="nl-NL" altLang="en-US" sz="4400" b="1">
                <a:solidFill>
                  <a:schemeClr val="bg1"/>
                </a:solidFill>
                <a:latin typeface="Calibri" panose="020F0502020204030204" pitchFamily="34" charset="0"/>
                <a:cs typeface="Calibri" panose="020F0502020204030204" pitchFamily="34" charset="0"/>
              </a:rPr>
              <a:t>được chia làm mấy đoạn?</a:t>
            </a:r>
            <a:endParaRPr lang="en-US" altLang="en-US" sz="4400">
              <a:solidFill>
                <a:schemeClr val="bg1"/>
              </a:solidFill>
              <a:latin typeface="Calibri" panose="020F0502020204030204" pitchFamily="34" charset="0"/>
              <a:cs typeface="Calibri" panose="020F0502020204030204" pitchFamily="34" charset="0"/>
            </a:endParaRPr>
          </a:p>
        </p:txBody>
      </p:sp>
      <p:pic>
        <p:nvPicPr>
          <p:cNvPr id="12" name="图片 6">
            <a:extLst>
              <a:ext uri="{FF2B5EF4-FFF2-40B4-BE49-F238E27FC236}">
                <a16:creationId xmlns:a16="http://schemas.microsoft.com/office/drawing/2014/main" id="{BBD1FF49-8B86-450C-87B2-BDD7880B3E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3260" y="181765"/>
            <a:ext cx="1108257" cy="1108257"/>
          </a:xfrm>
          <a:prstGeom prst="rect">
            <a:avLst/>
          </a:prstGeom>
        </p:spPr>
      </p:pic>
      <p:pic>
        <p:nvPicPr>
          <p:cNvPr id="13" name="图片 7">
            <a:extLst>
              <a:ext uri="{FF2B5EF4-FFF2-40B4-BE49-F238E27FC236}">
                <a16:creationId xmlns:a16="http://schemas.microsoft.com/office/drawing/2014/main" id="{CB9F2450-04C9-4896-A659-97A97938A1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0434" y="1308480"/>
            <a:ext cx="899535" cy="899535"/>
          </a:xfrm>
          <a:prstGeom prst="rect">
            <a:avLst/>
          </a:prstGeom>
        </p:spPr>
      </p:pic>
      <p:pic>
        <p:nvPicPr>
          <p:cNvPr id="14" name="图片 8">
            <a:extLst>
              <a:ext uri="{FF2B5EF4-FFF2-40B4-BE49-F238E27FC236}">
                <a16:creationId xmlns:a16="http://schemas.microsoft.com/office/drawing/2014/main" id="{8C353A5A-1131-487F-BBBE-4239D15B2E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15934" y="981154"/>
            <a:ext cx="654652" cy="654652"/>
          </a:xfrm>
          <a:prstGeom prst="rect">
            <a:avLst/>
          </a:prstGeom>
        </p:spPr>
      </p:pic>
      <p:pic>
        <p:nvPicPr>
          <p:cNvPr id="15" name="图片 14">
            <a:extLst>
              <a:ext uri="{FF2B5EF4-FFF2-40B4-BE49-F238E27FC236}">
                <a16:creationId xmlns:a16="http://schemas.microsoft.com/office/drawing/2014/main" id="{8A198D3E-761C-4505-B582-591DAD3E6A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206664">
            <a:off x="-238879" y="6487"/>
            <a:ext cx="2057479" cy="2057479"/>
          </a:xfrm>
          <a:prstGeom prst="rect">
            <a:avLst/>
          </a:prstGeom>
        </p:spPr>
      </p:pic>
      <p:sp>
        <p:nvSpPr>
          <p:cNvPr id="2" name="Rectangle: Rounded Corners 1">
            <a:extLst>
              <a:ext uri="{FF2B5EF4-FFF2-40B4-BE49-F238E27FC236}">
                <a16:creationId xmlns:a16="http://schemas.microsoft.com/office/drawing/2014/main" id="{401B619B-EF2F-96B0-B765-06F95E72522F}"/>
              </a:ext>
            </a:extLst>
          </p:cNvPr>
          <p:cNvSpPr/>
          <p:nvPr/>
        </p:nvSpPr>
        <p:spPr>
          <a:xfrm>
            <a:off x="8473440" y="2550161"/>
            <a:ext cx="3017520" cy="29159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ltLang="en-US" sz="4400" b="1" dirty="0">
                <a:solidFill>
                  <a:srgbClr val="0070C0"/>
                </a:solidFill>
                <a:latin typeface="Calibri" panose="020F0502020204030204" pitchFamily="34" charset="0"/>
                <a:cs typeface="Calibri" panose="020F0502020204030204" pitchFamily="34" charset="0"/>
              </a:rPr>
              <a:t>Đoạn 3:</a:t>
            </a:r>
          </a:p>
          <a:p>
            <a:pPr algn="ctr"/>
            <a:r>
              <a:rPr lang="nl-NL" altLang="en-US" sz="4400" b="1" dirty="0">
                <a:solidFill>
                  <a:srgbClr val="0070C0"/>
                </a:solidFill>
                <a:latin typeface="Calibri" panose="020F0502020204030204" pitchFamily="34" charset="0"/>
                <a:cs typeface="Calibri" panose="020F0502020204030204" pitchFamily="34" charset="0"/>
              </a:rPr>
              <a:t>Còn lại</a:t>
            </a:r>
            <a:endParaRPr lang="en-US" altLang="en-US" sz="3600" i="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60202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 calcmode="lin" valueType="num">
                                      <p:cBhvr>
                                        <p:cTn id="9" dur="750" fill="hold"/>
                                        <p:tgtEl>
                                          <p:spTgt spid="14"/>
                                        </p:tgtEl>
                                        <p:attrNameLst>
                                          <p:attrName>style.rotation</p:attrName>
                                        </p:attrNameLst>
                                      </p:cBhvr>
                                      <p:tavLst>
                                        <p:tav tm="0">
                                          <p:val>
                                            <p:fltVal val="90"/>
                                          </p:val>
                                        </p:tav>
                                        <p:tav tm="100000">
                                          <p:val>
                                            <p:fltVal val="0"/>
                                          </p:val>
                                        </p:tav>
                                      </p:tavLst>
                                    </p:anim>
                                    <p:animEffect transition="in" filter="fade">
                                      <p:cBhvr>
                                        <p:cTn id="10" dur="750"/>
                                        <p:tgtEl>
                                          <p:spTgt spid="14"/>
                                        </p:tgtEl>
                                      </p:cBhvr>
                                    </p:animEffect>
                                  </p:childTnLst>
                                </p:cTn>
                              </p:par>
                            </p:childTnLst>
                          </p:cTn>
                        </p:par>
                        <p:par>
                          <p:cTn id="11" fill="hold">
                            <p:stCondLst>
                              <p:cond delay="750"/>
                            </p:stCondLst>
                            <p:childTnLst>
                              <p:par>
                                <p:cTn id="12" presetID="31"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750" fill="hold"/>
                                        <p:tgtEl>
                                          <p:spTgt spid="13"/>
                                        </p:tgtEl>
                                        <p:attrNameLst>
                                          <p:attrName>ppt_w</p:attrName>
                                        </p:attrNameLst>
                                      </p:cBhvr>
                                      <p:tavLst>
                                        <p:tav tm="0">
                                          <p:val>
                                            <p:fltVal val="0"/>
                                          </p:val>
                                        </p:tav>
                                        <p:tav tm="100000">
                                          <p:val>
                                            <p:strVal val="#ppt_w"/>
                                          </p:val>
                                        </p:tav>
                                      </p:tavLst>
                                    </p:anim>
                                    <p:anim calcmode="lin" valueType="num">
                                      <p:cBhvr>
                                        <p:cTn id="15" dur="750" fill="hold"/>
                                        <p:tgtEl>
                                          <p:spTgt spid="13"/>
                                        </p:tgtEl>
                                        <p:attrNameLst>
                                          <p:attrName>ppt_h</p:attrName>
                                        </p:attrNameLst>
                                      </p:cBhvr>
                                      <p:tavLst>
                                        <p:tav tm="0">
                                          <p:val>
                                            <p:fltVal val="0"/>
                                          </p:val>
                                        </p:tav>
                                        <p:tav tm="100000">
                                          <p:val>
                                            <p:strVal val="#ppt_h"/>
                                          </p:val>
                                        </p:tav>
                                      </p:tavLst>
                                    </p:anim>
                                    <p:anim calcmode="lin" valueType="num">
                                      <p:cBhvr>
                                        <p:cTn id="16" dur="750" fill="hold"/>
                                        <p:tgtEl>
                                          <p:spTgt spid="13"/>
                                        </p:tgtEl>
                                        <p:attrNameLst>
                                          <p:attrName>style.rotation</p:attrName>
                                        </p:attrNameLst>
                                      </p:cBhvr>
                                      <p:tavLst>
                                        <p:tav tm="0">
                                          <p:val>
                                            <p:fltVal val="90"/>
                                          </p:val>
                                        </p:tav>
                                        <p:tav tm="100000">
                                          <p:val>
                                            <p:fltVal val="0"/>
                                          </p:val>
                                        </p:tav>
                                      </p:tavLst>
                                    </p:anim>
                                    <p:animEffect transition="in" filter="fade">
                                      <p:cBhvr>
                                        <p:cTn id="17" dur="750"/>
                                        <p:tgtEl>
                                          <p:spTgt spid="13"/>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750"/>
                                        <p:tgtEl>
                                          <p:spTgt spid="15"/>
                                        </p:tgtEl>
                                      </p:cBhvr>
                                    </p:animEffect>
                                    <p:anim calcmode="lin" valueType="num">
                                      <p:cBhvr>
                                        <p:cTn id="22" dur="750" fill="hold"/>
                                        <p:tgtEl>
                                          <p:spTgt spid="15"/>
                                        </p:tgtEl>
                                        <p:attrNameLst>
                                          <p:attrName>ppt_x</p:attrName>
                                        </p:attrNameLst>
                                      </p:cBhvr>
                                      <p:tavLst>
                                        <p:tav tm="0">
                                          <p:val>
                                            <p:strVal val="#ppt_x"/>
                                          </p:val>
                                        </p:tav>
                                        <p:tav tm="100000">
                                          <p:val>
                                            <p:strVal val="#ppt_x"/>
                                          </p:val>
                                        </p:tav>
                                      </p:tavLst>
                                    </p:anim>
                                    <p:anim calcmode="lin" valueType="num">
                                      <p:cBhvr>
                                        <p:cTn id="23" dur="750" fill="hold"/>
                                        <p:tgtEl>
                                          <p:spTgt spid="15"/>
                                        </p:tgtEl>
                                        <p:attrNameLst>
                                          <p:attrName>ppt_y</p:attrName>
                                        </p:attrNameLst>
                                      </p:cBhvr>
                                      <p:tavLst>
                                        <p:tav tm="0">
                                          <p:val>
                                            <p:strVal val="#ppt_y+.1"/>
                                          </p:val>
                                        </p:tav>
                                        <p:tav tm="100000">
                                          <p:val>
                                            <p:strVal val="#ppt_y"/>
                                          </p:val>
                                        </p:tav>
                                      </p:tavLst>
                                    </p:anim>
                                  </p:childTnLst>
                                </p:cTn>
                              </p:par>
                              <p:par>
                                <p:cTn id="24" presetID="31"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750" fill="hold"/>
                                        <p:tgtEl>
                                          <p:spTgt spid="12"/>
                                        </p:tgtEl>
                                        <p:attrNameLst>
                                          <p:attrName>ppt_w</p:attrName>
                                        </p:attrNameLst>
                                      </p:cBhvr>
                                      <p:tavLst>
                                        <p:tav tm="0">
                                          <p:val>
                                            <p:fltVal val="0"/>
                                          </p:val>
                                        </p:tav>
                                        <p:tav tm="100000">
                                          <p:val>
                                            <p:strVal val="#ppt_w"/>
                                          </p:val>
                                        </p:tav>
                                      </p:tavLst>
                                    </p:anim>
                                    <p:anim calcmode="lin" valueType="num">
                                      <p:cBhvr>
                                        <p:cTn id="27" dur="750" fill="hold"/>
                                        <p:tgtEl>
                                          <p:spTgt spid="12"/>
                                        </p:tgtEl>
                                        <p:attrNameLst>
                                          <p:attrName>ppt_h</p:attrName>
                                        </p:attrNameLst>
                                      </p:cBhvr>
                                      <p:tavLst>
                                        <p:tav tm="0">
                                          <p:val>
                                            <p:fltVal val="0"/>
                                          </p:val>
                                        </p:tav>
                                        <p:tav tm="100000">
                                          <p:val>
                                            <p:strVal val="#ppt_h"/>
                                          </p:val>
                                        </p:tav>
                                      </p:tavLst>
                                    </p:anim>
                                    <p:anim calcmode="lin" valueType="num">
                                      <p:cBhvr>
                                        <p:cTn id="28" dur="750" fill="hold"/>
                                        <p:tgtEl>
                                          <p:spTgt spid="12"/>
                                        </p:tgtEl>
                                        <p:attrNameLst>
                                          <p:attrName>style.rotation</p:attrName>
                                        </p:attrNameLst>
                                      </p:cBhvr>
                                      <p:tavLst>
                                        <p:tav tm="0">
                                          <p:val>
                                            <p:fltVal val="90"/>
                                          </p:val>
                                        </p:tav>
                                        <p:tav tm="100000">
                                          <p:val>
                                            <p:fltVal val="0"/>
                                          </p:val>
                                        </p:tav>
                                      </p:tavLst>
                                    </p:anim>
                                    <p:animEffect transition="in" filter="fade">
                                      <p:cBhvr>
                                        <p:cTn id="29" dur="75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randombar(horizont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randombar(horizontal)">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7"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3DA37065-FF70-4732-8C2D-1B2C7D5CE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115FFEC0-15BD-4E1F-B83A-852EE13D162F}"/>
              </a:ext>
            </a:extLst>
          </p:cNvPr>
          <p:cNvGrpSpPr/>
          <p:nvPr/>
        </p:nvGrpSpPr>
        <p:grpSpPr>
          <a:xfrm rot="320761">
            <a:off x="7157459" y="3017351"/>
            <a:ext cx="4635490" cy="3798573"/>
            <a:chOff x="7321950" y="3042467"/>
            <a:chExt cx="4635490" cy="3798573"/>
          </a:xfrm>
        </p:grpSpPr>
        <p:pic>
          <p:nvPicPr>
            <p:cNvPr id="6" name="Picture 4" descr="Cresent Moon Cartoon Images Clipart Best - Yellow Moon Black Background -  Png Download (#5398947) - PinClipart">
              <a:extLst>
                <a:ext uri="{FF2B5EF4-FFF2-40B4-BE49-F238E27FC236}">
                  <a16:creationId xmlns:a16="http://schemas.microsoft.com/office/drawing/2014/main" id="{DBC0AE17-9535-4F19-9CDC-E2209AD7CE8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628387" flipH="1">
              <a:off x="8092919" y="3042467"/>
              <a:ext cx="3864521" cy="379857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6019905D-056A-4EE1-9C81-A32B4C65802A}"/>
                </a:ext>
              </a:extLst>
            </p:cNvPr>
            <p:cNvGrpSpPr/>
            <p:nvPr/>
          </p:nvGrpSpPr>
          <p:grpSpPr>
            <a:xfrm>
              <a:off x="7321950" y="3826380"/>
              <a:ext cx="3167091" cy="2904858"/>
              <a:chOff x="676169" y="3524760"/>
              <a:chExt cx="3167091" cy="2904858"/>
            </a:xfrm>
          </p:grpSpPr>
          <p:pic>
            <p:nvPicPr>
              <p:cNvPr id="8" name="Picture 2" descr="Tập đọc: Tiếng đàn ba-la-lai-ca trên sông Đà">
                <a:extLst>
                  <a:ext uri="{FF2B5EF4-FFF2-40B4-BE49-F238E27FC236}">
                    <a16:creationId xmlns:a16="http://schemas.microsoft.com/office/drawing/2014/main" id="{5BDDC130-DFAB-4996-B533-BC4BC4A1A79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21224695" flipH="1">
                <a:off x="676169" y="4212160"/>
                <a:ext cx="3167091" cy="16639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121D91D-627F-4091-9DE4-2DC55EB2FE27}"/>
                  </a:ext>
                </a:extLst>
              </p:cNvPr>
              <p:cNvPicPr>
                <a:picLocks noChangeAspect="1"/>
              </p:cNvPicPr>
              <p:nvPr/>
            </p:nvPicPr>
            <p:blipFill rotWithShape="1">
              <a:blip r:embed="rId7" cstate="hqprint">
                <a:extLst>
                  <a:ext uri="{BEBA8EAE-BF5A-486C-A8C5-ECC9F3942E4B}">
                    <a14:imgProps xmlns:a14="http://schemas.microsoft.com/office/drawing/2010/main">
                      <a14:imgLayer r:embed="rId8">
                        <a14:imgEffect>
                          <a14:backgroundRemoval t="929" b="100000" l="0" r="90180">
                            <a14:foregroundMark x1="41183" y1="60880" x2="58560" y2="81429"/>
                            <a14:foregroundMark x1="23136" y1="43763" x2="23136" y2="43763"/>
                            <a14:backgroundMark x1="5193" y1="35769" x2="41388" y2="43803"/>
                            <a14:backgroundMark x1="52905" y1="42309" x2="60051" y2="59225"/>
                            <a14:backgroundMark x1="83033" y1="50545" x2="71774" y2="64998"/>
                            <a14:backgroundMark x1="56041" y1="41986" x2="43907" y2="54461"/>
                            <a14:backgroundMark x1="55424" y1="39685" x2="64216" y2="41986"/>
                            <a14:backgroundMark x1="70694" y1="52846" x2="66530" y2="59386"/>
                            <a14:backgroundMark x1="70900" y1="50545" x2="69460" y2="52685"/>
                          </a14:backgroundRemoval>
                        </a14:imgEffect>
                      </a14:imgLayer>
                    </a14:imgProps>
                  </a:ext>
                  <a:ext uri="{28A0092B-C50C-407E-A947-70E740481C1C}">
                    <a14:useLocalDpi xmlns:a14="http://schemas.microsoft.com/office/drawing/2010/main" val="0"/>
                  </a:ext>
                </a:extLst>
              </a:blip>
              <a:srcRect r="12004"/>
              <a:stretch/>
            </p:blipFill>
            <p:spPr>
              <a:xfrm>
                <a:off x="1681480" y="3524760"/>
                <a:ext cx="2006764" cy="2904858"/>
              </a:xfrm>
              <a:prstGeom prst="rect">
                <a:avLst/>
              </a:prstGeom>
            </p:spPr>
          </p:pic>
        </p:grpSp>
      </p:grpSp>
      <p:sp>
        <p:nvSpPr>
          <p:cNvPr id="10" name="Thought Bubble: Cloud 9">
            <a:extLst>
              <a:ext uri="{FF2B5EF4-FFF2-40B4-BE49-F238E27FC236}">
                <a16:creationId xmlns:a16="http://schemas.microsoft.com/office/drawing/2014/main" id="{CCC56AB9-7C15-47DE-ACFB-F69F6326C527}"/>
              </a:ext>
            </a:extLst>
          </p:cNvPr>
          <p:cNvSpPr/>
          <p:nvPr/>
        </p:nvSpPr>
        <p:spPr>
          <a:xfrm>
            <a:off x="278573" y="1841500"/>
            <a:ext cx="6645349" cy="4062192"/>
          </a:xfrm>
          <a:prstGeom prst="cloudCallout">
            <a:avLst>
              <a:gd name="adj1" fmla="val 76137"/>
              <a:gd name="adj2" fmla="val 525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nghe náo nức</a:t>
            </a:r>
          </a:p>
        </p:txBody>
      </p:sp>
      <p:sp>
        <p:nvSpPr>
          <p:cNvPr id="11" name="Rectangle 10">
            <a:extLst>
              <a:ext uri="{FF2B5EF4-FFF2-40B4-BE49-F238E27FC236}">
                <a16:creationId xmlns:a16="http://schemas.microsoft.com/office/drawing/2014/main" id="{F4457FB5-F6F8-47B9-9761-80B2B68E5B92}"/>
              </a:ext>
            </a:extLst>
          </p:cNvPr>
          <p:cNvSpPr/>
          <p:nvPr/>
        </p:nvSpPr>
        <p:spPr>
          <a:xfrm>
            <a:off x="1809205" y="2496803"/>
            <a:ext cx="3084499" cy="769441"/>
          </a:xfrm>
          <a:prstGeom prst="rect">
            <a:avLst/>
          </a:prstGeom>
        </p:spPr>
        <p:txBody>
          <a:bodyPr wrap="none">
            <a:spAutoFit/>
          </a:bodyPr>
          <a:lstStyle/>
          <a:p>
            <a:r>
              <a:rPr lang="en-US" sz="4400" b="1" dirty="0" err="1">
                <a:solidFill>
                  <a:srgbClr val="0070C0"/>
                </a:solidFill>
                <a:latin typeface="Cambria" panose="02040503050406030204" pitchFamily="18" charset="0"/>
                <a:ea typeface="Cambria" panose="02040503050406030204" pitchFamily="18" charset="0"/>
                <a:cs typeface="Times New Roman" pitchFamily="18" charset="0"/>
              </a:rPr>
              <a:t>ba</a:t>
            </a:r>
            <a:r>
              <a:rPr lang="en-US" sz="4400" b="1" dirty="0">
                <a:solidFill>
                  <a:srgbClr val="0070C0"/>
                </a:solidFill>
                <a:latin typeface="Cambria" panose="02040503050406030204" pitchFamily="18" charset="0"/>
                <a:ea typeface="Cambria" panose="02040503050406030204" pitchFamily="18" charset="0"/>
                <a:cs typeface="Times New Roman" pitchFamily="18" charset="0"/>
              </a:rPr>
              <a:t>-la-</a:t>
            </a:r>
            <a:r>
              <a:rPr lang="en-US" sz="4400" b="1" dirty="0" err="1">
                <a:solidFill>
                  <a:srgbClr val="0070C0"/>
                </a:solidFill>
                <a:latin typeface="Cambria" panose="02040503050406030204" pitchFamily="18" charset="0"/>
                <a:ea typeface="Cambria" panose="02040503050406030204" pitchFamily="18" charset="0"/>
                <a:cs typeface="Times New Roman" pitchFamily="18" charset="0"/>
              </a:rPr>
              <a:t>lai</a:t>
            </a:r>
            <a:r>
              <a:rPr lang="en-US" sz="4400" b="1" dirty="0">
                <a:solidFill>
                  <a:srgbClr val="0070C0"/>
                </a:solidFill>
                <a:latin typeface="Cambria" panose="02040503050406030204" pitchFamily="18" charset="0"/>
                <a:ea typeface="Cambria" panose="02040503050406030204" pitchFamily="18" charset="0"/>
                <a:cs typeface="Times New Roman" pitchFamily="18" charset="0"/>
              </a:rPr>
              <a:t>-ca</a:t>
            </a:r>
            <a:endParaRPr lang="en-US" sz="4400" b="1" dirty="0">
              <a:solidFill>
                <a:srgbClr val="0070C0"/>
              </a:solidFill>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AC1970DC-D114-4062-B34C-9B0BA63603E8}"/>
              </a:ext>
            </a:extLst>
          </p:cNvPr>
          <p:cNvSpPr/>
          <p:nvPr/>
        </p:nvSpPr>
        <p:spPr>
          <a:xfrm>
            <a:off x="1894164" y="3261205"/>
            <a:ext cx="3666388" cy="769441"/>
          </a:xfrm>
          <a:prstGeom prst="rect">
            <a:avLst/>
          </a:prstGeom>
        </p:spPr>
        <p:txBody>
          <a:bodyPr wrap="none">
            <a:spAutoFit/>
          </a:bodyPr>
          <a:lstStyle/>
          <a:p>
            <a:r>
              <a:rPr lang="en-US" sz="4400" b="1">
                <a:solidFill>
                  <a:srgbClr val="0070C0"/>
                </a:solidFill>
                <a:latin typeface="Cambria" panose="02040503050406030204" pitchFamily="18" charset="0"/>
                <a:ea typeface="Cambria" panose="02040503050406030204" pitchFamily="18" charset="0"/>
                <a:cs typeface="Times New Roman" pitchFamily="18" charset="0"/>
              </a:rPr>
              <a:t>nghe náo nức</a:t>
            </a:r>
            <a:endParaRPr lang="en-US" sz="4400" b="1" dirty="0">
              <a:solidFill>
                <a:srgbClr val="0070C0"/>
              </a:solidFill>
              <a:latin typeface="Cambria" panose="02040503050406030204" pitchFamily="18" charset="0"/>
              <a:ea typeface="Cambria" panose="02040503050406030204" pitchFamily="18" charset="0"/>
            </a:endParaRPr>
          </a:p>
        </p:txBody>
      </p:sp>
      <p:sp>
        <p:nvSpPr>
          <p:cNvPr id="13" name="Rectangle 12">
            <a:extLst>
              <a:ext uri="{FF2B5EF4-FFF2-40B4-BE49-F238E27FC236}">
                <a16:creationId xmlns:a16="http://schemas.microsoft.com/office/drawing/2014/main" id="{B6877160-CB69-4F51-911C-1B9A279597DC}"/>
              </a:ext>
            </a:extLst>
          </p:cNvPr>
          <p:cNvSpPr/>
          <p:nvPr/>
        </p:nvSpPr>
        <p:spPr>
          <a:xfrm>
            <a:off x="532915" y="4063017"/>
            <a:ext cx="5708614" cy="769441"/>
          </a:xfrm>
          <a:prstGeom prst="rect">
            <a:avLst/>
          </a:prstGeom>
        </p:spPr>
        <p:txBody>
          <a:bodyPr wrap="none">
            <a:spAutoFit/>
          </a:bodyPr>
          <a:lstStyle/>
          <a:p>
            <a:r>
              <a:rPr lang="en-US" sz="4400" b="1" dirty="0" err="1">
                <a:solidFill>
                  <a:srgbClr val="0070C0"/>
                </a:solidFill>
                <a:latin typeface="Cambria" panose="02040503050406030204" pitchFamily="18" charset="0"/>
                <a:ea typeface="Cambria" panose="02040503050406030204" pitchFamily="18" charset="0"/>
                <a:cs typeface="Times New Roman" pitchFamily="18" charset="0"/>
              </a:rPr>
              <a:t>nóng</a:t>
            </a:r>
            <a:r>
              <a:rPr lang="en-US" sz="4400" b="1" dirty="0">
                <a:solidFill>
                  <a:srgbClr val="0070C0"/>
                </a:solidFill>
                <a:latin typeface="Cambria" panose="02040503050406030204" pitchFamily="18" charset="0"/>
                <a:ea typeface="Cambria" panose="02040503050406030204" pitchFamily="18" charset="0"/>
                <a:cs typeface="Times New Roman" pitchFamily="18" charset="0"/>
              </a:rPr>
              <a:t> </a:t>
            </a:r>
            <a:r>
              <a:rPr lang="en-US" sz="4400" b="1" dirty="0" err="1">
                <a:solidFill>
                  <a:srgbClr val="0070C0"/>
                </a:solidFill>
                <a:latin typeface="Cambria" panose="02040503050406030204" pitchFamily="18" charset="0"/>
                <a:ea typeface="Cambria" panose="02040503050406030204" pitchFamily="18" charset="0"/>
                <a:cs typeface="Times New Roman" pitchFamily="18" charset="0"/>
              </a:rPr>
              <a:t>lòng</a:t>
            </a:r>
            <a:r>
              <a:rPr lang="en-US" sz="4400" b="1" dirty="0">
                <a:solidFill>
                  <a:srgbClr val="0070C0"/>
                </a:solidFill>
                <a:latin typeface="Cambria" panose="02040503050406030204" pitchFamily="18" charset="0"/>
                <a:ea typeface="Cambria" panose="02040503050406030204" pitchFamily="18" charset="0"/>
                <a:cs typeface="Times New Roman" pitchFamily="18" charset="0"/>
              </a:rPr>
              <a:t> </a:t>
            </a:r>
            <a:r>
              <a:rPr lang="en-US" sz="4400" b="1" dirty="0" err="1">
                <a:solidFill>
                  <a:srgbClr val="0070C0"/>
                </a:solidFill>
                <a:latin typeface="Cambria" panose="02040503050406030204" pitchFamily="18" charset="0"/>
                <a:ea typeface="Cambria" panose="02040503050406030204" pitchFamily="18" charset="0"/>
                <a:cs typeface="Times New Roman" pitchFamily="18" charset="0"/>
              </a:rPr>
              <a:t>tìm</a:t>
            </a:r>
            <a:r>
              <a:rPr lang="en-US" sz="4400" b="1" dirty="0">
                <a:solidFill>
                  <a:srgbClr val="0070C0"/>
                </a:solidFill>
                <a:latin typeface="Cambria" panose="02040503050406030204" pitchFamily="18" charset="0"/>
                <a:ea typeface="Cambria" panose="02040503050406030204" pitchFamily="18" charset="0"/>
                <a:cs typeface="Times New Roman" pitchFamily="18" charset="0"/>
              </a:rPr>
              <a:t> </a:t>
            </a:r>
            <a:r>
              <a:rPr lang="en-US" sz="4400" b="1" dirty="0" err="1">
                <a:solidFill>
                  <a:srgbClr val="0070C0"/>
                </a:solidFill>
                <a:latin typeface="Cambria" panose="02040503050406030204" pitchFamily="18" charset="0"/>
                <a:ea typeface="Cambria" panose="02040503050406030204" pitchFamily="18" charset="0"/>
                <a:cs typeface="Times New Roman" pitchFamily="18" charset="0"/>
              </a:rPr>
              <a:t>biển</a:t>
            </a:r>
            <a:r>
              <a:rPr lang="en-US" sz="4400" b="1" dirty="0">
                <a:solidFill>
                  <a:srgbClr val="0070C0"/>
                </a:solidFill>
                <a:latin typeface="Cambria" panose="02040503050406030204" pitchFamily="18" charset="0"/>
                <a:ea typeface="Cambria" panose="02040503050406030204" pitchFamily="18" charset="0"/>
                <a:cs typeface="Times New Roman" pitchFamily="18" charset="0"/>
              </a:rPr>
              <a:t> </a:t>
            </a:r>
            <a:r>
              <a:rPr lang="en-US" sz="4400" b="1" dirty="0" err="1">
                <a:solidFill>
                  <a:srgbClr val="0070C0"/>
                </a:solidFill>
                <a:latin typeface="Cambria" panose="02040503050406030204" pitchFamily="18" charset="0"/>
                <a:ea typeface="Cambria" panose="02040503050406030204" pitchFamily="18" charset="0"/>
                <a:cs typeface="Times New Roman" pitchFamily="18" charset="0"/>
              </a:rPr>
              <a:t>cả</a:t>
            </a:r>
            <a:endParaRPr lang="en-US" sz="4400" b="1" dirty="0">
              <a:solidFill>
                <a:srgbClr val="0070C0"/>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3BF70919-4C90-85D7-36BA-9A5A9F314E7A}"/>
              </a:ext>
            </a:extLst>
          </p:cNvPr>
          <p:cNvPicPr>
            <a:picLocks noChangeAspect="1"/>
          </p:cNvPicPr>
          <p:nvPr/>
        </p:nvPicPr>
        <p:blipFill>
          <a:blip r:embed="rId9"/>
          <a:stretch>
            <a:fillRect/>
          </a:stretch>
        </p:blipFill>
        <p:spPr>
          <a:xfrm>
            <a:off x="4454022" y="244803"/>
            <a:ext cx="2816596" cy="1207113"/>
          </a:xfrm>
          <a:prstGeom prst="rect">
            <a:avLst/>
          </a:prstGeom>
        </p:spPr>
      </p:pic>
    </p:spTree>
    <p:extLst>
      <p:ext uri="{BB962C8B-B14F-4D97-AF65-F5344CB8AC3E}">
        <p14:creationId xmlns:p14="http://schemas.microsoft.com/office/powerpoint/2010/main" val="20399925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自闭症"/>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1054</TotalTime>
  <Words>1088</Words>
  <Application>Microsoft Office PowerPoint</Application>
  <PresentationFormat>Widescreen</PresentationFormat>
  <Paragraphs>93</Paragraphs>
  <Slides>22</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等线</vt:lpstr>
      <vt:lpstr>等线 Light</vt:lpstr>
      <vt:lpstr>Arial</vt:lpstr>
      <vt:lpstr>Calibri</vt:lpstr>
      <vt:lpstr>Cambria</vt:lpstr>
      <vt:lpstr>iCiel Cadena</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单击此处添加标题</dc:title>
  <dc:creator>Huong Thao - 0972115126</dc:creator>
  <dc:description>http://www.ypppt.com/</dc:description>
  <cp:lastModifiedBy>Administrator</cp:lastModifiedBy>
  <cp:revision>99</cp:revision>
  <dcterms:created xsi:type="dcterms:W3CDTF">2019-03-27T03:17:15Z</dcterms:created>
  <dcterms:modified xsi:type="dcterms:W3CDTF">2025-12-07T09:08:06Z</dcterms:modified>
</cp:coreProperties>
</file>