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8" r:id="rId2"/>
    <p:sldId id="300" r:id="rId3"/>
    <p:sldId id="309" r:id="rId4"/>
    <p:sldId id="310" r:id="rId5"/>
    <p:sldId id="260" r:id="rId6"/>
    <p:sldId id="295" r:id="rId7"/>
    <p:sldId id="311" r:id="rId8"/>
    <p:sldId id="289" r:id="rId9"/>
    <p:sldId id="312" r:id="rId10"/>
    <p:sldId id="313" r:id="rId11"/>
    <p:sldId id="269" r:id="rId12"/>
    <p:sldId id="314" r:id="rId13"/>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B2D47"/>
    <a:srgbClr val="ECCC8F"/>
    <a:srgbClr val="003600"/>
    <a:srgbClr val="003E00"/>
    <a:srgbClr val="005C00"/>
    <a:srgbClr val="006600"/>
    <a:srgbClr val="4B4B4B"/>
    <a:srgbClr val="A88755"/>
    <a:srgbClr val="E8C9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0" d="100"/>
          <a:sy n="80" d="100"/>
        </p:scale>
        <p:origin x="648" y="67"/>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2025/12/14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E5298E-F5C5-4378-8429-ECBF6318102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5183112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6EA79A-E2E4-4E06-AC39-1D305EC575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497"/>
          <a:stretch/>
        </p:blipFill>
        <p:spPr>
          <a:xfrm>
            <a:off x="1" y="0"/>
            <a:ext cx="12192000" cy="6858000"/>
          </a:xfrm>
          <a:prstGeom prst="rect">
            <a:avLst/>
          </a:prstGeom>
        </p:spPr>
      </p:pic>
      <p:pic>
        <p:nvPicPr>
          <p:cNvPr id="5" name="图片 4">
            <a:extLst>
              <a:ext uri="{FF2B5EF4-FFF2-40B4-BE49-F238E27FC236}">
                <a16:creationId xmlns:a16="http://schemas.microsoft.com/office/drawing/2014/main" id="{62583395-4904-407B-BD09-DB650CEC42C2}"/>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t="8459" b="46275"/>
          <a:stretch>
            <a:fillRect/>
          </a:stretch>
        </p:blipFill>
        <p:spPr>
          <a:xfrm>
            <a:off x="2972382" y="83607"/>
            <a:ext cx="10338319" cy="6602943"/>
          </a:xfrm>
          <a:prstGeom prst="rect">
            <a:avLst/>
          </a:prstGeom>
        </p:spPr>
      </p:pic>
      <p:pic>
        <p:nvPicPr>
          <p:cNvPr id="7" name="图片 6">
            <a:extLst>
              <a:ext uri="{FF2B5EF4-FFF2-40B4-BE49-F238E27FC236}">
                <a16:creationId xmlns:a16="http://schemas.microsoft.com/office/drawing/2014/main" id="{B651715B-813F-4D72-B539-49286D1CE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722" y="316873"/>
            <a:ext cx="5691673" cy="5934637"/>
          </a:xfrm>
          <a:prstGeom prst="rect">
            <a:avLst/>
          </a:prstGeom>
        </p:spPr>
      </p:pic>
      <p:sp>
        <p:nvSpPr>
          <p:cNvPr id="13" name="iconfont-11910-5686862">
            <a:extLst>
              <a:ext uri="{FF2B5EF4-FFF2-40B4-BE49-F238E27FC236}">
                <a16:creationId xmlns:a16="http://schemas.microsoft.com/office/drawing/2014/main" id="{953D5B06-2FE0-4ED9-A454-41E23A19128B}"/>
              </a:ext>
            </a:extLst>
          </p:cNvPr>
          <p:cNvSpPr>
            <a:spLocks noChangeAspect="1"/>
          </p:cNvSpPr>
          <p:nvPr/>
        </p:nvSpPr>
        <p:spPr bwMode="auto">
          <a:xfrm rot="16200000">
            <a:off x="11206759" y="5723624"/>
            <a:ext cx="320765" cy="366309"/>
          </a:xfrm>
          <a:custGeom>
            <a:avLst/>
            <a:gdLst>
              <a:gd name="T0" fmla="*/ 4621 w 9242"/>
              <a:gd name="T1" fmla="*/ 10555 h 10555"/>
              <a:gd name="T2" fmla="*/ 4034 w 9242"/>
              <a:gd name="T3" fmla="*/ 10285 h 10555"/>
              <a:gd name="T4" fmla="*/ 244 w 9242"/>
              <a:gd name="T5" fmla="*/ 5872 h 10555"/>
              <a:gd name="T6" fmla="*/ 127 w 9242"/>
              <a:gd name="T7" fmla="*/ 5043 h 10555"/>
              <a:gd name="T8" fmla="*/ 831 w 9242"/>
              <a:gd name="T9" fmla="*/ 4592 h 10555"/>
              <a:gd name="T10" fmla="*/ 2221 w 9242"/>
              <a:gd name="T11" fmla="*/ 4592 h 10555"/>
              <a:gd name="T12" fmla="*/ 2221 w 9242"/>
              <a:gd name="T13" fmla="*/ 1200 h 10555"/>
              <a:gd name="T14" fmla="*/ 3421 w 9242"/>
              <a:gd name="T15" fmla="*/ 0 h 10555"/>
              <a:gd name="T16" fmla="*/ 5821 w 9242"/>
              <a:gd name="T17" fmla="*/ 0 h 10555"/>
              <a:gd name="T18" fmla="*/ 7021 w 9242"/>
              <a:gd name="T19" fmla="*/ 1200 h 10555"/>
              <a:gd name="T20" fmla="*/ 7021 w 9242"/>
              <a:gd name="T21" fmla="*/ 4591 h 10555"/>
              <a:gd name="T22" fmla="*/ 8411 w 9242"/>
              <a:gd name="T23" fmla="*/ 4591 h 10555"/>
              <a:gd name="T24" fmla="*/ 9115 w 9242"/>
              <a:gd name="T25" fmla="*/ 5042 h 10555"/>
              <a:gd name="T26" fmla="*/ 8999 w 9242"/>
              <a:gd name="T27" fmla="*/ 5871 h 10555"/>
              <a:gd name="T28" fmla="*/ 5209 w 9242"/>
              <a:gd name="T29" fmla="*/ 10285 h 10555"/>
              <a:gd name="T30" fmla="*/ 4621 w 9242"/>
              <a:gd name="T31" fmla="*/ 10555 h 10555"/>
              <a:gd name="T32" fmla="*/ 886 w 9242"/>
              <a:gd name="T33" fmla="*/ 5392 h 10555"/>
              <a:gd name="T34" fmla="*/ 4621 w 9242"/>
              <a:gd name="T35" fmla="*/ 9742 h 10555"/>
              <a:gd name="T36" fmla="*/ 8356 w 9242"/>
              <a:gd name="T37" fmla="*/ 5392 h 10555"/>
              <a:gd name="T38" fmla="*/ 6221 w 9242"/>
              <a:gd name="T39" fmla="*/ 5392 h 10555"/>
              <a:gd name="T40" fmla="*/ 6221 w 9242"/>
              <a:gd name="T41" fmla="*/ 1200 h 10555"/>
              <a:gd name="T42" fmla="*/ 5821 w 9242"/>
              <a:gd name="T43" fmla="*/ 800 h 10555"/>
              <a:gd name="T44" fmla="*/ 3421 w 9242"/>
              <a:gd name="T45" fmla="*/ 800 h 10555"/>
              <a:gd name="T46" fmla="*/ 3021 w 9242"/>
              <a:gd name="T47" fmla="*/ 1200 h 10555"/>
              <a:gd name="T48" fmla="*/ 3021 w 9242"/>
              <a:gd name="T49" fmla="*/ 5391 h 10555"/>
              <a:gd name="T50" fmla="*/ 886 w 9242"/>
              <a:gd name="T51" fmla="*/ 5391 h 10555"/>
              <a:gd name="T52" fmla="*/ 886 w 9242"/>
              <a:gd name="T53" fmla="*/ 5392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42" h="10555">
                <a:moveTo>
                  <a:pt x="4621" y="10555"/>
                </a:moveTo>
                <a:cubicBezTo>
                  <a:pt x="4395" y="10555"/>
                  <a:pt x="4181" y="10456"/>
                  <a:pt x="4034" y="10285"/>
                </a:cubicBezTo>
                <a:lnTo>
                  <a:pt x="244" y="5872"/>
                </a:lnTo>
                <a:cubicBezTo>
                  <a:pt x="44" y="5640"/>
                  <a:pt x="0" y="5322"/>
                  <a:pt x="127" y="5043"/>
                </a:cubicBezTo>
                <a:cubicBezTo>
                  <a:pt x="255" y="4765"/>
                  <a:pt x="525" y="4592"/>
                  <a:pt x="831" y="4592"/>
                </a:cubicBezTo>
                <a:lnTo>
                  <a:pt x="2221" y="4592"/>
                </a:lnTo>
                <a:lnTo>
                  <a:pt x="2221" y="1200"/>
                </a:lnTo>
                <a:cubicBezTo>
                  <a:pt x="2221" y="539"/>
                  <a:pt x="2760" y="0"/>
                  <a:pt x="3421" y="0"/>
                </a:cubicBezTo>
                <a:lnTo>
                  <a:pt x="5821" y="0"/>
                </a:lnTo>
                <a:cubicBezTo>
                  <a:pt x="6482" y="0"/>
                  <a:pt x="7021" y="539"/>
                  <a:pt x="7021" y="1200"/>
                </a:cubicBezTo>
                <a:lnTo>
                  <a:pt x="7021" y="4591"/>
                </a:lnTo>
                <a:lnTo>
                  <a:pt x="8411" y="4591"/>
                </a:lnTo>
                <a:cubicBezTo>
                  <a:pt x="8717" y="4591"/>
                  <a:pt x="8987" y="4764"/>
                  <a:pt x="9115" y="5042"/>
                </a:cubicBezTo>
                <a:cubicBezTo>
                  <a:pt x="9242" y="5321"/>
                  <a:pt x="9199" y="5639"/>
                  <a:pt x="8999" y="5871"/>
                </a:cubicBezTo>
                <a:lnTo>
                  <a:pt x="5209" y="10285"/>
                </a:lnTo>
                <a:cubicBezTo>
                  <a:pt x="5061" y="10457"/>
                  <a:pt x="4847" y="10555"/>
                  <a:pt x="4621" y="10555"/>
                </a:cubicBezTo>
                <a:close/>
                <a:moveTo>
                  <a:pt x="886" y="5392"/>
                </a:moveTo>
                <a:lnTo>
                  <a:pt x="4621" y="9742"/>
                </a:lnTo>
                <a:lnTo>
                  <a:pt x="8356" y="5392"/>
                </a:lnTo>
                <a:lnTo>
                  <a:pt x="6221" y="5392"/>
                </a:lnTo>
                <a:lnTo>
                  <a:pt x="6221" y="1200"/>
                </a:lnTo>
                <a:cubicBezTo>
                  <a:pt x="6221" y="980"/>
                  <a:pt x="6041" y="800"/>
                  <a:pt x="5821" y="800"/>
                </a:cubicBezTo>
                <a:lnTo>
                  <a:pt x="3421" y="800"/>
                </a:lnTo>
                <a:cubicBezTo>
                  <a:pt x="3201" y="800"/>
                  <a:pt x="3021" y="980"/>
                  <a:pt x="3021" y="1200"/>
                </a:cubicBezTo>
                <a:lnTo>
                  <a:pt x="3021" y="5391"/>
                </a:lnTo>
                <a:lnTo>
                  <a:pt x="886" y="5391"/>
                </a:lnTo>
                <a:lnTo>
                  <a:pt x="886" y="5392"/>
                </a:lnTo>
                <a:close/>
              </a:path>
            </a:pathLst>
          </a:custGeom>
          <a:solidFill>
            <a:srgbClr val="4B4B4B"/>
          </a:solidFill>
          <a:ln>
            <a:solidFill>
              <a:srgbClr val="4B4B4B"/>
            </a:solidFill>
          </a:ln>
        </p:spPr>
        <p:txBody>
          <a:bodyPr/>
          <a:lstStyle/>
          <a:p>
            <a:endParaRPr lang="en-US"/>
          </a:p>
        </p:txBody>
      </p:sp>
      <p:sp>
        <p:nvSpPr>
          <p:cNvPr id="14" name="iconfont-1054-809968">
            <a:extLst>
              <a:ext uri="{FF2B5EF4-FFF2-40B4-BE49-F238E27FC236}">
                <a16:creationId xmlns:a16="http://schemas.microsoft.com/office/drawing/2014/main" id="{86357334-3EBB-46F9-8481-F9B7BB8B629C}"/>
              </a:ext>
            </a:extLst>
          </p:cNvPr>
          <p:cNvSpPr>
            <a:spLocks noChangeAspect="1"/>
          </p:cNvSpPr>
          <p:nvPr/>
        </p:nvSpPr>
        <p:spPr bwMode="auto">
          <a:xfrm>
            <a:off x="11372944" y="888670"/>
            <a:ext cx="304842" cy="304842"/>
          </a:xfrm>
          <a:custGeom>
            <a:avLst/>
            <a:gdLst>
              <a:gd name="T0" fmla="*/ 7991 w 12800"/>
              <a:gd name="T1" fmla="*/ 4785 h 12800"/>
              <a:gd name="T2" fmla="*/ 7237 w 12800"/>
              <a:gd name="T3" fmla="*/ 4281 h 12800"/>
              <a:gd name="T4" fmla="*/ 6348 w 12800"/>
              <a:gd name="T5" fmla="*/ 4105 h 12800"/>
              <a:gd name="T6" fmla="*/ 5458 w 12800"/>
              <a:gd name="T7" fmla="*/ 4281 h 12800"/>
              <a:gd name="T8" fmla="*/ 4704 w 12800"/>
              <a:gd name="T9" fmla="*/ 4785 h 12800"/>
              <a:gd name="T10" fmla="*/ 4200 w 12800"/>
              <a:gd name="T11" fmla="*/ 5538 h 12800"/>
              <a:gd name="T12" fmla="*/ 4023 w 12800"/>
              <a:gd name="T13" fmla="*/ 6426 h 12800"/>
              <a:gd name="T14" fmla="*/ 4200 w 12800"/>
              <a:gd name="T15" fmla="*/ 7314 h 12800"/>
              <a:gd name="T16" fmla="*/ 4704 w 12800"/>
              <a:gd name="T17" fmla="*/ 8067 h 12800"/>
              <a:gd name="T18" fmla="*/ 5458 w 12800"/>
              <a:gd name="T19" fmla="*/ 8571 h 12800"/>
              <a:gd name="T20" fmla="*/ 6348 w 12800"/>
              <a:gd name="T21" fmla="*/ 8747 h 12800"/>
              <a:gd name="T22" fmla="*/ 7237 w 12800"/>
              <a:gd name="T23" fmla="*/ 8571 h 12800"/>
              <a:gd name="T24" fmla="*/ 7991 w 12800"/>
              <a:gd name="T25" fmla="*/ 8067 h 12800"/>
              <a:gd name="T26" fmla="*/ 8495 w 12800"/>
              <a:gd name="T27" fmla="*/ 7314 h 12800"/>
              <a:gd name="T28" fmla="*/ 8672 w 12800"/>
              <a:gd name="T29" fmla="*/ 6426 h 12800"/>
              <a:gd name="T30" fmla="*/ 8495 w 12800"/>
              <a:gd name="T31" fmla="*/ 5538 h 12800"/>
              <a:gd name="T32" fmla="*/ 7991 w 12800"/>
              <a:gd name="T33" fmla="*/ 4785 h 12800"/>
              <a:gd name="T34" fmla="*/ 11482 w 12800"/>
              <a:gd name="T35" fmla="*/ 5844 h 12800"/>
              <a:gd name="T36" fmla="*/ 6947 w 12800"/>
              <a:gd name="T37" fmla="*/ 1317 h 12800"/>
              <a:gd name="T38" fmla="*/ 6947 w 12800"/>
              <a:gd name="T39" fmla="*/ 0 h 12800"/>
              <a:gd name="T40" fmla="*/ 5880 w 12800"/>
              <a:gd name="T41" fmla="*/ 0 h 12800"/>
              <a:gd name="T42" fmla="*/ 5880 w 12800"/>
              <a:gd name="T43" fmla="*/ 1334 h 12800"/>
              <a:gd name="T44" fmla="*/ 1318 w 12800"/>
              <a:gd name="T45" fmla="*/ 5844 h 12800"/>
              <a:gd name="T46" fmla="*/ 0 w 12800"/>
              <a:gd name="T47" fmla="*/ 5844 h 12800"/>
              <a:gd name="T48" fmla="*/ 0 w 12800"/>
              <a:gd name="T49" fmla="*/ 6933 h 12800"/>
              <a:gd name="T50" fmla="*/ 1318 w 12800"/>
              <a:gd name="T51" fmla="*/ 6933 h 12800"/>
              <a:gd name="T52" fmla="*/ 5857 w 12800"/>
              <a:gd name="T53" fmla="*/ 11466 h 12800"/>
              <a:gd name="T54" fmla="*/ 5857 w 12800"/>
              <a:gd name="T55" fmla="*/ 12800 h 12800"/>
              <a:gd name="T56" fmla="*/ 6947 w 12800"/>
              <a:gd name="T57" fmla="*/ 12800 h 12800"/>
              <a:gd name="T58" fmla="*/ 6947 w 12800"/>
              <a:gd name="T59" fmla="*/ 11483 h 12800"/>
              <a:gd name="T60" fmla="*/ 11482 w 12800"/>
              <a:gd name="T61" fmla="*/ 6933 h 12800"/>
              <a:gd name="T62" fmla="*/ 12800 w 12800"/>
              <a:gd name="T63" fmla="*/ 6933 h 12800"/>
              <a:gd name="T64" fmla="*/ 12800 w 12800"/>
              <a:gd name="T65" fmla="*/ 5844 h 12800"/>
              <a:gd name="T66" fmla="*/ 11482 w 12800"/>
              <a:gd name="T67" fmla="*/ 5844 h 12800"/>
              <a:gd name="T68" fmla="*/ 6400 w 12800"/>
              <a:gd name="T69" fmla="*/ 10589 h 12800"/>
              <a:gd name="T70" fmla="*/ 2214 w 12800"/>
              <a:gd name="T71" fmla="*/ 6409 h 12800"/>
              <a:gd name="T72" fmla="*/ 6400 w 12800"/>
              <a:gd name="T73" fmla="*/ 2206 h 12800"/>
              <a:gd name="T74" fmla="*/ 10586 w 12800"/>
              <a:gd name="T75" fmla="*/ 6409 h 12800"/>
              <a:gd name="T76" fmla="*/ 6400 w 12800"/>
              <a:gd name="T77" fmla="*/ 1058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00" h="12800">
                <a:moveTo>
                  <a:pt x="7991" y="4785"/>
                </a:moveTo>
                <a:cubicBezTo>
                  <a:pt x="7776" y="4570"/>
                  <a:pt x="7518" y="4398"/>
                  <a:pt x="7237" y="4281"/>
                </a:cubicBezTo>
                <a:cubicBezTo>
                  <a:pt x="6956" y="4165"/>
                  <a:pt x="6652" y="4105"/>
                  <a:pt x="6348" y="4105"/>
                </a:cubicBezTo>
                <a:cubicBezTo>
                  <a:pt x="6043" y="4105"/>
                  <a:pt x="5739" y="4165"/>
                  <a:pt x="5458" y="4281"/>
                </a:cubicBezTo>
                <a:cubicBezTo>
                  <a:pt x="5177" y="4398"/>
                  <a:pt x="4919" y="4570"/>
                  <a:pt x="4704" y="4785"/>
                </a:cubicBezTo>
                <a:cubicBezTo>
                  <a:pt x="4489" y="4999"/>
                  <a:pt x="4317" y="5257"/>
                  <a:pt x="4200" y="5538"/>
                </a:cubicBezTo>
                <a:cubicBezTo>
                  <a:pt x="4084" y="5819"/>
                  <a:pt x="4023" y="6122"/>
                  <a:pt x="4023" y="6426"/>
                </a:cubicBezTo>
                <a:cubicBezTo>
                  <a:pt x="4023" y="6730"/>
                  <a:pt x="4084" y="7033"/>
                  <a:pt x="4200" y="7314"/>
                </a:cubicBezTo>
                <a:cubicBezTo>
                  <a:pt x="4317" y="7595"/>
                  <a:pt x="4489" y="7853"/>
                  <a:pt x="4704" y="8067"/>
                </a:cubicBezTo>
                <a:cubicBezTo>
                  <a:pt x="4919" y="8282"/>
                  <a:pt x="5177" y="8454"/>
                  <a:pt x="5458" y="8571"/>
                </a:cubicBezTo>
                <a:cubicBezTo>
                  <a:pt x="5739" y="8687"/>
                  <a:pt x="6043" y="8747"/>
                  <a:pt x="6348" y="8747"/>
                </a:cubicBezTo>
                <a:cubicBezTo>
                  <a:pt x="6652" y="8747"/>
                  <a:pt x="6956" y="8687"/>
                  <a:pt x="7237" y="8571"/>
                </a:cubicBezTo>
                <a:cubicBezTo>
                  <a:pt x="7518" y="8454"/>
                  <a:pt x="7776" y="8282"/>
                  <a:pt x="7991" y="8067"/>
                </a:cubicBezTo>
                <a:cubicBezTo>
                  <a:pt x="8206" y="7853"/>
                  <a:pt x="8379" y="7595"/>
                  <a:pt x="8495" y="7314"/>
                </a:cubicBezTo>
                <a:cubicBezTo>
                  <a:pt x="8611" y="7034"/>
                  <a:pt x="8672" y="6730"/>
                  <a:pt x="8672" y="6426"/>
                </a:cubicBezTo>
                <a:cubicBezTo>
                  <a:pt x="8672" y="6122"/>
                  <a:pt x="8611" y="5819"/>
                  <a:pt x="8495" y="5538"/>
                </a:cubicBezTo>
                <a:cubicBezTo>
                  <a:pt x="8379" y="5257"/>
                  <a:pt x="8207" y="5000"/>
                  <a:pt x="7991" y="4785"/>
                </a:cubicBezTo>
                <a:close/>
                <a:moveTo>
                  <a:pt x="11482" y="5844"/>
                </a:moveTo>
                <a:cubicBezTo>
                  <a:pt x="11274" y="3350"/>
                  <a:pt x="9445" y="1490"/>
                  <a:pt x="6947" y="1317"/>
                </a:cubicBezTo>
                <a:lnTo>
                  <a:pt x="6947" y="0"/>
                </a:lnTo>
                <a:lnTo>
                  <a:pt x="5880" y="0"/>
                </a:lnTo>
                <a:lnTo>
                  <a:pt x="5880" y="1334"/>
                </a:lnTo>
                <a:cubicBezTo>
                  <a:pt x="3452" y="1559"/>
                  <a:pt x="1526" y="3402"/>
                  <a:pt x="1318" y="5844"/>
                </a:cubicBezTo>
                <a:lnTo>
                  <a:pt x="0" y="5844"/>
                </a:lnTo>
                <a:lnTo>
                  <a:pt x="0" y="6933"/>
                </a:lnTo>
                <a:lnTo>
                  <a:pt x="1318" y="6933"/>
                </a:lnTo>
                <a:cubicBezTo>
                  <a:pt x="1526" y="9375"/>
                  <a:pt x="3429" y="11224"/>
                  <a:pt x="5857" y="11466"/>
                </a:cubicBezTo>
                <a:lnTo>
                  <a:pt x="5857" y="12800"/>
                </a:lnTo>
                <a:lnTo>
                  <a:pt x="6947" y="12800"/>
                </a:lnTo>
                <a:lnTo>
                  <a:pt x="6947" y="11483"/>
                </a:lnTo>
                <a:cubicBezTo>
                  <a:pt x="9444" y="11310"/>
                  <a:pt x="11274" y="9427"/>
                  <a:pt x="11482" y="6933"/>
                </a:cubicBezTo>
                <a:lnTo>
                  <a:pt x="12800" y="6933"/>
                </a:lnTo>
                <a:lnTo>
                  <a:pt x="12800" y="5844"/>
                </a:lnTo>
                <a:lnTo>
                  <a:pt x="11482" y="5844"/>
                </a:lnTo>
                <a:close/>
                <a:moveTo>
                  <a:pt x="6400" y="10589"/>
                </a:moveTo>
                <a:cubicBezTo>
                  <a:pt x="4093" y="10589"/>
                  <a:pt x="2214" y="8695"/>
                  <a:pt x="2214" y="6409"/>
                </a:cubicBezTo>
                <a:cubicBezTo>
                  <a:pt x="2214" y="4122"/>
                  <a:pt x="4111" y="2206"/>
                  <a:pt x="6400" y="2206"/>
                </a:cubicBezTo>
                <a:cubicBezTo>
                  <a:pt x="8707" y="2206"/>
                  <a:pt x="10586" y="4122"/>
                  <a:pt x="10586" y="6409"/>
                </a:cubicBezTo>
                <a:cubicBezTo>
                  <a:pt x="10586" y="8695"/>
                  <a:pt x="8707" y="10589"/>
                  <a:pt x="6400" y="10589"/>
                </a:cubicBezTo>
                <a:close/>
              </a:path>
            </a:pathLst>
          </a:custGeom>
          <a:solidFill>
            <a:srgbClr val="4B4B4B"/>
          </a:solidFill>
          <a:ln>
            <a:solidFill>
              <a:srgbClr val="4B4B4B"/>
            </a:solidFill>
          </a:ln>
        </p:spPr>
        <p:txBody>
          <a:bodyPr/>
          <a:lstStyle/>
          <a:p>
            <a:endParaRPr lang="en-US"/>
          </a:p>
        </p:txBody>
      </p:sp>
      <p:pic>
        <p:nvPicPr>
          <p:cNvPr id="2" name="Picture 1">
            <a:extLst>
              <a:ext uri="{FF2B5EF4-FFF2-40B4-BE49-F238E27FC236}">
                <a16:creationId xmlns:a16="http://schemas.microsoft.com/office/drawing/2014/main" id="{CBA8A5E5-7903-F97D-8602-903B780F8627}"/>
              </a:ext>
            </a:extLst>
          </p:cNvPr>
          <p:cNvPicPr>
            <a:picLocks noChangeAspect="1"/>
          </p:cNvPicPr>
          <p:nvPr/>
        </p:nvPicPr>
        <p:blipFill>
          <a:blip r:embed="rId5"/>
          <a:stretch>
            <a:fillRect/>
          </a:stretch>
        </p:blipFill>
        <p:spPr>
          <a:xfrm rot="259663">
            <a:off x="4203094" y="-206606"/>
            <a:ext cx="4419983" cy="4919898"/>
          </a:xfrm>
          <a:prstGeom prst="rect">
            <a:avLst/>
          </a:prstGeom>
        </p:spPr>
      </p:pic>
      <p:sp>
        <p:nvSpPr>
          <p:cNvPr id="4" name="TextBox 3">
            <a:extLst>
              <a:ext uri="{FF2B5EF4-FFF2-40B4-BE49-F238E27FC236}">
                <a16:creationId xmlns:a16="http://schemas.microsoft.com/office/drawing/2014/main" id="{42104605-0196-81DB-A8BF-B49F71D7AD12}"/>
              </a:ext>
            </a:extLst>
          </p:cNvPr>
          <p:cNvSpPr txBox="1"/>
          <p:nvPr/>
        </p:nvSpPr>
        <p:spPr>
          <a:xfrm>
            <a:off x="5687578" y="4531522"/>
            <a:ext cx="5454982" cy="707886"/>
          </a:xfrm>
          <a:prstGeom prst="rect">
            <a:avLst/>
          </a:prstGeom>
          <a:noFill/>
        </p:spPr>
        <p:txBody>
          <a:bodyPr wrap="square" rtlCol="0">
            <a:spAutoFit/>
          </a:bodyPr>
          <a:lstStyle/>
          <a:p>
            <a:r>
              <a:rPr lang="en-US" sz="4000" b="1" dirty="0" err="1">
                <a:solidFill>
                  <a:srgbClr val="FF0000"/>
                </a:solidFill>
              </a:rPr>
              <a:t>Giáo</a:t>
            </a:r>
            <a:r>
              <a:rPr lang="en-US" sz="4000" b="1" dirty="0">
                <a:solidFill>
                  <a:srgbClr val="FF0000"/>
                </a:solidFill>
              </a:rPr>
              <a:t> </a:t>
            </a:r>
            <a:r>
              <a:rPr lang="en-US" sz="4000" b="1" dirty="0" err="1">
                <a:solidFill>
                  <a:srgbClr val="FF0000"/>
                </a:solidFill>
              </a:rPr>
              <a:t>viên</a:t>
            </a:r>
            <a:r>
              <a:rPr lang="en-US" sz="4000" b="1" dirty="0">
                <a:solidFill>
                  <a:srgbClr val="FF0000"/>
                </a:solidFill>
              </a:rPr>
              <a:t>: Vũ Thị </a:t>
            </a:r>
            <a:r>
              <a:rPr lang="en-US" sz="4000" b="1" dirty="0" err="1">
                <a:solidFill>
                  <a:srgbClr val="FF0000"/>
                </a:solidFill>
              </a:rPr>
              <a:t>Hiền</a:t>
            </a:r>
            <a:endParaRPr lang="en-US" sz="4000" b="1" dirty="0">
              <a:solidFill>
                <a:srgbClr val="FF0000"/>
              </a:solidFill>
            </a:endParaRPr>
          </a:p>
        </p:txBody>
      </p:sp>
    </p:spTree>
    <p:extLst>
      <p:ext uri="{BB962C8B-B14F-4D97-AF65-F5344CB8AC3E}">
        <p14:creationId xmlns:p14="http://schemas.microsoft.com/office/powerpoint/2010/main" val="3654871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693866"/>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thang bao </a:t>
            </a:r>
            <a:r>
              <a:rPr lang="en-US" sz="2800" dirty="0" err="1">
                <a:solidFill>
                  <a:srgbClr val="FF0000"/>
                </a:solidFill>
                <a:latin typeface="Cambria" panose="02040503050406030204" pitchFamily="18" charset="0"/>
                <a:ea typeface="Cambria" panose="02040503050406030204" pitchFamily="18" charset="0"/>
              </a:rPr>
              <a:t>ngoài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(4 + 6) × 3,5 : 2 = 17,5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Bán </a:t>
            </a:r>
            <a:r>
              <a:rPr lang="en-US" sz="2800" dirty="0" err="1">
                <a:solidFill>
                  <a:srgbClr val="FF0000"/>
                </a:solidFill>
                <a:latin typeface="Cambria" panose="02040503050406030204" pitchFamily="18" charset="0"/>
                <a:ea typeface="Cambria" panose="02040503050406030204" pitchFamily="18" charset="0"/>
              </a:rPr>
              <a:t>kính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 : 2 = 1,5 (dm)</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nửa</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tròn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bên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trong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(3,14 × 1, 5 × 1,5) : 2 = 3,5325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phần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giấy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xanh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đỏ</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(17,5 – 3,5325) x 2 = 27,935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tam </a:t>
            </a:r>
            <a:r>
              <a:rPr lang="en-US" sz="2800" dirty="0" err="1">
                <a:solidFill>
                  <a:srgbClr val="FF0000"/>
                </a:solidFill>
                <a:latin typeface="Cambria" panose="02040503050406030204" pitchFamily="18" charset="0"/>
                <a:ea typeface="Cambria" panose="02040503050406030204" pitchFamily="18" charset="0"/>
              </a:rPr>
              <a:t>giác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màu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vàng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a:solidFill>
                  <a:srgbClr val="FF0000"/>
                </a:solidFill>
                <a:latin typeface="Cambria" panose="02040503050406030204" pitchFamily="18" charset="0"/>
                <a:ea typeface="Cambria" panose="02040503050406030204" pitchFamily="18" charset="0"/>
              </a:rPr>
              <a:t>(1 × 1) : 2 = 0,5 (dm2)</a:t>
            </a:r>
          </a:p>
          <a:p>
            <a:pPr algn="ct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diện</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3 </a:t>
            </a:r>
            <a:r>
              <a:rPr lang="en-US" sz="2800" dirty="0" err="1">
                <a:solidFill>
                  <a:srgbClr val="FF0000"/>
                </a:solidFill>
                <a:latin typeface="Cambria" panose="02040503050406030204" pitchFamily="18" charset="0"/>
                <a:ea typeface="Cambria" panose="02040503050406030204" pitchFamily="18" charset="0"/>
              </a:rPr>
              <a:t>mảnh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vải</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algn="ctr"/>
            <a:r>
              <a:rPr lang="en-US" sz="2800">
                <a:solidFill>
                  <a:srgbClr val="FF0000"/>
                </a:solidFill>
                <a:latin typeface="Cambria" panose="02040503050406030204" pitchFamily="18" charset="0"/>
                <a:ea typeface="Cambria" panose="02040503050406030204" pitchFamily="18" charset="0"/>
              </a:rPr>
              <a:t>27,935 </a:t>
            </a:r>
            <a:r>
              <a:rPr lang="en-US" sz="2800" dirty="0">
                <a:solidFill>
                  <a:srgbClr val="FF0000"/>
                </a:solidFill>
                <a:latin typeface="Cambria" panose="02040503050406030204" pitchFamily="18" charset="0"/>
                <a:ea typeface="Cambria" panose="02040503050406030204" pitchFamily="18" charset="0"/>
              </a:rPr>
              <a:t>+ 0,5 = 28,435 (dm</a:t>
            </a:r>
            <a:r>
              <a:rPr lang="en-US" sz="2800" baseline="30000" dirty="0">
                <a:solidFill>
                  <a:srgbClr val="FF0000"/>
                </a:solidFill>
                <a:latin typeface="Cambria" panose="02040503050406030204" pitchFamily="18" charset="0"/>
                <a:ea typeface="Cambria" panose="02040503050406030204" pitchFamily="18" charset="0"/>
              </a:rPr>
              <a:t>2</a:t>
            </a:r>
            <a:r>
              <a:rPr lang="en-US" sz="2800" dirty="0">
                <a:solidFill>
                  <a:srgbClr val="FF0000"/>
                </a:solidFill>
                <a:latin typeface="Cambria" panose="02040503050406030204" pitchFamily="18" charset="0"/>
                <a:ea typeface="Cambria" panose="02040503050406030204" pitchFamily="18" charset="0"/>
              </a:rPr>
              <a:t>)</a:t>
            </a:r>
          </a:p>
          <a:p>
            <a:pPr algn="ct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28,435 dm</a:t>
            </a:r>
            <a:r>
              <a:rPr lang="en-US" sz="2800" baseline="30000" dirty="0">
                <a:solidFill>
                  <a:srgbClr val="FF0000"/>
                </a:solidFill>
                <a:latin typeface="Cambria" panose="02040503050406030204" pitchFamily="18" charset="0"/>
                <a:ea typeface="Cambria" panose="02040503050406030204" pitchFamily="18" charset="0"/>
              </a:rPr>
              <a:t>2</a:t>
            </a:r>
            <a:endParaRPr lang="en-US" sz="28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9076732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36EA79A-E2E4-4E06-AC39-1D305EC575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497"/>
          <a:stretch/>
        </p:blipFill>
        <p:spPr>
          <a:xfrm>
            <a:off x="1" y="0"/>
            <a:ext cx="12192000" cy="6858000"/>
          </a:xfrm>
          <a:prstGeom prst="rect">
            <a:avLst/>
          </a:prstGeom>
        </p:spPr>
      </p:pic>
      <p:pic>
        <p:nvPicPr>
          <p:cNvPr id="5" name="图片 4">
            <a:extLst>
              <a:ext uri="{FF2B5EF4-FFF2-40B4-BE49-F238E27FC236}">
                <a16:creationId xmlns:a16="http://schemas.microsoft.com/office/drawing/2014/main" id="{62583395-4904-407B-BD09-DB650CEC42C2}"/>
              </a:ext>
            </a:extLst>
          </p:cNvPr>
          <p:cNvPicPr>
            <a:picLocks noChangeAspect="1"/>
          </p:cNvPicPr>
          <p:nvPr/>
        </p:nvPicPr>
        <p:blipFill rotWithShape="1">
          <a:blip r:embed="rId3" cstate="print">
            <a:duotone>
              <a:prstClr val="black"/>
              <a:schemeClr val="accent6">
                <a:tint val="45000"/>
                <a:satMod val="400000"/>
              </a:schemeClr>
            </a:duotone>
            <a:extLst>
              <a:ext uri="{28A0092B-C50C-407E-A947-70E740481C1C}">
                <a14:useLocalDpi xmlns:a14="http://schemas.microsoft.com/office/drawing/2010/main" val="0"/>
              </a:ext>
            </a:extLst>
          </a:blip>
          <a:srcRect b="46275"/>
          <a:stretch/>
        </p:blipFill>
        <p:spPr>
          <a:xfrm>
            <a:off x="4218248" y="194115"/>
            <a:ext cx="7875114" cy="6347012"/>
          </a:xfrm>
          <a:prstGeom prst="rect">
            <a:avLst/>
          </a:prstGeom>
        </p:spPr>
      </p:pic>
      <p:pic>
        <p:nvPicPr>
          <p:cNvPr id="7" name="图片 6">
            <a:extLst>
              <a:ext uri="{FF2B5EF4-FFF2-40B4-BE49-F238E27FC236}">
                <a16:creationId xmlns:a16="http://schemas.microsoft.com/office/drawing/2014/main" id="{B651715B-813F-4D72-B539-49286D1CE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544" y="316873"/>
            <a:ext cx="9711145" cy="6858000"/>
          </a:xfrm>
          <a:prstGeom prst="rect">
            <a:avLst/>
          </a:prstGeom>
        </p:spPr>
      </p:pic>
      <p:sp>
        <p:nvSpPr>
          <p:cNvPr id="13" name="iconfont-11910-5686862">
            <a:extLst>
              <a:ext uri="{FF2B5EF4-FFF2-40B4-BE49-F238E27FC236}">
                <a16:creationId xmlns:a16="http://schemas.microsoft.com/office/drawing/2014/main" id="{953D5B06-2FE0-4ED9-A454-41E23A19128B}"/>
              </a:ext>
            </a:extLst>
          </p:cNvPr>
          <p:cNvSpPr>
            <a:spLocks noChangeAspect="1"/>
          </p:cNvSpPr>
          <p:nvPr/>
        </p:nvSpPr>
        <p:spPr bwMode="auto">
          <a:xfrm rot="16200000">
            <a:off x="11206759" y="5723624"/>
            <a:ext cx="320765" cy="366309"/>
          </a:xfrm>
          <a:custGeom>
            <a:avLst/>
            <a:gdLst>
              <a:gd name="T0" fmla="*/ 4621 w 9242"/>
              <a:gd name="T1" fmla="*/ 10555 h 10555"/>
              <a:gd name="T2" fmla="*/ 4034 w 9242"/>
              <a:gd name="T3" fmla="*/ 10285 h 10555"/>
              <a:gd name="T4" fmla="*/ 244 w 9242"/>
              <a:gd name="T5" fmla="*/ 5872 h 10555"/>
              <a:gd name="T6" fmla="*/ 127 w 9242"/>
              <a:gd name="T7" fmla="*/ 5043 h 10555"/>
              <a:gd name="T8" fmla="*/ 831 w 9242"/>
              <a:gd name="T9" fmla="*/ 4592 h 10555"/>
              <a:gd name="T10" fmla="*/ 2221 w 9242"/>
              <a:gd name="T11" fmla="*/ 4592 h 10555"/>
              <a:gd name="T12" fmla="*/ 2221 w 9242"/>
              <a:gd name="T13" fmla="*/ 1200 h 10555"/>
              <a:gd name="T14" fmla="*/ 3421 w 9242"/>
              <a:gd name="T15" fmla="*/ 0 h 10555"/>
              <a:gd name="T16" fmla="*/ 5821 w 9242"/>
              <a:gd name="T17" fmla="*/ 0 h 10555"/>
              <a:gd name="T18" fmla="*/ 7021 w 9242"/>
              <a:gd name="T19" fmla="*/ 1200 h 10555"/>
              <a:gd name="T20" fmla="*/ 7021 w 9242"/>
              <a:gd name="T21" fmla="*/ 4591 h 10555"/>
              <a:gd name="T22" fmla="*/ 8411 w 9242"/>
              <a:gd name="T23" fmla="*/ 4591 h 10555"/>
              <a:gd name="T24" fmla="*/ 9115 w 9242"/>
              <a:gd name="T25" fmla="*/ 5042 h 10555"/>
              <a:gd name="T26" fmla="*/ 8999 w 9242"/>
              <a:gd name="T27" fmla="*/ 5871 h 10555"/>
              <a:gd name="T28" fmla="*/ 5209 w 9242"/>
              <a:gd name="T29" fmla="*/ 10285 h 10555"/>
              <a:gd name="T30" fmla="*/ 4621 w 9242"/>
              <a:gd name="T31" fmla="*/ 10555 h 10555"/>
              <a:gd name="T32" fmla="*/ 886 w 9242"/>
              <a:gd name="T33" fmla="*/ 5392 h 10555"/>
              <a:gd name="T34" fmla="*/ 4621 w 9242"/>
              <a:gd name="T35" fmla="*/ 9742 h 10555"/>
              <a:gd name="T36" fmla="*/ 8356 w 9242"/>
              <a:gd name="T37" fmla="*/ 5392 h 10555"/>
              <a:gd name="T38" fmla="*/ 6221 w 9242"/>
              <a:gd name="T39" fmla="*/ 5392 h 10555"/>
              <a:gd name="T40" fmla="*/ 6221 w 9242"/>
              <a:gd name="T41" fmla="*/ 1200 h 10555"/>
              <a:gd name="T42" fmla="*/ 5821 w 9242"/>
              <a:gd name="T43" fmla="*/ 800 h 10555"/>
              <a:gd name="T44" fmla="*/ 3421 w 9242"/>
              <a:gd name="T45" fmla="*/ 800 h 10555"/>
              <a:gd name="T46" fmla="*/ 3021 w 9242"/>
              <a:gd name="T47" fmla="*/ 1200 h 10555"/>
              <a:gd name="T48" fmla="*/ 3021 w 9242"/>
              <a:gd name="T49" fmla="*/ 5391 h 10555"/>
              <a:gd name="T50" fmla="*/ 886 w 9242"/>
              <a:gd name="T51" fmla="*/ 5391 h 10555"/>
              <a:gd name="T52" fmla="*/ 886 w 9242"/>
              <a:gd name="T53" fmla="*/ 5392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42" h="10555">
                <a:moveTo>
                  <a:pt x="4621" y="10555"/>
                </a:moveTo>
                <a:cubicBezTo>
                  <a:pt x="4395" y="10555"/>
                  <a:pt x="4181" y="10456"/>
                  <a:pt x="4034" y="10285"/>
                </a:cubicBezTo>
                <a:lnTo>
                  <a:pt x="244" y="5872"/>
                </a:lnTo>
                <a:cubicBezTo>
                  <a:pt x="44" y="5640"/>
                  <a:pt x="0" y="5322"/>
                  <a:pt x="127" y="5043"/>
                </a:cubicBezTo>
                <a:cubicBezTo>
                  <a:pt x="255" y="4765"/>
                  <a:pt x="525" y="4592"/>
                  <a:pt x="831" y="4592"/>
                </a:cubicBezTo>
                <a:lnTo>
                  <a:pt x="2221" y="4592"/>
                </a:lnTo>
                <a:lnTo>
                  <a:pt x="2221" y="1200"/>
                </a:lnTo>
                <a:cubicBezTo>
                  <a:pt x="2221" y="539"/>
                  <a:pt x="2760" y="0"/>
                  <a:pt x="3421" y="0"/>
                </a:cubicBezTo>
                <a:lnTo>
                  <a:pt x="5821" y="0"/>
                </a:lnTo>
                <a:cubicBezTo>
                  <a:pt x="6482" y="0"/>
                  <a:pt x="7021" y="539"/>
                  <a:pt x="7021" y="1200"/>
                </a:cubicBezTo>
                <a:lnTo>
                  <a:pt x="7021" y="4591"/>
                </a:lnTo>
                <a:lnTo>
                  <a:pt x="8411" y="4591"/>
                </a:lnTo>
                <a:cubicBezTo>
                  <a:pt x="8717" y="4591"/>
                  <a:pt x="8987" y="4764"/>
                  <a:pt x="9115" y="5042"/>
                </a:cubicBezTo>
                <a:cubicBezTo>
                  <a:pt x="9242" y="5321"/>
                  <a:pt x="9199" y="5639"/>
                  <a:pt x="8999" y="5871"/>
                </a:cubicBezTo>
                <a:lnTo>
                  <a:pt x="5209" y="10285"/>
                </a:lnTo>
                <a:cubicBezTo>
                  <a:pt x="5061" y="10457"/>
                  <a:pt x="4847" y="10555"/>
                  <a:pt x="4621" y="10555"/>
                </a:cubicBezTo>
                <a:close/>
                <a:moveTo>
                  <a:pt x="886" y="5392"/>
                </a:moveTo>
                <a:lnTo>
                  <a:pt x="4621" y="9742"/>
                </a:lnTo>
                <a:lnTo>
                  <a:pt x="8356" y="5392"/>
                </a:lnTo>
                <a:lnTo>
                  <a:pt x="6221" y="5392"/>
                </a:lnTo>
                <a:lnTo>
                  <a:pt x="6221" y="1200"/>
                </a:lnTo>
                <a:cubicBezTo>
                  <a:pt x="6221" y="980"/>
                  <a:pt x="6041" y="800"/>
                  <a:pt x="5821" y="800"/>
                </a:cubicBezTo>
                <a:lnTo>
                  <a:pt x="3421" y="800"/>
                </a:lnTo>
                <a:cubicBezTo>
                  <a:pt x="3201" y="800"/>
                  <a:pt x="3021" y="980"/>
                  <a:pt x="3021" y="1200"/>
                </a:cubicBezTo>
                <a:lnTo>
                  <a:pt x="3021" y="5391"/>
                </a:lnTo>
                <a:lnTo>
                  <a:pt x="886" y="5391"/>
                </a:lnTo>
                <a:lnTo>
                  <a:pt x="886" y="5392"/>
                </a:lnTo>
                <a:close/>
              </a:path>
            </a:pathLst>
          </a:custGeom>
          <a:solidFill>
            <a:srgbClr val="4B4B4B"/>
          </a:solidFill>
          <a:ln>
            <a:solidFill>
              <a:srgbClr val="4B4B4B"/>
            </a:solidFill>
          </a:ln>
        </p:spPr>
        <p:txBody>
          <a:bodyPr/>
          <a:lstStyle/>
          <a:p>
            <a:endParaRPr lang="en-US"/>
          </a:p>
        </p:txBody>
      </p:sp>
      <p:sp>
        <p:nvSpPr>
          <p:cNvPr id="14" name="iconfont-1054-809968">
            <a:extLst>
              <a:ext uri="{FF2B5EF4-FFF2-40B4-BE49-F238E27FC236}">
                <a16:creationId xmlns:a16="http://schemas.microsoft.com/office/drawing/2014/main" id="{86357334-3EBB-46F9-8481-F9B7BB8B629C}"/>
              </a:ext>
            </a:extLst>
          </p:cNvPr>
          <p:cNvSpPr>
            <a:spLocks noChangeAspect="1"/>
          </p:cNvSpPr>
          <p:nvPr/>
        </p:nvSpPr>
        <p:spPr bwMode="auto">
          <a:xfrm>
            <a:off x="11372944" y="888670"/>
            <a:ext cx="304842" cy="304842"/>
          </a:xfrm>
          <a:custGeom>
            <a:avLst/>
            <a:gdLst>
              <a:gd name="T0" fmla="*/ 7991 w 12800"/>
              <a:gd name="T1" fmla="*/ 4785 h 12800"/>
              <a:gd name="T2" fmla="*/ 7237 w 12800"/>
              <a:gd name="T3" fmla="*/ 4281 h 12800"/>
              <a:gd name="T4" fmla="*/ 6348 w 12800"/>
              <a:gd name="T5" fmla="*/ 4105 h 12800"/>
              <a:gd name="T6" fmla="*/ 5458 w 12800"/>
              <a:gd name="T7" fmla="*/ 4281 h 12800"/>
              <a:gd name="T8" fmla="*/ 4704 w 12800"/>
              <a:gd name="T9" fmla="*/ 4785 h 12800"/>
              <a:gd name="T10" fmla="*/ 4200 w 12800"/>
              <a:gd name="T11" fmla="*/ 5538 h 12800"/>
              <a:gd name="T12" fmla="*/ 4023 w 12800"/>
              <a:gd name="T13" fmla="*/ 6426 h 12800"/>
              <a:gd name="T14" fmla="*/ 4200 w 12800"/>
              <a:gd name="T15" fmla="*/ 7314 h 12800"/>
              <a:gd name="T16" fmla="*/ 4704 w 12800"/>
              <a:gd name="T17" fmla="*/ 8067 h 12800"/>
              <a:gd name="T18" fmla="*/ 5458 w 12800"/>
              <a:gd name="T19" fmla="*/ 8571 h 12800"/>
              <a:gd name="T20" fmla="*/ 6348 w 12800"/>
              <a:gd name="T21" fmla="*/ 8747 h 12800"/>
              <a:gd name="T22" fmla="*/ 7237 w 12800"/>
              <a:gd name="T23" fmla="*/ 8571 h 12800"/>
              <a:gd name="T24" fmla="*/ 7991 w 12800"/>
              <a:gd name="T25" fmla="*/ 8067 h 12800"/>
              <a:gd name="T26" fmla="*/ 8495 w 12800"/>
              <a:gd name="T27" fmla="*/ 7314 h 12800"/>
              <a:gd name="T28" fmla="*/ 8672 w 12800"/>
              <a:gd name="T29" fmla="*/ 6426 h 12800"/>
              <a:gd name="T30" fmla="*/ 8495 w 12800"/>
              <a:gd name="T31" fmla="*/ 5538 h 12800"/>
              <a:gd name="T32" fmla="*/ 7991 w 12800"/>
              <a:gd name="T33" fmla="*/ 4785 h 12800"/>
              <a:gd name="T34" fmla="*/ 11482 w 12800"/>
              <a:gd name="T35" fmla="*/ 5844 h 12800"/>
              <a:gd name="T36" fmla="*/ 6947 w 12800"/>
              <a:gd name="T37" fmla="*/ 1317 h 12800"/>
              <a:gd name="T38" fmla="*/ 6947 w 12800"/>
              <a:gd name="T39" fmla="*/ 0 h 12800"/>
              <a:gd name="T40" fmla="*/ 5880 w 12800"/>
              <a:gd name="T41" fmla="*/ 0 h 12800"/>
              <a:gd name="T42" fmla="*/ 5880 w 12800"/>
              <a:gd name="T43" fmla="*/ 1334 h 12800"/>
              <a:gd name="T44" fmla="*/ 1318 w 12800"/>
              <a:gd name="T45" fmla="*/ 5844 h 12800"/>
              <a:gd name="T46" fmla="*/ 0 w 12800"/>
              <a:gd name="T47" fmla="*/ 5844 h 12800"/>
              <a:gd name="T48" fmla="*/ 0 w 12800"/>
              <a:gd name="T49" fmla="*/ 6933 h 12800"/>
              <a:gd name="T50" fmla="*/ 1318 w 12800"/>
              <a:gd name="T51" fmla="*/ 6933 h 12800"/>
              <a:gd name="T52" fmla="*/ 5857 w 12800"/>
              <a:gd name="T53" fmla="*/ 11466 h 12800"/>
              <a:gd name="T54" fmla="*/ 5857 w 12800"/>
              <a:gd name="T55" fmla="*/ 12800 h 12800"/>
              <a:gd name="T56" fmla="*/ 6947 w 12800"/>
              <a:gd name="T57" fmla="*/ 12800 h 12800"/>
              <a:gd name="T58" fmla="*/ 6947 w 12800"/>
              <a:gd name="T59" fmla="*/ 11483 h 12800"/>
              <a:gd name="T60" fmla="*/ 11482 w 12800"/>
              <a:gd name="T61" fmla="*/ 6933 h 12800"/>
              <a:gd name="T62" fmla="*/ 12800 w 12800"/>
              <a:gd name="T63" fmla="*/ 6933 h 12800"/>
              <a:gd name="T64" fmla="*/ 12800 w 12800"/>
              <a:gd name="T65" fmla="*/ 5844 h 12800"/>
              <a:gd name="T66" fmla="*/ 11482 w 12800"/>
              <a:gd name="T67" fmla="*/ 5844 h 12800"/>
              <a:gd name="T68" fmla="*/ 6400 w 12800"/>
              <a:gd name="T69" fmla="*/ 10589 h 12800"/>
              <a:gd name="T70" fmla="*/ 2214 w 12800"/>
              <a:gd name="T71" fmla="*/ 6409 h 12800"/>
              <a:gd name="T72" fmla="*/ 6400 w 12800"/>
              <a:gd name="T73" fmla="*/ 2206 h 12800"/>
              <a:gd name="T74" fmla="*/ 10586 w 12800"/>
              <a:gd name="T75" fmla="*/ 6409 h 12800"/>
              <a:gd name="T76" fmla="*/ 6400 w 12800"/>
              <a:gd name="T77" fmla="*/ 10589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00" h="12800">
                <a:moveTo>
                  <a:pt x="7991" y="4785"/>
                </a:moveTo>
                <a:cubicBezTo>
                  <a:pt x="7776" y="4570"/>
                  <a:pt x="7518" y="4398"/>
                  <a:pt x="7237" y="4281"/>
                </a:cubicBezTo>
                <a:cubicBezTo>
                  <a:pt x="6956" y="4165"/>
                  <a:pt x="6652" y="4105"/>
                  <a:pt x="6348" y="4105"/>
                </a:cubicBezTo>
                <a:cubicBezTo>
                  <a:pt x="6043" y="4105"/>
                  <a:pt x="5739" y="4165"/>
                  <a:pt x="5458" y="4281"/>
                </a:cubicBezTo>
                <a:cubicBezTo>
                  <a:pt x="5177" y="4398"/>
                  <a:pt x="4919" y="4570"/>
                  <a:pt x="4704" y="4785"/>
                </a:cubicBezTo>
                <a:cubicBezTo>
                  <a:pt x="4489" y="4999"/>
                  <a:pt x="4317" y="5257"/>
                  <a:pt x="4200" y="5538"/>
                </a:cubicBezTo>
                <a:cubicBezTo>
                  <a:pt x="4084" y="5819"/>
                  <a:pt x="4023" y="6122"/>
                  <a:pt x="4023" y="6426"/>
                </a:cubicBezTo>
                <a:cubicBezTo>
                  <a:pt x="4023" y="6730"/>
                  <a:pt x="4084" y="7033"/>
                  <a:pt x="4200" y="7314"/>
                </a:cubicBezTo>
                <a:cubicBezTo>
                  <a:pt x="4317" y="7595"/>
                  <a:pt x="4489" y="7853"/>
                  <a:pt x="4704" y="8067"/>
                </a:cubicBezTo>
                <a:cubicBezTo>
                  <a:pt x="4919" y="8282"/>
                  <a:pt x="5177" y="8454"/>
                  <a:pt x="5458" y="8571"/>
                </a:cubicBezTo>
                <a:cubicBezTo>
                  <a:pt x="5739" y="8687"/>
                  <a:pt x="6043" y="8747"/>
                  <a:pt x="6348" y="8747"/>
                </a:cubicBezTo>
                <a:cubicBezTo>
                  <a:pt x="6652" y="8747"/>
                  <a:pt x="6956" y="8687"/>
                  <a:pt x="7237" y="8571"/>
                </a:cubicBezTo>
                <a:cubicBezTo>
                  <a:pt x="7518" y="8454"/>
                  <a:pt x="7776" y="8282"/>
                  <a:pt x="7991" y="8067"/>
                </a:cubicBezTo>
                <a:cubicBezTo>
                  <a:pt x="8206" y="7853"/>
                  <a:pt x="8379" y="7595"/>
                  <a:pt x="8495" y="7314"/>
                </a:cubicBezTo>
                <a:cubicBezTo>
                  <a:pt x="8611" y="7034"/>
                  <a:pt x="8672" y="6730"/>
                  <a:pt x="8672" y="6426"/>
                </a:cubicBezTo>
                <a:cubicBezTo>
                  <a:pt x="8672" y="6122"/>
                  <a:pt x="8611" y="5819"/>
                  <a:pt x="8495" y="5538"/>
                </a:cubicBezTo>
                <a:cubicBezTo>
                  <a:pt x="8379" y="5257"/>
                  <a:pt x="8207" y="5000"/>
                  <a:pt x="7991" y="4785"/>
                </a:cubicBezTo>
                <a:close/>
                <a:moveTo>
                  <a:pt x="11482" y="5844"/>
                </a:moveTo>
                <a:cubicBezTo>
                  <a:pt x="11274" y="3350"/>
                  <a:pt x="9445" y="1490"/>
                  <a:pt x="6947" y="1317"/>
                </a:cubicBezTo>
                <a:lnTo>
                  <a:pt x="6947" y="0"/>
                </a:lnTo>
                <a:lnTo>
                  <a:pt x="5880" y="0"/>
                </a:lnTo>
                <a:lnTo>
                  <a:pt x="5880" y="1334"/>
                </a:lnTo>
                <a:cubicBezTo>
                  <a:pt x="3452" y="1559"/>
                  <a:pt x="1526" y="3402"/>
                  <a:pt x="1318" y="5844"/>
                </a:cubicBezTo>
                <a:lnTo>
                  <a:pt x="0" y="5844"/>
                </a:lnTo>
                <a:lnTo>
                  <a:pt x="0" y="6933"/>
                </a:lnTo>
                <a:lnTo>
                  <a:pt x="1318" y="6933"/>
                </a:lnTo>
                <a:cubicBezTo>
                  <a:pt x="1526" y="9375"/>
                  <a:pt x="3429" y="11224"/>
                  <a:pt x="5857" y="11466"/>
                </a:cubicBezTo>
                <a:lnTo>
                  <a:pt x="5857" y="12800"/>
                </a:lnTo>
                <a:lnTo>
                  <a:pt x="6947" y="12800"/>
                </a:lnTo>
                <a:lnTo>
                  <a:pt x="6947" y="11483"/>
                </a:lnTo>
                <a:cubicBezTo>
                  <a:pt x="9444" y="11310"/>
                  <a:pt x="11274" y="9427"/>
                  <a:pt x="11482" y="6933"/>
                </a:cubicBezTo>
                <a:lnTo>
                  <a:pt x="12800" y="6933"/>
                </a:lnTo>
                <a:lnTo>
                  <a:pt x="12800" y="5844"/>
                </a:lnTo>
                <a:lnTo>
                  <a:pt x="11482" y="5844"/>
                </a:lnTo>
                <a:close/>
                <a:moveTo>
                  <a:pt x="6400" y="10589"/>
                </a:moveTo>
                <a:cubicBezTo>
                  <a:pt x="4093" y="10589"/>
                  <a:pt x="2214" y="8695"/>
                  <a:pt x="2214" y="6409"/>
                </a:cubicBezTo>
                <a:cubicBezTo>
                  <a:pt x="2214" y="4122"/>
                  <a:pt x="4111" y="2206"/>
                  <a:pt x="6400" y="2206"/>
                </a:cubicBezTo>
                <a:cubicBezTo>
                  <a:pt x="8707" y="2206"/>
                  <a:pt x="10586" y="4122"/>
                  <a:pt x="10586" y="6409"/>
                </a:cubicBezTo>
                <a:cubicBezTo>
                  <a:pt x="10586" y="8695"/>
                  <a:pt x="8707" y="10589"/>
                  <a:pt x="6400" y="10589"/>
                </a:cubicBezTo>
                <a:close/>
              </a:path>
            </a:pathLst>
          </a:custGeom>
          <a:solidFill>
            <a:srgbClr val="4B4B4B"/>
          </a:solidFill>
          <a:ln>
            <a:solidFill>
              <a:srgbClr val="4B4B4B"/>
            </a:solidFill>
          </a:ln>
        </p:spPr>
        <p:txBody>
          <a:bodyPr/>
          <a:lstStyle/>
          <a:p>
            <a:endParaRPr lang="en-US"/>
          </a:p>
        </p:txBody>
      </p:sp>
      <p:sp>
        <p:nvSpPr>
          <p:cNvPr id="11" name="文本框 8">
            <a:extLst>
              <a:ext uri="{FF2B5EF4-FFF2-40B4-BE49-F238E27FC236}">
                <a16:creationId xmlns:a16="http://schemas.microsoft.com/office/drawing/2014/main" id="{C0B78AAD-E42C-432D-8B23-4157CB7B889D}"/>
              </a:ext>
            </a:extLst>
          </p:cNvPr>
          <p:cNvSpPr txBox="1"/>
          <p:nvPr/>
        </p:nvSpPr>
        <p:spPr>
          <a:xfrm>
            <a:off x="6096001" y="1574345"/>
            <a:ext cx="3813717" cy="2554545"/>
          </a:xfrm>
          <a:prstGeom prst="rect">
            <a:avLst/>
          </a:prstGeom>
          <a:noFill/>
        </p:spPr>
        <p:txBody>
          <a:bodyPr wrap="square" rtlCol="0">
            <a:spAutoFit/>
            <a:scene3d>
              <a:camera prst="isometricOffAxis1Right"/>
              <a:lightRig rig="threePt" dir="t"/>
            </a:scene3d>
          </a:bodyPr>
          <a:lstStyle/>
          <a:p>
            <a:pPr algn="ctr"/>
            <a:r>
              <a:rPr lang="en-US" altLang="zh-CN" sz="8000" b="1" dirty="0">
                <a:solidFill>
                  <a:srgbClr val="4B4B4B"/>
                </a:solidFill>
                <a:effectLst>
                  <a:outerShdw blurRad="38100" dist="38100" dir="2700000" algn="tl">
                    <a:srgbClr val="000000">
                      <a:alpha val="43137"/>
                    </a:srgbClr>
                  </a:outerShdw>
                </a:effectLst>
                <a:latin typeface="UTM Facebook" pitchFamily="18" charset="0"/>
                <a:ea typeface="仓耳青禾体-谷力 W05" panose="02020400000000000000" pitchFamily="18" charset="-122"/>
              </a:rPr>
              <a:t>VẬN DỤNG</a:t>
            </a:r>
            <a:endParaRPr lang="zh-CN" altLang="en-US" sz="8000" b="1" dirty="0">
              <a:solidFill>
                <a:srgbClr val="4B4B4B"/>
              </a:solidFill>
              <a:effectLst>
                <a:outerShdw blurRad="38100" dist="38100" dir="2700000" algn="tl">
                  <a:srgbClr val="000000">
                    <a:alpha val="43137"/>
                  </a:srgbClr>
                </a:outerShdw>
              </a:effectLst>
              <a:latin typeface="UTM Facebook" pitchFamily="18" charset="0"/>
              <a:ea typeface="仓耳青禾体-谷力 W05" panose="02020400000000000000" pitchFamily="18" charset="-122"/>
            </a:endParaRPr>
          </a:p>
        </p:txBody>
      </p:sp>
    </p:spTree>
    <p:extLst>
      <p:ext uri="{BB962C8B-B14F-4D97-AF65-F5344CB8AC3E}">
        <p14:creationId xmlns:p14="http://schemas.microsoft.com/office/powerpoint/2010/main" val="68950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par>
                                <p:cTn id="15" presetID="14" presetClass="entr" presetSubtype="10" fill="hold" grpId="0" nodeType="withEffect">
                                  <p:stCondLst>
                                    <p:cond delay="150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769441"/>
          </a:xfrm>
          <a:prstGeom prst="rect">
            <a:avLst/>
          </a:prstGeom>
          <a:noFill/>
        </p:spPr>
        <p:txBody>
          <a:bodyPr wrap="square" rtlCol="0">
            <a:spAutoFit/>
          </a:bodyPr>
          <a:lstStyle/>
          <a:p>
            <a:pPr lvl="0" algn="just" defTabSz="914400">
              <a:defRPr/>
            </a:pPr>
            <a:r>
              <a:rPr lang="vi-VN" sz="4400" b="1" dirty="0">
                <a:solidFill>
                  <a:prstClr val="black"/>
                </a:solidFill>
                <a:latin typeface="Cambria" panose="02040503050406030204" pitchFamily="18" charset="0"/>
                <a:ea typeface="Cambria" panose="02040503050406030204" pitchFamily="18" charset="0"/>
                <a:cs typeface="Arial" panose="020B0604020202020204" pitchFamily="34" charset="0"/>
              </a:rPr>
              <a:t> Đ, S?</a:t>
            </a:r>
            <a:endPar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12" name="Picture 11">
            <a:extLst>
              <a:ext uri="{FF2B5EF4-FFF2-40B4-BE49-F238E27FC236}">
                <a16:creationId xmlns:a16="http://schemas.microsoft.com/office/drawing/2014/main" id="{F467CD98-EA9B-756D-FFF7-DD3F247B38CE}"/>
              </a:ext>
            </a:extLst>
          </p:cNvPr>
          <p:cNvPicPr>
            <a:picLocks noChangeAspect="1"/>
          </p:cNvPicPr>
          <p:nvPr/>
        </p:nvPicPr>
        <p:blipFill>
          <a:blip r:embed="rId2"/>
          <a:stretch>
            <a:fillRect/>
          </a:stretch>
        </p:blipFill>
        <p:spPr>
          <a:xfrm>
            <a:off x="0" y="1407001"/>
            <a:ext cx="5943591" cy="3195479"/>
          </a:xfrm>
          <a:prstGeom prst="rect">
            <a:avLst/>
          </a:prstGeom>
        </p:spPr>
      </p:pic>
      <p:sp>
        <p:nvSpPr>
          <p:cNvPr id="13" name="TextBox 12">
            <a:extLst>
              <a:ext uri="{FF2B5EF4-FFF2-40B4-BE49-F238E27FC236}">
                <a16:creationId xmlns:a16="http://schemas.microsoft.com/office/drawing/2014/main" id="{479A5E34-2CA1-509B-333D-5E66E5CB4BDD}"/>
              </a:ext>
            </a:extLst>
          </p:cNvPr>
          <p:cNvSpPr txBox="1"/>
          <p:nvPr/>
        </p:nvSpPr>
        <p:spPr>
          <a:xfrm>
            <a:off x="3931920" y="109728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Đường kính của hình tròn màu đỏ gấp hai lần đường kính của hình tròn màu xanh.</a:t>
            </a:r>
            <a:endParaRPr lang="en-US" sz="32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C6003B27-4C75-683C-A26F-449C6F99339E}"/>
              </a:ext>
            </a:extLst>
          </p:cNvPr>
          <p:cNvSpPr txBox="1"/>
          <p:nvPr/>
        </p:nvSpPr>
        <p:spPr>
          <a:xfrm>
            <a:off x="3657600" y="4744720"/>
            <a:ext cx="8260080" cy="107721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Chu vi của hình tròn màu đỏ cũng gấp hai lần chu vi của hình tròn màu xanh</a:t>
            </a:r>
            <a:endParaRPr lang="en-US" sz="32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90FD1046-C18C-A265-D927-C844B7588E76}"/>
              </a:ext>
            </a:extLst>
          </p:cNvPr>
          <p:cNvSpPr/>
          <p:nvPr/>
        </p:nvSpPr>
        <p:spPr>
          <a:xfrm>
            <a:off x="10993120" y="163576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6" name="Rectangle: Rounded Corners 15">
            <a:extLst>
              <a:ext uri="{FF2B5EF4-FFF2-40B4-BE49-F238E27FC236}">
                <a16:creationId xmlns:a16="http://schemas.microsoft.com/office/drawing/2014/main" id="{52DD3D61-B0CA-44DB-39FC-E809068C291E}"/>
              </a:ext>
            </a:extLst>
          </p:cNvPr>
          <p:cNvSpPr/>
          <p:nvPr/>
        </p:nvSpPr>
        <p:spPr>
          <a:xfrm>
            <a:off x="9682480" y="536448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sp>
        <p:nvSpPr>
          <p:cNvPr id="17" name="Rectangle: Rounded Corners 16">
            <a:extLst>
              <a:ext uri="{FF2B5EF4-FFF2-40B4-BE49-F238E27FC236}">
                <a16:creationId xmlns:a16="http://schemas.microsoft.com/office/drawing/2014/main" id="{5C7DAED8-6435-DFF9-ED47-0F30B7BEC1C2}"/>
              </a:ext>
            </a:extLst>
          </p:cNvPr>
          <p:cNvSpPr/>
          <p:nvPr/>
        </p:nvSpPr>
        <p:spPr>
          <a:xfrm>
            <a:off x="10993120" y="1625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solidFill>
                  <a:srgbClr val="FF0000"/>
                </a:solidFill>
              </a:rPr>
              <a:t>Đ</a:t>
            </a:r>
          </a:p>
        </p:txBody>
      </p:sp>
      <p:sp>
        <p:nvSpPr>
          <p:cNvPr id="18" name="Rectangle: Rounded Corners 17">
            <a:extLst>
              <a:ext uri="{FF2B5EF4-FFF2-40B4-BE49-F238E27FC236}">
                <a16:creationId xmlns:a16="http://schemas.microsoft.com/office/drawing/2014/main" id="{83BA092C-8B0A-6B00-7E5F-B30AD5C098D5}"/>
              </a:ext>
            </a:extLst>
          </p:cNvPr>
          <p:cNvSpPr/>
          <p:nvPr/>
        </p:nvSpPr>
        <p:spPr>
          <a:xfrm>
            <a:off x="9672320" y="535432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a:solidFill>
                  <a:srgbClr val="FF0000"/>
                </a:solidFill>
              </a:rPr>
              <a:t>Đ</a:t>
            </a:r>
            <a:endParaRPr lang="en-US" sz="4000" dirty="0">
              <a:solidFill>
                <a:srgbClr val="FF0000"/>
              </a:solidFill>
            </a:endParaRPr>
          </a:p>
        </p:txBody>
      </p:sp>
    </p:spTree>
    <p:extLst>
      <p:ext uri="{BB962C8B-B14F-4D97-AF65-F5344CB8AC3E}">
        <p14:creationId xmlns:p14="http://schemas.microsoft.com/office/powerpoint/2010/main" val="7384415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animBg="1"/>
      <p:bldP spid="16"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grpSp>
        <p:nvGrpSpPr>
          <p:cNvPr id="11" name="组合 40"/>
          <p:cNvGrpSpPr/>
          <p:nvPr/>
        </p:nvGrpSpPr>
        <p:grpSpPr>
          <a:xfrm>
            <a:off x="6182130" y="1935342"/>
            <a:ext cx="5034510" cy="1844177"/>
            <a:chOff x="4751539" y="984715"/>
            <a:chExt cx="3008159" cy="559593"/>
          </a:xfrm>
        </p:grpSpPr>
        <p:sp>
          <p:nvSpPr>
            <p:cNvPr id="12" name="任意多边形 16"/>
            <p:cNvSpPr>
              <a:spLocks/>
            </p:cNvSpPr>
            <p:nvPr>
              <p:custDataLst>
                <p:tags r:id="rId1"/>
              </p:custDataLst>
            </p:nvPr>
          </p:nvSpPr>
          <p:spPr bwMode="auto">
            <a:xfrm flipH="1">
              <a:off x="4781466" y="984715"/>
              <a:ext cx="2951402" cy="47506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lvl="0">
                <a:defRPr/>
              </a:pPr>
              <a:r>
                <a:rPr lang="pt-BR" altLang="zh-CN" sz="4400" kern="0" dirty="0">
                  <a:ea typeface="微软雅黑" panose="020B0503020204020204" pitchFamily="34" charset="-122"/>
                  <a:cs typeface="Times New Roman" panose="02020603050405020304" pitchFamily="18" charset="0"/>
                </a:rPr>
                <a:t>A: 10 cm; B: 1,5 dm</a:t>
              </a:r>
              <a:r>
                <a:rPr lang="pt-BR" altLang="zh-CN" sz="4400" kern="0">
                  <a:ea typeface="微软雅黑" panose="020B0503020204020204" pitchFamily="34" charset="-122"/>
                  <a:cs typeface="Times New Roman" panose="02020603050405020304" pitchFamily="18" charset="0"/>
                </a:rPr>
                <a:t>;   C: 0,25 m </a:t>
              </a:r>
              <a:endParaRPr lang="zh-CN" altLang="zh-CN" sz="4400" kern="0" dirty="0">
                <a:ea typeface="微软雅黑" panose="020B0503020204020204" pitchFamily="34" charset="-122"/>
                <a:cs typeface="Times New Roman" panose="02020603050405020304" pitchFamily="18" charset="0"/>
              </a:endParaRPr>
            </a:p>
          </p:txBody>
        </p:sp>
        <p:sp>
          <p:nvSpPr>
            <p:cNvPr id="13" name="Freeform 10"/>
            <p:cNvSpPr>
              <a:spLocks/>
            </p:cNvSpPr>
            <p:nvPr>
              <p:custDataLst>
                <p:tags r:id="rId2"/>
              </p:custDataLst>
            </p:nvPr>
          </p:nvSpPr>
          <p:spPr bwMode="auto">
            <a:xfrm flipH="1">
              <a:off x="4751539" y="1002574"/>
              <a:ext cx="179561"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headEnd/>
              <a:tailEnd/>
            </a:ln>
          </p:spPr>
          <p:txBody>
            <a:bodyPr/>
            <a:lstStyle/>
            <a:p>
              <a:pPr>
                <a:defRPr/>
              </a:pPr>
              <a:endParaRPr lang="zh-CN" altLang="zh-CN" sz="1013" kern="0">
                <a:solidFill>
                  <a:srgbClr val="000000"/>
                </a:solidFill>
                <a:latin typeface="Arial"/>
              </a:endParaRPr>
            </a:p>
          </p:txBody>
        </p:sp>
        <p:sp>
          <p:nvSpPr>
            <p:cNvPr id="14" name="Freeform 22"/>
            <p:cNvSpPr>
              <a:spLocks/>
            </p:cNvSpPr>
            <p:nvPr>
              <p:custDataLst>
                <p:tags r:id="rId3"/>
              </p:custDataLst>
            </p:nvPr>
          </p:nvSpPr>
          <p:spPr bwMode="auto">
            <a:xfrm>
              <a:off x="7593552" y="1002574"/>
              <a:ext cx="166146" cy="541734"/>
            </a:xfrm>
            <a:custGeom>
              <a:avLst/>
              <a:gdLst/>
              <a:ahLst/>
              <a:cxnLst>
                <a:cxn ang="0">
                  <a:pos x="187" y="0"/>
                </a:cxn>
                <a:cxn ang="0">
                  <a:pos x="149" y="11"/>
                </a:cxn>
                <a:cxn ang="0">
                  <a:pos x="22" y="55"/>
                </a:cxn>
                <a:cxn ang="0">
                  <a:pos x="0" y="360"/>
                </a:cxn>
                <a:cxn ang="0">
                  <a:pos x="34" y="518"/>
                </a:cxn>
                <a:cxn ang="0">
                  <a:pos x="128" y="497"/>
                </a:cxn>
                <a:cxn ang="0">
                  <a:pos x="224" y="454"/>
                </a:cxn>
                <a:cxn ang="0">
                  <a:pos x="187" y="0"/>
                </a:cxn>
              </a:cxnLst>
              <a:rect l="0" t="0" r="r" b="b"/>
              <a:pathLst>
                <a:path w="224" h="518">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rotWithShape="1">
              <a:gsLst>
                <a:gs pos="0">
                  <a:srgbClr val="C7E6A4"/>
                </a:gs>
                <a:gs pos="100000">
                  <a:srgbClr val="6CA62C"/>
                </a:gs>
              </a:gsLst>
              <a:lin ang="0" scaled="1"/>
            </a:gradFill>
            <a:ln w="9525">
              <a:noFill/>
              <a:round/>
              <a:headEnd/>
              <a:tailEnd/>
            </a:ln>
          </p:spPr>
          <p:txBody>
            <a:bodyPr/>
            <a:lstStyle/>
            <a:p>
              <a:pPr>
                <a:defRPr/>
              </a:pPr>
              <a:endParaRPr lang="zh-CN" altLang="zh-CN" sz="1013" kern="0">
                <a:solidFill>
                  <a:srgbClr val="000000"/>
                </a:solidFill>
                <a:latin typeface="Arial"/>
              </a:endParaRPr>
            </a:p>
          </p:txBody>
        </p:sp>
      </p:grpSp>
      <p:sp>
        <p:nvSpPr>
          <p:cNvPr id="19" name="TextBox 18"/>
          <p:cNvSpPr txBox="1"/>
          <p:nvPr/>
        </p:nvSpPr>
        <p:spPr>
          <a:xfrm>
            <a:off x="1050365" y="1101425"/>
            <a:ext cx="4176890" cy="2123658"/>
          </a:xfrm>
          <a:prstGeom prst="rect">
            <a:avLst/>
          </a:prstGeom>
          <a:noFill/>
        </p:spPr>
        <p:txBody>
          <a:bodyPr wrap="square" rtlCol="0">
            <a:spAutoFit/>
          </a:bodyPr>
          <a:lstStyle/>
          <a:p>
            <a:pPr algn="ctr"/>
            <a:r>
              <a:rPr lang="nl-NL" sz="4400" dirty="0"/>
              <a:t>Em hãy tìm bán kính của 3 hình tròn trên.</a:t>
            </a:r>
            <a:endParaRPr lang="en-US" sz="4400" dirty="0"/>
          </a:p>
        </p:txBody>
      </p:sp>
      <p:pic>
        <p:nvPicPr>
          <p:cNvPr id="2" name="Picture 1">
            <a:extLst>
              <a:ext uri="{FF2B5EF4-FFF2-40B4-BE49-F238E27FC236}">
                <a16:creationId xmlns:a16="http://schemas.microsoft.com/office/drawing/2014/main" id="{FA2CE496-0877-61B6-8775-EB1444756325}"/>
              </a:ext>
            </a:extLst>
          </p:cNvPr>
          <p:cNvPicPr>
            <a:picLocks noChangeAspect="1"/>
          </p:cNvPicPr>
          <p:nvPr/>
        </p:nvPicPr>
        <p:blipFill>
          <a:blip r:embed="rId6"/>
          <a:stretch>
            <a:fillRect/>
          </a:stretch>
        </p:blipFill>
        <p:spPr>
          <a:xfrm>
            <a:off x="229869" y="4485322"/>
            <a:ext cx="5520691" cy="1509078"/>
          </a:xfrm>
          <a:prstGeom prst="rect">
            <a:avLst/>
          </a:prstGeom>
        </p:spPr>
      </p:pic>
    </p:spTree>
    <p:extLst>
      <p:ext uri="{BB962C8B-B14F-4D97-AF65-F5344CB8AC3E}">
        <p14:creationId xmlns:p14="http://schemas.microsoft.com/office/powerpoint/2010/main" val="34668692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sp>
        <p:nvSpPr>
          <p:cNvPr id="12" name="任意多边形 16"/>
          <p:cNvSpPr>
            <a:spLocks/>
          </p:cNvSpPr>
          <p:nvPr>
            <p:custDataLst>
              <p:tags r:id="rId1"/>
            </p:custDataLst>
          </p:nvPr>
        </p:nvSpPr>
        <p:spPr bwMode="auto">
          <a:xfrm flipH="1">
            <a:off x="5963919" y="1600062"/>
            <a:ext cx="6065521" cy="2281486"/>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44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Muốn tính chu vi hình tròn, ta lấy đường kính nhân với 3,14.</a:t>
            </a:r>
            <a:endParaRPr kumimoji="0" lang="zh-CN" altLang="zh-CN" sz="44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endParaRPr>
          </a:p>
        </p:txBody>
      </p:sp>
      <p:sp>
        <p:nvSpPr>
          <p:cNvPr id="19" name="TextBox 18"/>
          <p:cNvSpPr txBox="1"/>
          <p:nvPr/>
        </p:nvSpPr>
        <p:spPr>
          <a:xfrm>
            <a:off x="1050365" y="1101425"/>
            <a:ext cx="4176890" cy="2123658"/>
          </a:xfrm>
          <a:prstGeom prst="rect">
            <a:avLst/>
          </a:prstGeom>
          <a:noFill/>
        </p:spPr>
        <p:txBody>
          <a:bodyPr wrap="square" rtlCol="0">
            <a:spAutoFit/>
          </a:bodyPr>
          <a:lstStyle/>
          <a:p>
            <a:pPr lvl="0" algn="ctr"/>
            <a:r>
              <a:rPr lang="nl-NL" sz="4400" dirty="0">
                <a:solidFill>
                  <a:prstClr val="black"/>
                </a:solidFill>
              </a:rPr>
              <a:t>Em hãy nhắc lại cách tính chu vi hình tròn.</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4940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
            <a:extLst>
              <a:ext uri="{FF2B5EF4-FFF2-40B4-BE49-F238E27FC236}">
                <a16:creationId xmlns:a16="http://schemas.microsoft.com/office/drawing/2014/main" id="{BCE1477B-FEAC-44E2-974F-A0C3850406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749" y="-1039276"/>
            <a:ext cx="8189119" cy="5783147"/>
          </a:xfrm>
          <a:prstGeom prst="rect">
            <a:avLst/>
          </a:prstGeom>
        </p:spPr>
      </p:pic>
      <p:sp>
        <p:nvSpPr>
          <p:cNvPr id="12" name="任意多边形 16"/>
          <p:cNvSpPr>
            <a:spLocks/>
          </p:cNvSpPr>
          <p:nvPr>
            <p:custDataLst>
              <p:tags r:id="rId1"/>
            </p:custDataLst>
          </p:nvPr>
        </p:nvSpPr>
        <p:spPr bwMode="auto">
          <a:xfrm flipH="1">
            <a:off x="6045200" y="955040"/>
            <a:ext cx="5781038" cy="3342640"/>
          </a:xfrm>
          <a:custGeom>
            <a:avLst/>
            <a:gdLst>
              <a:gd name="connsiteX0" fmla="*/ 2957680 w 4539922"/>
              <a:gd name="connsiteY0" fmla="*/ 34 h 633569"/>
              <a:gd name="connsiteX1" fmla="*/ 2338828 w 4539922"/>
              <a:gd name="connsiteY1" fmla="*/ 948 h 633569"/>
              <a:gd name="connsiteX2" fmla="*/ 2183760 w 4539922"/>
              <a:gd name="connsiteY2" fmla="*/ 1166 h 633569"/>
              <a:gd name="connsiteX3" fmla="*/ 2040037 w 4539922"/>
              <a:gd name="connsiteY3" fmla="*/ 948 h 633569"/>
              <a:gd name="connsiteX4" fmla="*/ 35351 w 4539922"/>
              <a:gd name="connsiteY4" fmla="*/ 13740 h 633569"/>
              <a:gd name="connsiteX5" fmla="*/ 0 w 4539922"/>
              <a:gd name="connsiteY5" fmla="*/ 24879 h 633569"/>
              <a:gd name="connsiteX6" fmla="*/ 156229 w 4539922"/>
              <a:gd name="connsiteY6" fmla="*/ 633347 h 633569"/>
              <a:gd name="connsiteX7" fmla="*/ 2067822 w 4539922"/>
              <a:gd name="connsiteY7" fmla="*/ 631881 h 633569"/>
              <a:gd name="connsiteX8" fmla="*/ 2183760 w 4539922"/>
              <a:gd name="connsiteY8" fmla="*/ 630823 h 633569"/>
              <a:gd name="connsiteX9" fmla="*/ 2308850 w 4539922"/>
              <a:gd name="connsiteY9" fmla="*/ 631881 h 633569"/>
              <a:gd name="connsiteX10" fmla="*/ 4371359 w 4539922"/>
              <a:gd name="connsiteY10" fmla="*/ 633347 h 633569"/>
              <a:gd name="connsiteX11" fmla="*/ 4539922 w 4539922"/>
              <a:gd name="connsiteY11" fmla="*/ 24879 h 633569"/>
              <a:gd name="connsiteX12" fmla="*/ 4501780 w 4539922"/>
              <a:gd name="connsiteY12" fmla="*/ 13740 h 633569"/>
              <a:gd name="connsiteX13" fmla="*/ 2957680 w 4539922"/>
              <a:gd name="connsiteY13" fmla="*/ 34 h 63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9922" h="633569">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w="9525">
            <a:noFill/>
            <a:round/>
            <a:headEnd/>
            <a:tailEnd/>
          </a:ln>
        </p:spPr>
        <p:txBody>
          <a:bodyPr anchor="ctr" anchorCtr="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A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20 x 3,14 = 62,8 (cm)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B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1,5 x 2 x 3,14 = 9,42 (dm)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Hình tròn C có chu vi là: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altLang="zh-CN" sz="3200" b="0" i="0" u="none" strike="noStrike" kern="0" cap="none" spc="0" normalizeH="0" baseline="0" noProof="0" dirty="0">
                <a:ln>
                  <a:noFill/>
                </a:ln>
                <a:solidFill>
                  <a:prstClr val="black"/>
                </a:solidFill>
                <a:effectLst/>
                <a:uLnTx/>
                <a:uFillTx/>
                <a:latin typeface="Calibri"/>
                <a:ea typeface="微软雅黑" panose="020B0503020204020204" pitchFamily="34" charset="-122"/>
                <a:cs typeface="Times New Roman" panose="02020603050405020304" pitchFamily="18" charset="0"/>
              </a:rPr>
              <a:t>0,5 x 3,14 = 1,57 (cm)</a:t>
            </a:r>
          </a:p>
        </p:txBody>
      </p:sp>
      <p:sp>
        <p:nvSpPr>
          <p:cNvPr id="19" name="TextBox 18"/>
          <p:cNvSpPr txBox="1"/>
          <p:nvPr/>
        </p:nvSpPr>
        <p:spPr>
          <a:xfrm>
            <a:off x="1050365" y="1101425"/>
            <a:ext cx="4176890" cy="2123658"/>
          </a:xfrm>
          <a:prstGeom prst="rect">
            <a:avLst/>
          </a:prstGeom>
          <a:noFill/>
        </p:spPr>
        <p:txBody>
          <a:bodyPr wrap="square" rtlCol="0">
            <a:spAutoFit/>
          </a:bodyPr>
          <a:lstStyle/>
          <a:p>
            <a:pPr lvl="0" algn="ctr"/>
            <a:r>
              <a:rPr lang="nl-NL" sz="4400" dirty="0">
                <a:solidFill>
                  <a:prstClr val="black"/>
                </a:solidFill>
              </a:rPr>
              <a:t>Em hãy tính chu vi mỗi hình tròn trên.</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FA2CE496-0877-61B6-8775-EB1444756325}"/>
              </a:ext>
            </a:extLst>
          </p:cNvPr>
          <p:cNvPicPr>
            <a:picLocks noChangeAspect="1"/>
          </p:cNvPicPr>
          <p:nvPr/>
        </p:nvPicPr>
        <p:blipFill>
          <a:blip r:embed="rId4"/>
          <a:stretch>
            <a:fillRect/>
          </a:stretch>
        </p:blipFill>
        <p:spPr>
          <a:xfrm>
            <a:off x="229869" y="4485322"/>
            <a:ext cx="5520691" cy="1509078"/>
          </a:xfrm>
          <a:prstGeom prst="rect">
            <a:avLst/>
          </a:prstGeom>
        </p:spPr>
      </p:pic>
    </p:spTree>
    <p:extLst>
      <p:ext uri="{BB962C8B-B14F-4D97-AF65-F5344CB8AC3E}">
        <p14:creationId xmlns:p14="http://schemas.microsoft.com/office/powerpoint/2010/main" val="23317985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0AC8E56-0E34-47EC-BEB2-B75ECD2C2B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pic>
        <p:nvPicPr>
          <p:cNvPr id="7" name="图片 6">
            <a:extLst>
              <a:ext uri="{FF2B5EF4-FFF2-40B4-BE49-F238E27FC236}">
                <a16:creationId xmlns:a16="http://schemas.microsoft.com/office/drawing/2014/main" id="{99E31FB0-D5BE-4DBF-ACAC-50A4D0071D5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939" b="99330" l="2085" r="100000">
                        <a14:foregroundMark x1="65877" y1="23180" x2="90806" y2="8238"/>
                        <a14:foregroundMark x1="77346" y1="40134" x2="90616" y2="55843"/>
                        <a14:foregroundMark x1="6161" y1="57375" x2="26730" y2="65326"/>
                        <a14:foregroundMark x1="9953" y1="54310" x2="30806" y2="59387"/>
                        <a14:foregroundMark x1="2085" y1="57088" x2="6161" y2="53736"/>
                        <a14:foregroundMark x1="13270" y1="82280" x2="29573" y2="82280"/>
                        <a14:foregroundMark x1="42464" y1="67146" x2="60853" y2="68103"/>
                        <a14:foregroundMark x1="32038" y1="97126" x2="42275" y2="92529"/>
                        <a14:foregroundMark x1="70237" y1="86590" x2="76303" y2="94061"/>
                        <a14:backgroundMark x1="65118" y1="27586" x2="67204" y2="18582"/>
                        <a14:backgroundMark x1="72986" y1="39080" x2="79905" y2="38602"/>
                        <a14:backgroundMark x1="11185" y1="84579" x2="16303" y2="79406"/>
                        <a14:backgroundMark x1="3033" y1="58333" x2="8910" y2="51916"/>
                      </a14:backgroundRemoval>
                    </a14:imgEffect>
                  </a14:imgLayer>
                </a14:imgProps>
              </a:ext>
              <a:ext uri="{28A0092B-C50C-407E-A947-70E740481C1C}">
                <a14:useLocalDpi xmlns:a14="http://schemas.microsoft.com/office/drawing/2010/main" val="0"/>
              </a:ext>
            </a:extLst>
          </a:blip>
          <a:stretch>
            <a:fillRect/>
          </a:stretch>
        </p:blipFill>
        <p:spPr>
          <a:xfrm>
            <a:off x="7492730" y="2373019"/>
            <a:ext cx="4383892" cy="4340087"/>
          </a:xfrm>
          <a:prstGeom prst="rect">
            <a:avLst/>
          </a:prstGeom>
        </p:spPr>
      </p:pic>
      <p:sp>
        <p:nvSpPr>
          <p:cNvPr id="10" name="文本框 9">
            <a:extLst>
              <a:ext uri="{FF2B5EF4-FFF2-40B4-BE49-F238E27FC236}">
                <a16:creationId xmlns:a16="http://schemas.microsoft.com/office/drawing/2014/main" id="{856473D1-E42C-4445-A684-77D40100FD20}"/>
              </a:ext>
            </a:extLst>
          </p:cNvPr>
          <p:cNvSpPr txBox="1"/>
          <p:nvPr/>
        </p:nvSpPr>
        <p:spPr>
          <a:xfrm rot="21336746">
            <a:off x="5121740" y="4161215"/>
            <a:ext cx="3422792" cy="523220"/>
          </a:xfrm>
          <a:prstGeom prst="rect">
            <a:avLst/>
          </a:prstGeom>
          <a:noFill/>
        </p:spPr>
        <p:txBody>
          <a:bodyPr wrap="square" rtlCol="0">
            <a:spAutoFit/>
          </a:bodyPr>
          <a:lstStyle/>
          <a:p>
            <a:pPr algn="ctr"/>
            <a:r>
              <a:rPr lang="en-US" altLang="zh-CN"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rPr>
              <a:t>TRANG 118, 119</a:t>
            </a:r>
            <a:endParaRPr lang="zh-CN" altLang="en-US" sz="2800" dirty="0">
              <a:solidFill>
                <a:srgbClr val="4B4B4B"/>
              </a:solidFill>
              <a:effectLst>
                <a:outerShdw blurRad="38100" dist="38100" dir="2700000" algn="tl">
                  <a:srgbClr val="000000">
                    <a:alpha val="43137"/>
                  </a:srgbClr>
                </a:outerShdw>
              </a:effectLst>
              <a:latin typeface="仓耳意式布丁体" panose="02020400000000000000" pitchFamily="18" charset="-122"/>
              <a:ea typeface="仓耳意式布丁体" panose="02020400000000000000" pitchFamily="18" charset="-122"/>
            </a:endParaRPr>
          </a:p>
        </p:txBody>
      </p:sp>
      <p:pic>
        <p:nvPicPr>
          <p:cNvPr id="11" name="图片 10">
            <a:extLst>
              <a:ext uri="{FF2B5EF4-FFF2-40B4-BE49-F238E27FC236}">
                <a16:creationId xmlns:a16="http://schemas.microsoft.com/office/drawing/2014/main" id="{9ECD9709-B409-43C3-9341-709C3D941A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4235" y="920477"/>
            <a:ext cx="1994704" cy="1345543"/>
          </a:xfrm>
          <a:prstGeom prst="rect">
            <a:avLst/>
          </a:prstGeom>
        </p:spPr>
      </p:pic>
      <p:pic>
        <p:nvPicPr>
          <p:cNvPr id="13" name="图片 12">
            <a:extLst>
              <a:ext uri="{FF2B5EF4-FFF2-40B4-BE49-F238E27FC236}">
                <a16:creationId xmlns:a16="http://schemas.microsoft.com/office/drawing/2014/main" id="{7EA26673-450E-47B4-91B7-168FE92D1F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526" y="4543063"/>
            <a:ext cx="3278024" cy="2314937"/>
          </a:xfrm>
          <a:prstGeom prst="rect">
            <a:avLst/>
          </a:prstGeom>
        </p:spPr>
      </p:pic>
      <p:pic>
        <p:nvPicPr>
          <p:cNvPr id="15" name="图片 14">
            <a:extLst>
              <a:ext uri="{FF2B5EF4-FFF2-40B4-BE49-F238E27FC236}">
                <a16:creationId xmlns:a16="http://schemas.microsoft.com/office/drawing/2014/main" id="{2D0835ED-728B-4427-9983-191204DB30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4219" y="2142217"/>
            <a:ext cx="1905331" cy="1345543"/>
          </a:xfrm>
          <a:prstGeom prst="rect">
            <a:avLst/>
          </a:prstGeom>
        </p:spPr>
      </p:pic>
      <p:sp>
        <p:nvSpPr>
          <p:cNvPr id="17" name="椭圆 16">
            <a:extLst>
              <a:ext uri="{FF2B5EF4-FFF2-40B4-BE49-F238E27FC236}">
                <a16:creationId xmlns:a16="http://schemas.microsoft.com/office/drawing/2014/main" id="{847660B9-A70D-4585-937A-FB76055216E8}"/>
              </a:ext>
            </a:extLst>
          </p:cNvPr>
          <p:cNvSpPr/>
          <p:nvPr/>
        </p:nvSpPr>
        <p:spPr>
          <a:xfrm>
            <a:off x="5991827"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8" name="椭圆 17">
            <a:extLst>
              <a:ext uri="{FF2B5EF4-FFF2-40B4-BE49-F238E27FC236}">
                <a16:creationId xmlns:a16="http://schemas.microsoft.com/office/drawing/2014/main" id="{23247550-0152-40F5-89B8-447458F21C7B}"/>
              </a:ext>
            </a:extLst>
          </p:cNvPr>
          <p:cNvSpPr/>
          <p:nvPr/>
        </p:nvSpPr>
        <p:spPr>
          <a:xfrm>
            <a:off x="6187430"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9" name="椭圆 18">
            <a:extLst>
              <a:ext uri="{FF2B5EF4-FFF2-40B4-BE49-F238E27FC236}">
                <a16:creationId xmlns:a16="http://schemas.microsoft.com/office/drawing/2014/main" id="{FB394EC7-E275-4167-9CA9-4E601AD53DE9}"/>
              </a:ext>
            </a:extLst>
          </p:cNvPr>
          <p:cNvSpPr/>
          <p:nvPr/>
        </p:nvSpPr>
        <p:spPr>
          <a:xfrm>
            <a:off x="6383033" y="6406592"/>
            <a:ext cx="103423" cy="103423"/>
          </a:xfrm>
          <a:prstGeom prst="ellipse">
            <a:avLst/>
          </a:prstGeom>
          <a:solidFill>
            <a:srgbClr val="4B4B4B"/>
          </a:solidFill>
          <a:ln>
            <a:solidFill>
              <a:srgbClr val="4B4B4B"/>
            </a:solidFill>
          </a:ln>
          <a:effectLst>
            <a:outerShdw blurRad="279400" dist="381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23" name="文本框 22">
            <a:extLst>
              <a:ext uri="{FF2B5EF4-FFF2-40B4-BE49-F238E27FC236}">
                <a16:creationId xmlns:a16="http://schemas.microsoft.com/office/drawing/2014/main" id="{659E38E8-FCB0-483E-BD80-16B7A187D505}"/>
              </a:ext>
            </a:extLst>
          </p:cNvPr>
          <p:cNvSpPr txBox="1"/>
          <p:nvPr/>
        </p:nvSpPr>
        <p:spPr>
          <a:xfrm rot="21096708">
            <a:off x="8990144" y="1757739"/>
            <a:ext cx="1643834" cy="369332"/>
          </a:xfrm>
          <a:prstGeom prst="rect">
            <a:avLst/>
          </a:prstGeom>
          <a:noFill/>
        </p:spPr>
        <p:txBody>
          <a:bodyPr wrap="square" rtlCol="0">
            <a:spAutoFit/>
          </a:bodyPr>
          <a:lstStyle/>
          <a:p>
            <a:pPr algn="dist" defTabSz="914400">
              <a:defRPr/>
            </a:pPr>
            <a:r>
              <a:rPr lang="en-US" altLang="zh-CN" b="1" kern="0" dirty="0">
                <a:solidFill>
                  <a:schemeClr val="bg1"/>
                </a:solidFill>
                <a:latin typeface="仓耳青禾体-谷力 W05" panose="02020400000000000000" pitchFamily="18" charset="-122"/>
                <a:ea typeface="仓耳青禾体-谷力 W05" panose="02020400000000000000" pitchFamily="18" charset="-122"/>
              </a:rPr>
              <a:t>EDUFIVE</a:t>
            </a:r>
            <a:endParaRPr lang="zh-CN" altLang="en-US" b="1" kern="0" dirty="0">
              <a:solidFill>
                <a:schemeClr val="bg1"/>
              </a:solidFill>
              <a:latin typeface="仓耳青禾体-谷力 W05" panose="02020400000000000000" pitchFamily="18" charset="-122"/>
              <a:ea typeface="仓耳青禾体-谷力 W05" panose="02020400000000000000" pitchFamily="18" charset="-122"/>
            </a:endParaRPr>
          </a:p>
        </p:txBody>
      </p:sp>
      <p:pic>
        <p:nvPicPr>
          <p:cNvPr id="5" name="Picture 4">
            <a:extLst>
              <a:ext uri="{FF2B5EF4-FFF2-40B4-BE49-F238E27FC236}">
                <a16:creationId xmlns:a16="http://schemas.microsoft.com/office/drawing/2014/main" id="{516C67F0-D078-93DA-106E-60A463C5B26E}"/>
              </a:ext>
            </a:extLst>
          </p:cNvPr>
          <p:cNvPicPr>
            <a:picLocks noChangeAspect="1"/>
          </p:cNvPicPr>
          <p:nvPr/>
        </p:nvPicPr>
        <p:blipFill>
          <a:blip r:embed="rId8"/>
          <a:stretch>
            <a:fillRect/>
          </a:stretch>
        </p:blipFill>
        <p:spPr>
          <a:xfrm>
            <a:off x="3580233" y="838126"/>
            <a:ext cx="3487214" cy="1707028"/>
          </a:xfrm>
          <a:prstGeom prst="rect">
            <a:avLst/>
          </a:prstGeom>
        </p:spPr>
      </p:pic>
      <p:pic>
        <p:nvPicPr>
          <p:cNvPr id="6" name="Picture 5">
            <a:extLst>
              <a:ext uri="{FF2B5EF4-FFF2-40B4-BE49-F238E27FC236}">
                <a16:creationId xmlns:a16="http://schemas.microsoft.com/office/drawing/2014/main" id="{3D1507B5-03B3-4F4D-84A2-212756BC3019}"/>
              </a:ext>
            </a:extLst>
          </p:cNvPr>
          <p:cNvPicPr>
            <a:picLocks noChangeAspect="1"/>
          </p:cNvPicPr>
          <p:nvPr/>
        </p:nvPicPr>
        <p:blipFill>
          <a:blip r:embed="rId9"/>
          <a:stretch>
            <a:fillRect/>
          </a:stretch>
        </p:blipFill>
        <p:spPr>
          <a:xfrm>
            <a:off x="1538850" y="2226961"/>
            <a:ext cx="8992379" cy="2566638"/>
          </a:xfrm>
          <a:prstGeom prst="rect">
            <a:avLst/>
          </a:prstGeom>
        </p:spPr>
      </p:pic>
    </p:spTree>
    <p:extLst>
      <p:ext uri="{BB962C8B-B14F-4D97-AF65-F5344CB8AC3E}">
        <p14:creationId xmlns:p14="http://schemas.microsoft.com/office/powerpoint/2010/main" val="4065030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par>
                                <p:cTn id="16" presetID="14"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par>
                                <p:cTn id="42" presetID="22" presetClass="entr" presetSubtype="4"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down)">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8" grpId="0" animBg="1"/>
      <p:bldP spid="19"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587828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Số?</a:t>
            </a:r>
          </a:p>
        </p:txBody>
      </p:sp>
      <p:sp>
        <p:nvSpPr>
          <p:cNvPr id="12" name="TextBox 11">
            <a:extLst>
              <a:ext uri="{FF2B5EF4-FFF2-40B4-BE49-F238E27FC236}">
                <a16:creationId xmlns:a16="http://schemas.microsoft.com/office/drawing/2014/main" id="{585D664B-8068-515D-BBEE-A1EBCF085209}"/>
              </a:ext>
            </a:extLst>
          </p:cNvPr>
          <p:cNvSpPr txBox="1"/>
          <p:nvPr/>
        </p:nvSpPr>
        <p:spPr>
          <a:xfrm>
            <a:off x="213360" y="955040"/>
            <a:ext cx="11541760" cy="1200329"/>
          </a:xfrm>
          <a:prstGeom prst="rect">
            <a:avLst/>
          </a:prstGeom>
          <a:noFill/>
        </p:spPr>
        <p:txBody>
          <a:bodyPr wrap="square" rtlCol="0">
            <a:spAutoFit/>
          </a:bodyPr>
          <a:lstStyle/>
          <a:p>
            <a:r>
              <a:rPr lang="vi-VN" sz="3600" b="0" i="0" dirty="0">
                <a:solidFill>
                  <a:srgbClr val="000000"/>
                </a:solidFill>
                <a:effectLst/>
                <a:latin typeface="Cambria" panose="02040503050406030204" pitchFamily="18" charset="0"/>
                <a:ea typeface="Cambria" panose="02040503050406030204" pitchFamily="18" charset="0"/>
              </a:rPr>
              <a:t>Cho hình vuông ABCD như hình bên và DE = EG = GH = HK = KC = 1,3 cm.</a:t>
            </a:r>
            <a:endParaRPr lang="en-US" sz="3600" dirty="0">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BE58B524-120D-123F-332A-6A5E714E5736}"/>
              </a:ext>
            </a:extLst>
          </p:cNvPr>
          <p:cNvPicPr>
            <a:picLocks noChangeAspect="1"/>
          </p:cNvPicPr>
          <p:nvPr/>
        </p:nvPicPr>
        <p:blipFill>
          <a:blip r:embed="rId2"/>
          <a:stretch>
            <a:fillRect/>
          </a:stretch>
        </p:blipFill>
        <p:spPr>
          <a:xfrm>
            <a:off x="8098287" y="1863954"/>
            <a:ext cx="3957506" cy="3612921"/>
          </a:xfrm>
          <a:prstGeom prst="rect">
            <a:avLst/>
          </a:prstGeom>
        </p:spPr>
      </p:pic>
      <p:sp>
        <p:nvSpPr>
          <p:cNvPr id="15" name="TextBox 14">
            <a:extLst>
              <a:ext uri="{FF2B5EF4-FFF2-40B4-BE49-F238E27FC236}">
                <a16:creationId xmlns:a16="http://schemas.microsoft.com/office/drawing/2014/main" id="{B52C4BAC-6BE4-70E9-8A22-70F5429D3773}"/>
              </a:ext>
            </a:extLst>
          </p:cNvPr>
          <p:cNvSpPr txBox="1"/>
          <p:nvPr/>
        </p:nvSpPr>
        <p:spPr>
          <a:xfrm>
            <a:off x="295275" y="2533650"/>
            <a:ext cx="6735445" cy="1200329"/>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hình</a:t>
            </a:r>
            <a:r>
              <a:rPr lang="en-US" sz="3600" b="0" i="0" dirty="0">
                <a:solidFill>
                  <a:srgbClr val="000000"/>
                </a:solidFill>
                <a:effectLst/>
                <a:latin typeface="Cambria" panose="02040503050406030204" pitchFamily="18" charset="0"/>
                <a:ea typeface="Cambria" panose="02040503050406030204" pitchFamily="18" charset="0"/>
              </a:rPr>
              <a:t> thang ABCK </a:t>
            </a:r>
            <a:r>
              <a:rPr lang="en-US" sz="3600" b="0" i="0" dirty="0" err="1">
                <a:solidFill>
                  <a:srgbClr val="000000"/>
                </a:solidFill>
                <a:effectLst/>
                <a:latin typeface="Cambria" panose="02040503050406030204" pitchFamily="18" charset="0"/>
                <a:ea typeface="Cambria" panose="02040503050406030204" pitchFamily="18" charset="0"/>
              </a:rPr>
              <a:t>là</a:t>
            </a:r>
            <a:r>
              <a:rPr lang="en-US" sz="3600" b="0" i="0" dirty="0">
                <a:solidFill>
                  <a:srgbClr val="000000"/>
                </a:solidFill>
                <a:effectLst/>
                <a:latin typeface="Cambria" panose="02040503050406030204" pitchFamily="18" charset="0"/>
                <a:ea typeface="Cambria" panose="02040503050406030204" pitchFamily="18" charset="0"/>
              </a:rPr>
              <a:t>            cm</a:t>
            </a:r>
            <a:r>
              <a:rPr lang="en-US" sz="3600" b="0" i="0" baseline="30000" dirty="0">
                <a:solidFill>
                  <a:srgbClr val="000000"/>
                </a:solidFill>
                <a:effectLst/>
                <a:latin typeface="Cambria" panose="02040503050406030204" pitchFamily="18" charset="0"/>
                <a:ea typeface="Cambria" panose="02040503050406030204" pitchFamily="18" charset="0"/>
              </a:rPr>
              <a:t>2</a:t>
            </a:r>
            <a:endParaRPr lang="en-US" sz="360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6E3BC49-4DF3-7779-F8F6-AD88863D2C73}"/>
              </a:ext>
            </a:extLst>
          </p:cNvPr>
          <p:cNvSpPr txBox="1"/>
          <p:nvPr/>
        </p:nvSpPr>
        <p:spPr>
          <a:xfrm>
            <a:off x="254635" y="4321810"/>
            <a:ext cx="7019925" cy="1200329"/>
          </a:xfrm>
          <a:prstGeom prst="rect">
            <a:avLst/>
          </a:prstGeom>
          <a:noFill/>
        </p:spPr>
        <p:txBody>
          <a:bodyPr wrap="square" rtlCol="0">
            <a:spAutoFit/>
          </a:bodyPr>
          <a:lstStyle/>
          <a:p>
            <a:pPr algn="just"/>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hình</a:t>
            </a:r>
            <a:r>
              <a:rPr lang="en-US" sz="3600" b="0" i="0" dirty="0">
                <a:solidFill>
                  <a:srgbClr val="000000"/>
                </a:solidFill>
                <a:effectLst/>
                <a:latin typeface="Cambria" panose="02040503050406030204" pitchFamily="18" charset="0"/>
                <a:ea typeface="Cambria" panose="02040503050406030204" pitchFamily="18" charset="0"/>
              </a:rPr>
              <a:t> tam </a:t>
            </a:r>
            <a:r>
              <a:rPr lang="en-US" sz="3600" b="0" i="0" dirty="0" err="1">
                <a:solidFill>
                  <a:srgbClr val="000000"/>
                </a:solidFill>
                <a:effectLst/>
                <a:latin typeface="Cambria" panose="02040503050406030204" pitchFamily="18" charset="0"/>
                <a:ea typeface="Cambria" panose="02040503050406030204" pitchFamily="18" charset="0"/>
              </a:rPr>
              <a:t>giác</a:t>
            </a:r>
            <a:r>
              <a:rPr lang="en-US" sz="3600" b="0" i="0" dirty="0">
                <a:solidFill>
                  <a:srgbClr val="000000"/>
                </a:solidFill>
                <a:effectLst/>
                <a:latin typeface="Cambria" panose="02040503050406030204" pitchFamily="18" charset="0"/>
                <a:ea typeface="Cambria" panose="02040503050406030204" pitchFamily="18" charset="0"/>
              </a:rPr>
              <a:t> AKD gấp        </a:t>
            </a:r>
            <a:r>
              <a:rPr lang="en-US" sz="3600" b="0" i="0" dirty="0" err="1">
                <a:solidFill>
                  <a:srgbClr val="000000"/>
                </a:solidFill>
                <a:effectLst/>
                <a:latin typeface="Cambria" panose="02040503050406030204" pitchFamily="18" charset="0"/>
                <a:ea typeface="Cambria" panose="02040503050406030204" pitchFamily="18" charset="0"/>
              </a:rPr>
              <a:t>lần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diện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tích</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hình</a:t>
            </a:r>
            <a:r>
              <a:rPr lang="en-US" sz="3600" b="0" i="0" dirty="0">
                <a:solidFill>
                  <a:srgbClr val="000000"/>
                </a:solidFill>
                <a:effectLst/>
                <a:latin typeface="Cambria" panose="02040503050406030204" pitchFamily="18" charset="0"/>
                <a:ea typeface="Cambria" panose="02040503050406030204" pitchFamily="18" charset="0"/>
              </a:rPr>
              <a:t> tam </a:t>
            </a:r>
            <a:r>
              <a:rPr lang="en-US" sz="3600" b="0" i="0" dirty="0" err="1">
                <a:solidFill>
                  <a:srgbClr val="000000"/>
                </a:solidFill>
                <a:effectLst/>
                <a:latin typeface="Cambria" panose="02040503050406030204" pitchFamily="18" charset="0"/>
                <a:ea typeface="Cambria" panose="02040503050406030204" pitchFamily="18" charset="0"/>
              </a:rPr>
              <a:t>giác</a:t>
            </a:r>
            <a:r>
              <a:rPr lang="en-US" sz="3600" b="0" i="0" dirty="0">
                <a:solidFill>
                  <a:srgbClr val="000000"/>
                </a:solidFill>
                <a:effectLst/>
                <a:latin typeface="Cambria" panose="02040503050406030204" pitchFamily="18" charset="0"/>
                <a:ea typeface="Cambria" panose="02040503050406030204" pitchFamily="18" charset="0"/>
              </a:rPr>
              <a:t> </a:t>
            </a:r>
            <a:r>
              <a:rPr lang="en-US" sz="3600" dirty="0">
                <a:solidFill>
                  <a:srgbClr val="000000"/>
                </a:solidFill>
                <a:latin typeface="Cambria" panose="02040503050406030204" pitchFamily="18" charset="0"/>
                <a:ea typeface="Cambria" panose="02040503050406030204" pitchFamily="18" charset="0"/>
              </a:rPr>
              <a:t>ADE. . </a:t>
            </a:r>
            <a:endParaRPr lang="en-US" sz="3600" dirty="0">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FF7A4F25-B29F-F763-457E-D5AC6B37C9BA}"/>
              </a:ext>
            </a:extLst>
          </p:cNvPr>
          <p:cNvSpPr/>
          <p:nvPr/>
        </p:nvSpPr>
        <p:spPr>
          <a:xfrm>
            <a:off x="6990080" y="264160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4" name="Rectangle: Rounded Corners 3">
            <a:extLst>
              <a:ext uri="{FF2B5EF4-FFF2-40B4-BE49-F238E27FC236}">
                <a16:creationId xmlns:a16="http://schemas.microsoft.com/office/drawing/2014/main" id="{2BD798AF-4D02-4190-40DF-33EF52E62FE0}"/>
              </a:ext>
            </a:extLst>
          </p:cNvPr>
          <p:cNvSpPr/>
          <p:nvPr/>
        </p:nvSpPr>
        <p:spPr>
          <a:xfrm>
            <a:off x="7284720" y="4409440"/>
            <a:ext cx="711200" cy="49784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atin typeface="Cambria" panose="02040503050406030204" pitchFamily="18" charset="0"/>
                <a:ea typeface="Cambria" panose="02040503050406030204" pitchFamily="18" charset="0"/>
              </a:rPr>
              <a:t>?</a:t>
            </a:r>
          </a:p>
        </p:txBody>
      </p:sp>
      <p:sp>
        <p:nvSpPr>
          <p:cNvPr id="5" name="Rectangle: Rounded Corners 4">
            <a:extLst>
              <a:ext uri="{FF2B5EF4-FFF2-40B4-BE49-F238E27FC236}">
                <a16:creationId xmlns:a16="http://schemas.microsoft.com/office/drawing/2014/main" id="{EED4775B-09AC-3EBE-7D33-AFE9EBCF5E65}"/>
              </a:ext>
            </a:extLst>
          </p:cNvPr>
          <p:cNvSpPr/>
          <p:nvPr/>
        </p:nvSpPr>
        <p:spPr>
          <a:xfrm>
            <a:off x="7000240" y="2631440"/>
            <a:ext cx="1158240"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25,35</a:t>
            </a:r>
          </a:p>
        </p:txBody>
      </p:sp>
      <p:sp>
        <p:nvSpPr>
          <p:cNvPr id="6" name="Rectangle: Rounded Corners 5">
            <a:extLst>
              <a:ext uri="{FF2B5EF4-FFF2-40B4-BE49-F238E27FC236}">
                <a16:creationId xmlns:a16="http://schemas.microsoft.com/office/drawing/2014/main" id="{36CBBF2C-4701-A39B-8AAD-AF2D96F2EAB4}"/>
              </a:ext>
            </a:extLst>
          </p:cNvPr>
          <p:cNvSpPr/>
          <p:nvPr/>
        </p:nvSpPr>
        <p:spPr>
          <a:xfrm>
            <a:off x="7254240" y="4378960"/>
            <a:ext cx="782320" cy="558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4</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472FE53-A4AB-099A-79D5-D28AB50AA425}"/>
                  </a:ext>
                </a:extLst>
              </p:cNvPr>
              <p:cNvSpPr txBox="1"/>
              <p:nvPr/>
            </p:nvSpPr>
            <p:spPr>
              <a:xfrm>
                <a:off x="1574800" y="3241040"/>
                <a:ext cx="6410960" cy="890821"/>
              </a:xfrm>
              <a:prstGeom prst="rect">
                <a:avLst/>
              </a:prstGeom>
              <a:noFill/>
            </p:spPr>
            <p:txBody>
              <a:bodyPr wrap="square" rtlCol="0">
                <a:spAutoFit/>
              </a:bodyPr>
              <a:lstStyle/>
              <a:p>
                <a14:m>
                  <m:oMath xmlns:m="http://schemas.openxmlformats.org/officeDocument/2006/math">
                    <m:f>
                      <m:fPr>
                        <m:ctrlPr>
                          <a:rPr lang="en-US" sz="3200" b="1" i="1" smtClean="0">
                            <a:solidFill>
                              <a:srgbClr val="FF0000"/>
                            </a:solidFill>
                            <a:latin typeface="Cambria Math" panose="02040503050406030204" pitchFamily="18" charset="0"/>
                          </a:rPr>
                        </m:ctrlPr>
                      </m:fPr>
                      <m:num>
                        <m:r>
                          <m:rPr>
                            <m:nor/>
                          </m:rPr>
                          <a:rPr lang="en-US" sz="3200" b="1" dirty="0">
                            <a:solidFill>
                              <a:srgbClr val="FF0000"/>
                            </a:solidFill>
                            <a:latin typeface="Cambria" panose="02040503050406030204" pitchFamily="18" charset="0"/>
                            <a:ea typeface="Cambria" panose="02040503050406030204" pitchFamily="18" charset="0"/>
                          </a:rPr>
                          <m:t>(1,3 + 6,5) </m:t>
                        </m:r>
                        <m:r>
                          <m:rPr>
                            <m:nor/>
                          </m:rPr>
                          <a:rPr lang="en-US" sz="3200" b="1" dirty="0">
                            <a:solidFill>
                              <a:srgbClr val="FF0000"/>
                            </a:solidFill>
                            <a:latin typeface="Cambria" panose="02040503050406030204" pitchFamily="18" charset="0"/>
                            <a:ea typeface="Cambria" panose="02040503050406030204" pitchFamily="18" charset="0"/>
                          </a:rPr>
                          <m:t>x</m:t>
                        </m:r>
                        <m:r>
                          <m:rPr>
                            <m:nor/>
                          </m:rPr>
                          <a:rPr lang="en-US" sz="3200" b="1" dirty="0">
                            <a:solidFill>
                              <a:srgbClr val="FF0000"/>
                            </a:solidFill>
                            <a:latin typeface="Cambria" panose="02040503050406030204" pitchFamily="18" charset="0"/>
                            <a:ea typeface="Cambria" panose="02040503050406030204" pitchFamily="18" charset="0"/>
                          </a:rPr>
                          <m:t> 6,5</m:t>
                        </m:r>
                      </m:num>
                      <m:den>
                        <m:r>
                          <a:rPr lang="en-US" sz="3200" b="1" i="1" smtClean="0">
                            <a:solidFill>
                              <a:srgbClr val="FF0000"/>
                            </a:solidFill>
                            <a:latin typeface="Cambria Math" panose="02040503050406030204" pitchFamily="18" charset="0"/>
                          </a:rPr>
                          <m:t>𝟐</m:t>
                        </m:r>
                      </m:den>
                    </m:f>
                    <m:r>
                      <a:rPr lang="en-US" sz="3200" b="1" i="1" smtClean="0">
                        <a:solidFill>
                          <a:srgbClr val="FF0000"/>
                        </a:solidFill>
                        <a:latin typeface="Cambria Math" panose="02040503050406030204" pitchFamily="18" charset="0"/>
                      </a:rPr>
                      <m:t> </m:t>
                    </m:r>
                  </m:oMath>
                </a14:m>
                <a:r>
                  <a:rPr lang="en-US" sz="3200" b="1" dirty="0">
                    <a:solidFill>
                      <a:srgbClr val="FF0000"/>
                    </a:solidFill>
                    <a:latin typeface="Cambria" panose="02040503050406030204" pitchFamily="18" charset="0"/>
                    <a:ea typeface="Cambria" panose="02040503050406030204" pitchFamily="18" charset="0"/>
                  </a:rPr>
                  <a:t>= 25,35 (cm</a:t>
                </a:r>
                <a:r>
                  <a:rPr lang="en-US" sz="3200" b="1" baseline="30000" dirty="0">
                    <a:solidFill>
                      <a:srgbClr val="FF0000"/>
                    </a:solidFill>
                    <a:latin typeface="Cambria" panose="02040503050406030204" pitchFamily="18" charset="0"/>
                    <a:ea typeface="Cambria" panose="02040503050406030204" pitchFamily="18" charset="0"/>
                  </a:rPr>
                  <a:t>2</a:t>
                </a:r>
                <a:r>
                  <a:rPr lang="en-US" sz="3200" b="1" dirty="0">
                    <a:solidFill>
                      <a:srgbClr val="FF0000"/>
                    </a:solidFill>
                    <a:latin typeface="Cambria" panose="02040503050406030204" pitchFamily="18" charset="0"/>
                    <a:ea typeface="Cambria" panose="02040503050406030204" pitchFamily="18" charset="0"/>
                  </a:rPr>
                  <a:t>)</a:t>
                </a:r>
              </a:p>
            </p:txBody>
          </p:sp>
        </mc:Choice>
        <mc:Fallback xmlns="">
          <p:sp>
            <p:nvSpPr>
              <p:cNvPr id="11" name="TextBox 10">
                <a:extLst>
                  <a:ext uri="{FF2B5EF4-FFF2-40B4-BE49-F238E27FC236}">
                    <a16:creationId xmlns:a16="http://schemas.microsoft.com/office/drawing/2014/main" id="{D472FE53-A4AB-099A-79D5-D28AB50AA425}"/>
                  </a:ext>
                </a:extLst>
              </p:cNvPr>
              <p:cNvSpPr txBox="1">
                <a:spLocks noRot="1" noChangeAspect="1" noMove="1" noResize="1" noEditPoints="1" noAdjustHandles="1" noChangeArrowheads="1" noChangeShapeType="1" noTextEdit="1"/>
              </p:cNvSpPr>
              <p:nvPr/>
            </p:nvSpPr>
            <p:spPr>
              <a:xfrm>
                <a:off x="1574800" y="3241040"/>
                <a:ext cx="6410960" cy="890821"/>
              </a:xfrm>
              <a:prstGeom prst="rect">
                <a:avLst/>
              </a:prstGeom>
              <a:blipFill>
                <a:blip r:embed="rId3"/>
                <a:stretch>
                  <a:fillRect b="-8904"/>
                </a:stretch>
              </a:blipFill>
            </p:spPr>
            <p:txBody>
              <a:bodyPr/>
              <a:lstStyle/>
              <a:p>
                <a:r>
                  <a:rPr lang="en-US">
                    <a:noFill/>
                  </a:rPr>
                  <a:t> </a:t>
                </a:r>
              </a:p>
            </p:txBody>
          </p:sp>
        </mc:Fallback>
      </mc:AlternateContent>
    </p:spTree>
    <p:extLst>
      <p:ext uri="{BB962C8B-B14F-4D97-AF65-F5344CB8AC3E}">
        <p14:creationId xmlns:p14="http://schemas.microsoft.com/office/powerpoint/2010/main" val="17233759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P spid="2" grpId="0"/>
      <p:bldP spid="3" grpId="0" animBg="1"/>
      <p:bldP spid="4" grpId="0" animBg="1"/>
      <p:bldP spid="5" grpId="0" animBg="1"/>
      <p:bldP spid="6"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Bạn Việt dùng đất sét để nặn hình tam giác, hình thang và hình tròn với kích thước như hình dưới đây. Hỏi hình nào có diện tích bé nhất, hình nào có diện tích lớn nhất?</a:t>
            </a:r>
          </a:p>
        </p:txBody>
      </p:sp>
      <p:pic>
        <p:nvPicPr>
          <p:cNvPr id="16" name="Picture 15">
            <a:extLst>
              <a:ext uri="{FF2B5EF4-FFF2-40B4-BE49-F238E27FC236}">
                <a16:creationId xmlns:a16="http://schemas.microsoft.com/office/drawing/2014/main" id="{DEFB8C42-651A-7D92-0705-22DB09D99340}"/>
              </a:ext>
            </a:extLst>
          </p:cNvPr>
          <p:cNvPicPr>
            <a:picLocks noChangeAspect="1"/>
          </p:cNvPicPr>
          <p:nvPr/>
        </p:nvPicPr>
        <p:blipFill>
          <a:blip r:embed="rId2"/>
          <a:stretch>
            <a:fillRect/>
          </a:stretch>
        </p:blipFill>
        <p:spPr>
          <a:xfrm>
            <a:off x="1862454" y="1952307"/>
            <a:ext cx="8910419" cy="3777933"/>
          </a:xfrm>
          <a:prstGeom prst="rect">
            <a:avLst/>
          </a:prstGeom>
        </p:spPr>
      </p:pic>
    </p:spTree>
    <p:extLst>
      <p:ext uri="{BB962C8B-B14F-4D97-AF65-F5344CB8AC3E}">
        <p14:creationId xmlns:p14="http://schemas.microsoft.com/office/powerpoint/2010/main" val="349813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2">
            <a:extLst>
              <a:ext uri="{FF2B5EF4-FFF2-40B4-BE49-F238E27FC236}">
                <a16:creationId xmlns:a16="http://schemas.microsoft.com/office/drawing/2014/main" id="{7563F384-8FEF-41E2-9952-89162F82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15" t="8110" r="28160" b="5079"/>
          <a:stretch/>
        </p:blipFill>
        <p:spPr>
          <a:xfrm>
            <a:off x="-260143" y="2595023"/>
            <a:ext cx="3339520" cy="4262978"/>
          </a:xfrm>
          <a:prstGeom prst="rect">
            <a:avLst/>
          </a:prstGeom>
        </p:spPr>
      </p:pic>
      <p:sp>
        <p:nvSpPr>
          <p:cNvPr id="2" name="TextBox 1">
            <a:extLst>
              <a:ext uri="{FF2B5EF4-FFF2-40B4-BE49-F238E27FC236}">
                <a16:creationId xmlns:a16="http://schemas.microsoft.com/office/drawing/2014/main" id="{05277133-0C04-7D08-6C72-DD8B1448C34B}"/>
              </a:ext>
            </a:extLst>
          </p:cNvPr>
          <p:cNvSpPr txBox="1"/>
          <p:nvPr/>
        </p:nvSpPr>
        <p:spPr>
          <a:xfrm>
            <a:off x="2885440" y="386080"/>
            <a:ext cx="9184640" cy="5771965"/>
          </a:xfrm>
          <a:prstGeom prst="rect">
            <a:avLst/>
          </a:prstGeom>
          <a:noFill/>
        </p:spPr>
        <p:txBody>
          <a:bodyPr wrap="square" rtlCol="0">
            <a:spAutoFit/>
          </a:bodyPr>
          <a:lstStyle/>
          <a:p>
            <a:pPr marL="0" marR="0" algn="ctr">
              <a:lnSpc>
                <a:spcPct val="115000"/>
              </a:lnSpc>
              <a:spcBef>
                <a:spcPts val="0"/>
              </a:spcBef>
              <a:spcAft>
                <a:spcPts val="0"/>
              </a:spcAft>
            </a:pPr>
            <a:r>
              <a:rPr lang="en-US" sz="3600" spc="-50" dirty="0" err="1">
                <a:solidFill>
                  <a:srgbClr val="FF0000"/>
                </a:solidFill>
                <a:effectLst/>
                <a:latin typeface="Cambria" panose="02040503050406030204" pitchFamily="18" charset="0"/>
                <a:ea typeface="Cambria" panose="02040503050406030204" pitchFamily="18" charset="0"/>
              </a:rPr>
              <a:t>Diện</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tích</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hình</a:t>
            </a:r>
            <a:r>
              <a:rPr lang="en-US" sz="3600" spc="-50" dirty="0">
                <a:solidFill>
                  <a:srgbClr val="FF0000"/>
                </a:solidFill>
                <a:effectLst/>
                <a:latin typeface="Cambria" panose="02040503050406030204" pitchFamily="18" charset="0"/>
                <a:ea typeface="Cambria" panose="02040503050406030204" pitchFamily="18" charset="0"/>
              </a:rPr>
              <a:t> tam </a:t>
            </a:r>
            <a:r>
              <a:rPr lang="en-US" sz="3600" spc="-50" dirty="0" err="1">
                <a:solidFill>
                  <a:srgbClr val="FF0000"/>
                </a:solidFill>
                <a:effectLst/>
                <a:latin typeface="Cambria" panose="02040503050406030204" pitchFamily="18" charset="0"/>
                <a:ea typeface="Cambria" panose="02040503050406030204" pitchFamily="18" charset="0"/>
              </a:rPr>
              <a:t>giác</a:t>
            </a:r>
            <a:r>
              <a:rPr lang="en-US" sz="3600" spc="-50" dirty="0">
                <a:solidFill>
                  <a:srgbClr val="FF0000"/>
                </a:solidFill>
                <a:effectLst/>
                <a:latin typeface="Cambria" panose="02040503050406030204" pitchFamily="18" charset="0"/>
                <a:ea typeface="Cambria" panose="02040503050406030204" pitchFamily="18" charset="0"/>
              </a:rPr>
              <a:t> </a:t>
            </a:r>
            <a:r>
              <a:rPr lang="en-US" sz="3600" spc="-50" dirty="0" err="1">
                <a:solidFill>
                  <a:srgbClr val="FF0000"/>
                </a:solidFill>
                <a:effectLst/>
                <a:latin typeface="Cambria" panose="02040503050406030204" pitchFamily="18" charset="0"/>
                <a:ea typeface="Cambria" panose="02040503050406030204" pitchFamily="18" charset="0"/>
              </a:rPr>
              <a:t>là</a:t>
            </a:r>
            <a:r>
              <a:rPr lang="en-US" sz="3600" spc="-5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50" dirty="0">
                <a:solidFill>
                  <a:srgbClr val="FF0000"/>
                </a:solidFill>
                <a:effectLst/>
                <a:latin typeface="Cambria" panose="02040503050406030204" pitchFamily="18" charset="0"/>
                <a:ea typeface="Cambria" panose="02040503050406030204" pitchFamily="18" charset="0"/>
              </a:rPr>
              <a:t>(7 × 7) : 2 = 24,5 (cm</a:t>
            </a:r>
            <a:r>
              <a:rPr lang="en-US" sz="3600" spc="-50" baseline="30000" dirty="0">
                <a:solidFill>
                  <a:srgbClr val="FF0000"/>
                </a:solidFill>
                <a:effectLst/>
                <a:latin typeface="Cambria" panose="02040503050406030204" pitchFamily="18" charset="0"/>
                <a:ea typeface="Cambria" panose="02040503050406030204" pitchFamily="18" charset="0"/>
              </a:rPr>
              <a:t>2</a:t>
            </a:r>
            <a:r>
              <a:rPr lang="en-US" sz="3600" spc="-5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spc="-20" dirty="0" err="1">
                <a:solidFill>
                  <a:srgbClr val="FF0000"/>
                </a:solidFill>
                <a:effectLst/>
                <a:latin typeface="Cambria" panose="02040503050406030204" pitchFamily="18" charset="0"/>
                <a:ea typeface="Cambria" panose="02040503050406030204" pitchFamily="18" charset="0"/>
              </a:rPr>
              <a:t>Diện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tích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hình</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tròn</a:t>
            </a:r>
            <a:r>
              <a:rPr lang="en-US" sz="3600" spc="-20" dirty="0">
                <a:solidFill>
                  <a:srgbClr val="FF0000"/>
                </a:solidFill>
                <a:effectLst/>
                <a:latin typeface="Cambria" panose="02040503050406030204" pitchFamily="18" charset="0"/>
                <a:ea typeface="Cambria" panose="02040503050406030204" pitchFamily="18" charset="0"/>
              </a:rPr>
              <a:t> </a:t>
            </a:r>
            <a:r>
              <a:rPr lang="en-US" sz="3600" spc="-20" dirty="0" err="1">
                <a:solidFill>
                  <a:srgbClr val="FF0000"/>
                </a:solidFill>
                <a:effectLst/>
                <a:latin typeface="Cambria" panose="02040503050406030204" pitchFamily="18" charset="0"/>
                <a:ea typeface="Cambria" panose="02040503050406030204" pitchFamily="18" charset="0"/>
              </a:rPr>
              <a:t>là</a:t>
            </a:r>
            <a:r>
              <a:rPr lang="en-US" sz="3600" spc="-2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spc="-20" dirty="0">
                <a:solidFill>
                  <a:srgbClr val="FF0000"/>
                </a:solidFill>
                <a:effectLst/>
                <a:latin typeface="Cambria" panose="02040503050406030204" pitchFamily="18" charset="0"/>
                <a:ea typeface="Cambria" panose="02040503050406030204" pitchFamily="18" charset="0"/>
              </a:rPr>
              <a:t>3,14 × 5 × 5 = 78,5 (cm</a:t>
            </a:r>
            <a:r>
              <a:rPr lang="en-US" sz="3600" spc="-20" baseline="30000" dirty="0">
                <a:solidFill>
                  <a:srgbClr val="FF0000"/>
                </a:solidFill>
                <a:effectLst/>
                <a:latin typeface="Cambria" panose="02040503050406030204" pitchFamily="18" charset="0"/>
                <a:ea typeface="Cambria" panose="02040503050406030204" pitchFamily="18" charset="0"/>
              </a:rPr>
              <a:t>2</a:t>
            </a:r>
            <a:r>
              <a:rPr lang="en-US" sz="3600" spc="-2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là</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(3 + 6) × 4 : 2 =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a:t>
            </a:r>
          </a:p>
          <a:p>
            <a:pPr marL="0" marR="0" algn="ctr">
              <a:lnSpc>
                <a:spcPct val="115000"/>
              </a:lnSpc>
              <a:spcBef>
                <a:spcPts val="0"/>
              </a:spcBef>
              <a:spcAft>
                <a:spcPts val="0"/>
              </a:spcAft>
            </a:pPr>
            <a:r>
              <a:rPr lang="en-US" sz="3600" dirty="0">
                <a:solidFill>
                  <a:srgbClr val="FF0000"/>
                </a:solidFill>
                <a:effectLst/>
                <a:latin typeface="Cambria" panose="02040503050406030204" pitchFamily="18" charset="0"/>
                <a:ea typeface="Cambria" panose="02040503050406030204" pitchFamily="18" charset="0"/>
              </a:rPr>
              <a:t>So </a:t>
            </a:r>
            <a:r>
              <a:rPr lang="en-US" sz="3600" dirty="0" err="1">
                <a:solidFill>
                  <a:srgbClr val="FF0000"/>
                </a:solidFill>
                <a:effectLst/>
                <a:latin typeface="Cambria" panose="02040503050406030204" pitchFamily="18" charset="0"/>
                <a:ea typeface="Cambria" panose="02040503050406030204" pitchFamily="18" charset="0"/>
              </a:rPr>
              <a:t>sánh</a:t>
            </a:r>
            <a:r>
              <a:rPr lang="en-US" sz="3600" dirty="0">
                <a:solidFill>
                  <a:srgbClr val="FF0000"/>
                </a:solidFill>
                <a:effectLst/>
                <a:latin typeface="Cambria" panose="02040503050406030204" pitchFamily="18" charset="0"/>
                <a:ea typeface="Cambria" panose="02040503050406030204" pitchFamily="18" charset="0"/>
              </a:rPr>
              <a:t>: 18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24,5 cm</a:t>
            </a:r>
            <a:r>
              <a:rPr lang="en-US" sz="3600" baseline="30000" dirty="0">
                <a:solidFill>
                  <a:srgbClr val="FF0000"/>
                </a:solidFill>
                <a:effectLst/>
                <a:latin typeface="Cambria" panose="02040503050406030204" pitchFamily="18" charset="0"/>
                <a:ea typeface="Cambria" panose="02040503050406030204" pitchFamily="18" charset="0"/>
              </a:rPr>
              <a:t>2</a:t>
            </a:r>
            <a:r>
              <a:rPr lang="en-US" sz="3600" dirty="0">
                <a:solidFill>
                  <a:srgbClr val="FF0000"/>
                </a:solidFill>
                <a:effectLst/>
                <a:latin typeface="Cambria" panose="02040503050406030204" pitchFamily="18" charset="0"/>
                <a:ea typeface="Cambria" panose="02040503050406030204" pitchFamily="18" charset="0"/>
              </a:rPr>
              <a:t> &lt; 78,5 cm</a:t>
            </a:r>
            <a:r>
              <a:rPr lang="en-US" sz="3600" baseline="30000" dirty="0">
                <a:solidFill>
                  <a:srgbClr val="FF0000"/>
                </a:solidFill>
                <a:effectLst/>
                <a:latin typeface="Cambria" panose="02040503050406030204" pitchFamily="18" charset="0"/>
                <a:ea typeface="Cambria" panose="02040503050406030204" pitchFamily="18" charset="0"/>
              </a:rPr>
              <a:t>2</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Vậy</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thang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bé</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hình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tròn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diện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tích</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lớn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nhất</a:t>
            </a:r>
            <a:r>
              <a:rPr lang="en-US" sz="3600" dirty="0">
                <a:solidFill>
                  <a:srgbClr val="FF0000"/>
                </a:solidFill>
                <a:effectLst/>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22897639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down)">
                                      <p:cBhvr>
                                        <p:cTn id="30" dur="500"/>
                                        <p:tgtEl>
                                          <p:spTgt spid="2">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wipe(down)">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344DF27-D653-68F3-F6E5-0A5B7C5A9EC8}"/>
              </a:ext>
            </a:extLst>
          </p:cNvPr>
          <p:cNvGrpSpPr/>
          <p:nvPr/>
        </p:nvGrpSpPr>
        <p:grpSpPr>
          <a:xfrm>
            <a:off x="149380" y="0"/>
            <a:ext cx="605826" cy="830997"/>
            <a:chOff x="3174278" y="237323"/>
            <a:chExt cx="605826" cy="830997"/>
          </a:xfrm>
        </p:grpSpPr>
        <p:sp>
          <p:nvSpPr>
            <p:cNvPr id="8" name="Oval 7">
              <a:extLst>
                <a:ext uri="{FF2B5EF4-FFF2-40B4-BE49-F238E27FC236}">
                  <a16:creationId xmlns:a16="http://schemas.microsoft.com/office/drawing/2014/main" id="{87387067-D12A-9AC6-BF86-5855666373FC}"/>
                </a:ext>
              </a:extLst>
            </p:cNvPr>
            <p:cNvSpPr/>
            <p:nvPr/>
          </p:nvSpPr>
          <p:spPr>
            <a:xfrm>
              <a:off x="3174278" y="379826"/>
              <a:ext cx="605826" cy="605826"/>
            </a:xfrm>
            <a:prstGeom prst="ellipse">
              <a:avLst/>
            </a:prstGeom>
            <a:solidFill>
              <a:srgbClr val="FF0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A184CF5-E74D-590E-BB1E-97CA5E118579}"/>
                </a:ext>
              </a:extLst>
            </p:cNvPr>
            <p:cNvSpPr txBox="1"/>
            <p:nvPr/>
          </p:nvSpPr>
          <p:spPr>
            <a:xfrm>
              <a:off x="31905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VN"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10" name="TextBox 9">
            <a:extLst>
              <a:ext uri="{FF2B5EF4-FFF2-40B4-BE49-F238E27FC236}">
                <a16:creationId xmlns:a16="http://schemas.microsoft.com/office/drawing/2014/main" id="{E4D0057D-63BE-B167-66D6-1C4A1A3A9A59}"/>
              </a:ext>
            </a:extLst>
          </p:cNvPr>
          <p:cNvSpPr txBox="1"/>
          <p:nvPr/>
        </p:nvSpPr>
        <p:spPr>
          <a:xfrm>
            <a:off x="857200" y="53659"/>
            <a:ext cx="10674400" cy="1569660"/>
          </a:xfrm>
          <a:prstGeom prst="rect">
            <a:avLst/>
          </a:prstGeom>
          <a:noFill/>
        </p:spPr>
        <p:txBody>
          <a:bodyPr wrap="square" rtlCol="0">
            <a:spAutoFit/>
          </a:bodyPr>
          <a:lstStyle/>
          <a:p>
            <a:pPr lvl="0" algn="just" defTabSz="914400">
              <a:defRPr/>
            </a:pPr>
            <a:r>
              <a:rPr lang="vi-VN" sz="3200" b="1" dirty="0">
                <a:solidFill>
                  <a:prstClr val="black"/>
                </a:solidFill>
                <a:latin typeface="Cambria" panose="02040503050406030204" pitchFamily="18" charset="0"/>
                <a:ea typeface="Cambria" panose="02040503050406030204" pitchFamily="18" charset="0"/>
                <a:cs typeface="Arial" panose="020B0604020202020204" pitchFamily="34" charset="0"/>
              </a:rPr>
              <a:t> Tìm số thập phân thích hợp.</a:t>
            </a:r>
            <a:endParaRPr lang="en-US" sz="3200" b="1" dirty="0">
              <a:solidFill>
                <a:prstClr val="black"/>
              </a:solidFill>
              <a:latin typeface="Cambria" panose="02040503050406030204" pitchFamily="18" charset="0"/>
              <a:ea typeface="Cambria" panose="02040503050406030204" pitchFamily="18" charset="0"/>
              <a:cs typeface="Arial" panose="020B0604020202020204" pitchFamily="34" charset="0"/>
            </a:endParaRPr>
          </a:p>
          <a:p>
            <a:pPr lvl="0" algn="just" defTabSz="914400">
              <a:defRPr/>
            </a:pP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Một rô-bốt cắt được ba mảnh vải màu xanh, đỏ và vàng như hình dưới đây. Tổng diện tích ba mảnh vải đó là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200" dirty="0">
                <a:latin typeface="Cambria" panose="02040503050406030204" pitchFamily="18" charset="0"/>
                <a:ea typeface="Cambria" panose="02040503050406030204" pitchFamily="18" charset="0"/>
              </a:rPr>
              <a:t>cm</a:t>
            </a:r>
            <a:r>
              <a:rPr lang="en-US" sz="3200" baseline="30000" dirty="0">
                <a:latin typeface="Cambria" panose="02040503050406030204" pitchFamily="18" charset="0"/>
                <a:ea typeface="Cambria" panose="02040503050406030204" pitchFamily="18" charset="0"/>
              </a:rPr>
              <a:t>2</a:t>
            </a:r>
            <a:endParaRPr kumimoji="0" lang="vi-VN"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1AEAD1AF-E2F6-5309-5B0B-02263C89A83A}"/>
              </a:ext>
            </a:extLst>
          </p:cNvPr>
          <p:cNvSpPr/>
          <p:nvPr/>
        </p:nvSpPr>
        <p:spPr>
          <a:xfrm>
            <a:off x="9184640" y="1117600"/>
            <a:ext cx="579120" cy="5181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pic>
        <p:nvPicPr>
          <p:cNvPr id="4" name="Picture 3">
            <a:extLst>
              <a:ext uri="{FF2B5EF4-FFF2-40B4-BE49-F238E27FC236}">
                <a16:creationId xmlns:a16="http://schemas.microsoft.com/office/drawing/2014/main" id="{14339E9B-CF61-4DA9-79F4-7F8F6AA4287A}"/>
              </a:ext>
            </a:extLst>
          </p:cNvPr>
          <p:cNvPicPr>
            <a:picLocks noChangeAspect="1"/>
          </p:cNvPicPr>
          <p:nvPr/>
        </p:nvPicPr>
        <p:blipFill>
          <a:blip r:embed="rId2"/>
          <a:stretch>
            <a:fillRect/>
          </a:stretch>
        </p:blipFill>
        <p:spPr>
          <a:xfrm>
            <a:off x="379730" y="1978660"/>
            <a:ext cx="6515100" cy="2209800"/>
          </a:xfrm>
          <a:prstGeom prst="rect">
            <a:avLst/>
          </a:prstGeom>
        </p:spPr>
      </p:pic>
      <p:pic>
        <p:nvPicPr>
          <p:cNvPr id="6" name="Picture 5">
            <a:extLst>
              <a:ext uri="{FF2B5EF4-FFF2-40B4-BE49-F238E27FC236}">
                <a16:creationId xmlns:a16="http://schemas.microsoft.com/office/drawing/2014/main" id="{B9F23495-4832-8278-1265-1A080AE05BC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65" b="96176" l="5674" r="97518">
                        <a14:foregroundMark x1="6915" y1="20650" x2="10284" y2="51625"/>
                        <a14:foregroundMark x1="10284" y1="51625" x2="10816" y2="52581"/>
                        <a14:foregroundMark x1="22872" y1="27725" x2="31738" y2="26960"/>
                        <a14:foregroundMark x1="53369" y1="14340" x2="80851" y2="11855"/>
                        <a14:foregroundMark x1="80851" y1="11855" x2="81738" y2="11855"/>
                        <a14:foregroundMark x1="57624" y1="21033" x2="79255" y2="24474"/>
                        <a14:foregroundMark x1="49823" y1="24857" x2="83688" y2="29063"/>
                        <a14:foregroundMark x1="50000" y1="16252" x2="86348" y2="12428"/>
                        <a14:foregroundMark x1="44681" y1="10516" x2="67021" y2="10325"/>
                        <a14:foregroundMark x1="67021" y1="10325" x2="78369" y2="10325"/>
                        <a14:foregroundMark x1="59043" y1="8031" x2="78901" y2="9751"/>
                        <a14:foregroundMark x1="78901" y1="9751" x2="93440" y2="27725"/>
                        <a14:foregroundMark x1="93440" y1="27725" x2="76773" y2="30019"/>
                        <a14:foregroundMark x1="76773" y1="30019" x2="59752" y2="25239"/>
                        <a14:foregroundMark x1="59752" y1="25239" x2="56560" y2="22753"/>
                        <a14:foregroundMark x1="55319" y1="29063" x2="70213" y2="31549"/>
                        <a14:foregroundMark x1="58333" y1="10516" x2="78014" y2="10707"/>
                        <a14:foregroundMark x1="78014" y1="10707" x2="92376" y2="17400"/>
                        <a14:foregroundMark x1="92376" y1="17400" x2="95390" y2="24092"/>
                        <a14:foregroundMark x1="56560" y1="6692" x2="69149" y2="3250"/>
                        <a14:foregroundMark x1="69149" y1="3250" x2="85816" y2="9369"/>
                        <a14:foregroundMark x1="85816" y1="9369" x2="94504" y2="17017"/>
                        <a14:foregroundMark x1="50532" y1="8222" x2="70035" y2="4015"/>
                        <a14:foregroundMark x1="70035" y1="4015" x2="97872" y2="8031"/>
                        <a14:foregroundMark x1="97872" y1="8031" x2="97695" y2="16252"/>
                        <a14:foregroundMark x1="57092" y1="4780" x2="70922" y2="2677"/>
                        <a14:foregroundMark x1="70922" y1="2677" x2="80496" y2="4207"/>
                        <a14:foregroundMark x1="6028" y1="19694" x2="8333" y2="33461"/>
                        <a14:foregroundMark x1="20213" y1="85277" x2="18440" y2="96176"/>
                        <a14:foregroundMark x1="41844" y1="25239" x2="41667" y2="24857"/>
                        <a14:foregroundMark x1="62234" y1="1147" x2="49468" y2="7648"/>
                        <a14:foregroundMark x1="49468" y1="7648" x2="47340" y2="20268"/>
                        <a14:foregroundMark x1="47340" y1="20268" x2="54433" y2="31549"/>
                        <a14:foregroundMark x1="54433" y1="31549" x2="66489" y2="35946"/>
                        <a14:foregroundMark x1="66489" y1="35946" x2="80674" y2="36329"/>
                        <a14:foregroundMark x1="80674" y1="36329" x2="92730" y2="31740"/>
                        <a14:foregroundMark x1="92730" y1="31740" x2="98404" y2="17400"/>
                        <a14:foregroundMark x1="98404" y1="17400" x2="91312" y2="6692"/>
                        <a14:foregroundMark x1="91312" y1="6692" x2="74468" y2="765"/>
                        <a14:foregroundMark x1="74468" y1="765" x2="69681" y2="1338"/>
                      </a14:backgroundRemoval>
                    </a14:imgEffect>
                  </a14:imgLayer>
                </a14:imgProps>
              </a:ext>
            </a:extLst>
          </a:blip>
          <a:stretch>
            <a:fillRect/>
          </a:stretch>
        </p:blipFill>
        <p:spPr>
          <a:xfrm>
            <a:off x="7183120" y="1657395"/>
            <a:ext cx="4870450" cy="4516392"/>
          </a:xfrm>
          <a:prstGeom prst="rect">
            <a:avLst/>
          </a:prstGeom>
        </p:spPr>
      </p:pic>
    </p:spTree>
    <p:extLst>
      <p:ext uri="{BB962C8B-B14F-4D97-AF65-F5344CB8AC3E}">
        <p14:creationId xmlns:p14="http://schemas.microsoft.com/office/powerpoint/2010/main" val="1473194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3.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
</p:tagLst>
</file>

<file path=ppt/tags/tag4.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22"/>
</p:tagLst>
</file>

<file path=ppt/tags/tag5.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6.xml><?xml version="1.0" encoding="utf-8"?>
<p:tagLst xmlns:a="http://schemas.openxmlformats.org/drawingml/2006/main" xmlns:r="http://schemas.openxmlformats.org/officeDocument/2006/relationships" xmlns:p="http://schemas.openxmlformats.org/presentationml/2006/main">
  <p:tag name="MH" val="20170615150309"/>
  <p:tag name="MH_LIBRARY" val="GRAPHIC"/>
  <p:tag name="MH_ORDER" val="Freeform 103"/>
</p:tagLst>
</file>

<file path=ppt/tags/tag7.xml><?xml version="1.0" encoding="utf-8"?>
<p:tagLst xmlns:a="http://schemas.openxmlformats.org/drawingml/2006/main" xmlns:r="http://schemas.openxmlformats.org/officeDocument/2006/relationships" xmlns:p="http://schemas.openxmlformats.org/presentationml/2006/main">
  <p:tag name="ISLIDE.DIAGRAM" val="#332015;"/>
</p:tagLst>
</file>

<file path=ppt/tags/tag8.xml><?xml version="1.0" encoding="utf-8"?>
<p:tagLst xmlns:a="http://schemas.openxmlformats.org/drawingml/2006/main" xmlns:r="http://schemas.openxmlformats.org/officeDocument/2006/relationships" xmlns:p="http://schemas.openxmlformats.org/presentationml/2006/main">
  <p:tag name="ISLIDE.DIAGRAM" val="#332015;"/>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1107</TotalTime>
  <Words>523</Words>
  <Application>Microsoft Office PowerPoint</Application>
  <PresentationFormat>Widescreen</PresentationFormat>
  <Paragraphs>60</Paragraphs>
  <Slides>12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等线</vt:lpstr>
      <vt:lpstr>微软雅黑</vt:lpstr>
      <vt:lpstr>Arial</vt:lpstr>
      <vt:lpstr>Calibri</vt:lpstr>
      <vt:lpstr>Cambria</vt:lpstr>
      <vt:lpstr>Cambria Math</vt:lpstr>
      <vt:lpstr>UTM Facebook</vt:lpstr>
      <vt:lpstr>仓耳意式布丁体</vt:lpstr>
      <vt:lpstr>仓耳青禾体-谷力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Administrator</cp:lastModifiedBy>
  <cp:revision>298</cp:revision>
  <dcterms:created xsi:type="dcterms:W3CDTF">2019-03-29T12:25:33Z</dcterms:created>
  <dcterms:modified xsi:type="dcterms:W3CDTF">2025-12-14T15:05:17Z</dcterms:modified>
</cp:coreProperties>
</file>