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65" r:id="rId3"/>
    <p:sldId id="312" r:id="rId4"/>
    <p:sldId id="303" r:id="rId5"/>
    <p:sldId id="264" r:id="rId6"/>
    <p:sldId id="266" r:id="rId7"/>
    <p:sldId id="268" r:id="rId8"/>
    <p:sldId id="305" r:id="rId9"/>
    <p:sldId id="267" r:id="rId10"/>
    <p:sldId id="271" r:id="rId11"/>
    <p:sldId id="308" r:id="rId12"/>
    <p:sldId id="278" r:id="rId13"/>
    <p:sldId id="279" r:id="rId14"/>
    <p:sldId id="280" r:id="rId15"/>
    <p:sldId id="293" r:id="rId16"/>
    <p:sldId id="314" r:id="rId17"/>
    <p:sldId id="309" r:id="rId18"/>
    <p:sldId id="310" r:id="rId19"/>
    <p:sldId id="315" r:id="rId20"/>
    <p:sldId id="311" r:id="rId21"/>
    <p:sldId id="286" r:id="rId22"/>
    <p:sldId id="3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A3F3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CDB3C-47EB-4F62-A594-91C3BFFE27DB}"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1EA5F-F161-43F2-9849-EAD46C7454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5"/>
            <a:ext cx="7798000" cy="381805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2833243" y="52905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363930"/>
            <a:ext cx="10864000" cy="596083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62" name="Google Shape;1262;p30"/>
          <p:cNvGrpSpPr/>
          <p:nvPr/>
        </p:nvGrpSpPr>
        <p:grpSpPr>
          <a:xfrm>
            <a:off x="229532"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74" name="Google Shape;1274;p30"/>
          <p:cNvGrpSpPr/>
          <p:nvPr/>
        </p:nvGrpSpPr>
        <p:grpSpPr>
          <a:xfrm rot="825719">
            <a:off x="11190754"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80" name="Google Shape;1280;p30"/>
          <p:cNvGrpSpPr/>
          <p:nvPr/>
        </p:nvGrpSpPr>
        <p:grpSpPr>
          <a:xfrm rot="564530">
            <a:off x="9986949" y="130177"/>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89" name="Google Shape;1289;p31"/>
          <p:cNvGrpSpPr/>
          <p:nvPr/>
        </p:nvGrpSpPr>
        <p:grpSpPr>
          <a:xfrm>
            <a:off x="229532"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5" name="Google Shape;1295;p31"/>
          <p:cNvGrpSpPr/>
          <p:nvPr/>
        </p:nvGrpSpPr>
        <p:grpSpPr>
          <a:xfrm>
            <a:off x="590132"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7" name="Google Shape;1307;p31"/>
          <p:cNvGrpSpPr/>
          <p:nvPr/>
        </p:nvGrpSpPr>
        <p:grpSpPr>
          <a:xfrm>
            <a:off x="11318401" y="3875701"/>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0" name="Google Shape;1310;p31"/>
          <p:cNvGrpSpPr/>
          <p:nvPr/>
        </p:nvGrpSpPr>
        <p:grpSpPr>
          <a:xfrm rot="415263">
            <a:off x="369607"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6" name="Google Shape;1316;p31"/>
          <p:cNvGrpSpPr/>
          <p:nvPr/>
        </p:nvGrpSpPr>
        <p:grpSpPr>
          <a:xfrm>
            <a:off x="1056551" y="6099567"/>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descr="A round pink label with white text and a black background&#10;&#10;Description automatically generated">
            <a:extLst>
              <a:ext uri="{FF2B5EF4-FFF2-40B4-BE49-F238E27FC236}">
                <a16:creationId xmlns:a16="http://schemas.microsoft.com/office/drawing/2014/main" id="{9293A1E6-06CD-9DD5-DDAD-7D295EADB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4.png"/><Relationship Id="rId5" Type="http://schemas.microsoft.com/office/2007/relationships/hdphoto" Target="../media/hdphoto6.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88900" y="389172"/>
            <a:ext cx="12103100" cy="6395301"/>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1835B7B-C308-D596-3212-F94125C1D67C}"/>
              </a:ext>
            </a:extLst>
          </p:cNvPr>
          <p:cNvPicPr>
            <a:picLocks noChangeAspect="1"/>
          </p:cNvPicPr>
          <p:nvPr/>
        </p:nvPicPr>
        <p:blipFill>
          <a:blip r:embed="rId2"/>
          <a:stretch>
            <a:fillRect/>
          </a:stretch>
        </p:blipFill>
        <p:spPr>
          <a:xfrm>
            <a:off x="435289" y="752475"/>
            <a:ext cx="11242361" cy="5842620"/>
          </a:xfrm>
          <a:prstGeom prst="rect">
            <a:avLst/>
          </a:prstGeom>
        </p:spPr>
      </p:pic>
      <p:sp>
        <p:nvSpPr>
          <p:cNvPr id="4" name="Rounded Rectangle 3">
            <a:extLst>
              <a:ext uri="{FF2B5EF4-FFF2-40B4-BE49-F238E27FC236}">
                <a16:creationId xmlns:a16="http://schemas.microsoft.com/office/drawing/2014/main" id="{DBAAE2BD-E08C-D949-A7F4-4B84A2BB3A3E}"/>
              </a:ext>
            </a:extLst>
          </p:cNvPr>
          <p:cNvSpPr/>
          <p:nvPr/>
        </p:nvSpPr>
        <p:spPr>
          <a:xfrm>
            <a:off x="1891451" y="190500"/>
            <a:ext cx="8229600" cy="1266825"/>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Quan </a:t>
            </a:r>
            <a:r>
              <a:rPr lang="en-US" sz="3600" b="1" dirty="0" err="1">
                <a:solidFill>
                  <a:srgbClr val="FF0000"/>
                </a:solidFill>
                <a:latin typeface="Cambria" panose="02040503050406030204" pitchFamily="18" charset="0"/>
                <a:ea typeface="Cambria" panose="02040503050406030204" pitchFamily="18" charset="0"/>
              </a:rPr>
              <a:t>sát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tranh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nêu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suy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nghĩ</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em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về</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diễn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viên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trong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tranh</a:t>
            </a:r>
            <a:r>
              <a:rPr lang="en-US" sz="3600" b="1"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grpSp>
        <p:nvGrpSpPr>
          <p:cNvPr id="33" name="Google Shape;1461;p39"/>
          <p:cNvGrpSpPr/>
          <p:nvPr/>
        </p:nvGrpSpPr>
        <p:grpSpPr>
          <a:xfrm>
            <a:off x="1716456" y="-121094"/>
            <a:ext cx="2664048" cy="1681879"/>
            <a:chOff x="6096075" y="734650"/>
            <a:chExt cx="709025" cy="447625"/>
          </a:xfrm>
        </p:grpSpPr>
        <p:sp>
          <p:nvSpPr>
            <p:cNvPr id="34"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5"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6"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7"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8"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 name="Picture 1">
            <a:extLst>
              <a:ext uri="{FF2B5EF4-FFF2-40B4-BE49-F238E27FC236}">
                <a16:creationId xmlns:a16="http://schemas.microsoft.com/office/drawing/2014/main" id="{DA27AB2A-9E65-7A3D-8DD6-1114188E5AF5}"/>
              </a:ext>
            </a:extLst>
          </p:cNvPr>
          <p:cNvPicPr>
            <a:picLocks noChangeAspect="1"/>
          </p:cNvPicPr>
          <p:nvPr/>
        </p:nvPicPr>
        <p:blipFill>
          <a:blip r:embed="rId5"/>
          <a:stretch>
            <a:fillRect/>
          </a:stretch>
        </p:blipFill>
        <p:spPr>
          <a:xfrm>
            <a:off x="3316690" y="2701985"/>
            <a:ext cx="6815919" cy="15302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673793" y="1542465"/>
            <a:ext cx="10780269" cy="4780395"/>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1982591" y="51638"/>
            <a:ext cx="8404963" cy="1490827"/>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603010" y="2200867"/>
            <a:ext cx="6360337" cy="5088025"/>
          </a:xfrm>
          <a:prstGeom prst="rect">
            <a:avLst/>
          </a:prstGeom>
        </p:spPr>
      </p:pic>
      <p:sp>
        <p:nvSpPr>
          <p:cNvPr id="9" name="TextBox 8"/>
          <p:cNvSpPr txBox="1"/>
          <p:nvPr/>
        </p:nvSpPr>
        <p:spPr>
          <a:xfrm>
            <a:off x="2508205" y="164226"/>
            <a:ext cx="7353733" cy="1323439"/>
          </a:xfrm>
          <a:prstGeom prst="rect">
            <a:avLst/>
          </a:prstGeom>
          <a:noFill/>
        </p:spPr>
        <p:txBody>
          <a:bodyPr wrap="square" rtlCol="0">
            <a:spAutoFit/>
          </a:bodyPr>
          <a:lstStyle/>
          <a:p>
            <a:pPr lvl="0" algn="ctr">
              <a:defRPr/>
            </a:pPr>
            <a:r>
              <a:rPr lang="en-US" sz="4000" dirty="0">
                <a:solidFill>
                  <a:schemeClr val="accent6"/>
                </a:solidFill>
                <a:latin typeface="Calibri" panose="020F0502020204030204" pitchFamily="34" charset="0"/>
                <a:cs typeface="Calibri" panose="020F0502020204030204" pitchFamily="34" charset="0"/>
              </a:rPr>
              <a:t>1. </a:t>
            </a:r>
            <a:r>
              <a:rPr lang="vi-VN" sz="4000" dirty="0">
                <a:solidFill>
                  <a:schemeClr val="accent6"/>
                </a:solidFill>
                <a:latin typeface="Calibri" panose="020F0502020204030204" pitchFamily="34" charset="0"/>
                <a:cs typeface="Calibri" panose="020F0502020204030204" pitchFamily="34" charset="0"/>
              </a:rPr>
              <a:t>Nghệ thuật múa ba lê được giới thiệu như thế nào?</a:t>
            </a:r>
            <a:endParaRPr kumimoji="0" lang="vi-VN" sz="4000" b="0" i="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p:txBody>
      </p:sp>
      <p:sp>
        <p:nvSpPr>
          <p:cNvPr id="4" name="Speech Bubble: Rectangle with Corners Rounded 5">
            <a:extLst>
              <a:ext uri="{FF2B5EF4-FFF2-40B4-BE49-F238E27FC236}">
                <a16:creationId xmlns:a16="http://schemas.microsoft.com/office/drawing/2014/main" id="{73A20B24-BB93-4070-A0CF-2C81AB51B1C9}"/>
              </a:ext>
            </a:extLst>
          </p:cNvPr>
          <p:cNvSpPr/>
          <p:nvPr/>
        </p:nvSpPr>
        <p:spPr>
          <a:xfrm>
            <a:off x="3582706" y="2534705"/>
            <a:ext cx="7334065" cy="3256496"/>
          </a:xfrm>
          <a:prstGeom prst="wedgeRoundRectCallout">
            <a:avLst>
              <a:gd name="adj1" fmla="val -58945"/>
              <a:gd name="adj2" fmla="val 6459"/>
              <a:gd name="adj3" fmla="val 16667"/>
            </a:avLst>
          </a:prstGeom>
          <a:solidFill>
            <a:schemeClr val="accent2">
              <a:lumMod val="40000"/>
              <a:lumOff val="60000"/>
            </a:schemeClr>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002060"/>
                </a:solidFill>
                <a:latin typeface="Calibri" panose="020F0502020204030204" pitchFamily="34" charset="0"/>
                <a:cs typeface="Calibri" panose="020F0502020204030204" pitchFamily="34" charset="0"/>
              </a:rPr>
              <a:t>Có nguồn gốc từ châu Âu, được biết đến rộng rãi thông qua những vở ba lê – một thể loại vũ kịch có sự kết hợp giữa kịch, âm nhạc và vũ đạo.</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84;p40"/>
          <p:cNvGrpSpPr/>
          <p:nvPr/>
        </p:nvGrpSpPr>
        <p:grpSpPr>
          <a:xfrm rot="-899952">
            <a:off x="11018884" y="2254035"/>
            <a:ext cx="1203718" cy="1111891"/>
            <a:chOff x="3776725" y="489400"/>
            <a:chExt cx="484625" cy="500050"/>
          </a:xfrm>
        </p:grpSpPr>
        <p:sp>
          <p:nvSpPr>
            <p:cNvPr id="3"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6"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7"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8" name="Google Shape;1484;p40"/>
          <p:cNvGrpSpPr/>
          <p:nvPr/>
        </p:nvGrpSpPr>
        <p:grpSpPr>
          <a:xfrm rot="-899952">
            <a:off x="9650476" y="-35339"/>
            <a:ext cx="2191361" cy="2282467"/>
            <a:chOff x="3776725" y="489400"/>
            <a:chExt cx="484625" cy="500050"/>
          </a:xfrm>
        </p:grpSpPr>
        <p:sp>
          <p:nvSpPr>
            <p:cNvPr id="9"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0"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1"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2"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3"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sp>
        <p:nvSpPr>
          <p:cNvPr id="14" name="Google Shape;275;p7"/>
          <p:cNvSpPr/>
          <p:nvPr/>
        </p:nvSpPr>
        <p:spPr>
          <a:xfrm>
            <a:off x="926941" y="150074"/>
            <a:ext cx="9776375" cy="131876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5" name="TextBox 14"/>
          <p:cNvSpPr txBox="1"/>
          <p:nvPr/>
        </p:nvSpPr>
        <p:spPr>
          <a:xfrm>
            <a:off x="1505512" y="194753"/>
            <a:ext cx="8836431" cy="1323439"/>
          </a:xfrm>
          <a:prstGeom prst="rect">
            <a:avLst/>
          </a:prstGeom>
          <a:noFill/>
        </p:spPr>
        <p:txBody>
          <a:bodyPr wrap="square">
            <a:spAutoFit/>
          </a:bodyPr>
          <a:lstStyle/>
          <a:p>
            <a:pPr lvl="0" algn="ctr">
              <a:defRPr/>
            </a:pP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2.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Tìm</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thông</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tin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nói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về</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nội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dung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của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các</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vở</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ba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lê</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16" name="Google Shape;1461;p39"/>
          <p:cNvGrpSpPr/>
          <p:nvPr/>
        </p:nvGrpSpPr>
        <p:grpSpPr>
          <a:xfrm>
            <a:off x="-190499" y="1452101"/>
            <a:ext cx="2624098" cy="1991287"/>
            <a:chOff x="6096075" y="734650"/>
            <a:chExt cx="709025" cy="447625"/>
          </a:xfrm>
        </p:grpSpPr>
        <p:sp>
          <p:nvSpPr>
            <p:cNvPr id="17"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8"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9"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0"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1"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23" name="Speech Bubble: Rectangle with Corners Rounded 5"/>
          <p:cNvSpPr/>
          <p:nvPr/>
        </p:nvSpPr>
        <p:spPr>
          <a:xfrm>
            <a:off x="3620806" y="1782229"/>
            <a:ext cx="7334065" cy="4623309"/>
          </a:xfrm>
          <a:prstGeom prst="wedgeRoundRectCallout">
            <a:avLst>
              <a:gd name="adj1" fmla="val -58945"/>
              <a:gd name="adj2" fmla="val 6459"/>
              <a:gd name="adj3" fmla="val 16667"/>
            </a:avLst>
          </a:prstGeom>
          <a:solidFill>
            <a:srgbClr val="4285F4"/>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FFFFFF"/>
                </a:solidFill>
                <a:latin typeface="Calibri" panose="020F0502020204030204" pitchFamily="34" charset="0"/>
                <a:cs typeface="Calibri" panose="020F0502020204030204" pitchFamily="34" charset="0"/>
              </a:rPr>
              <a:t>Nội dung các vở ba lê (như Hồ thiên nga, Người đẹp ngủ trong rừng, Lọ Lem...) đều ca ngợi tình yêu, sự thánh thiện và ước mơ vươn tới những điều tốt đẹp của con người.</a:t>
            </a:r>
            <a:endParaRPr kumimoji="0" lang="vi-VN" sz="4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88653"/>
            <a:ext cx="11411488" cy="130326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48715" y="314929"/>
            <a:ext cx="1032357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800" kern="0" dirty="0">
                <a:solidFill>
                  <a:srgbClr val="FFFFFF"/>
                </a:solidFill>
                <a:latin typeface="Calibri" panose="020F0502020204030204" pitchFamily="34" charset="0"/>
                <a:cs typeface="Calibri" panose="020F0502020204030204" pitchFamily="34" charset="0"/>
              </a:rPr>
              <a:t>3. </a:t>
            </a:r>
            <a:r>
              <a:rPr lang="vi-VN" sz="2800" kern="0" dirty="0">
                <a:solidFill>
                  <a:srgbClr val="FFFFFF"/>
                </a:solidFill>
                <a:latin typeface="Calibri" panose="020F0502020204030204" pitchFamily="34" charset="0"/>
                <a:cs typeface="Calibri" panose="020F0502020204030204" pitchFamily="34" charset="0"/>
              </a:rPr>
              <a:t>Trong các vở ba lê, người diễn viên thể hiện nội dung vở kịch bằng cách nào? Điều đó được thể hiện ra sao trong vở Hồ thiên nga?</a:t>
            </a:r>
            <a:endPar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11" name="Speech Bubble: Rectangle with Corners Rounded 5"/>
          <p:cNvSpPr/>
          <p:nvPr/>
        </p:nvSpPr>
        <p:spPr>
          <a:xfrm>
            <a:off x="3726494" y="1714500"/>
            <a:ext cx="7874956" cy="422910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Người diễn viên dùng động tác múa (vũ đạo) để thể hiện nội dung thay cho lời nói. Trong vở Hồ thiên nga, các diễn viên thực hiện </a:t>
            </a:r>
            <a:r>
              <a:rPr lang="vi-VN" sz="2800" b="1" dirty="0">
                <a:solidFill>
                  <a:srgbClr val="F7A9BD">
                    <a:lumMod val="10000"/>
                  </a:srgbClr>
                </a:solidFill>
                <a:latin typeface="Calibri" panose="020F0502020204030204" pitchFamily="34" charset="0"/>
                <a:cs typeface="Calibri" panose="020F0502020204030204" pitchFamily="34" charset="0"/>
              </a:rPr>
              <a:t>những cú xoay người đẹp mắt và chuẩn xác</a:t>
            </a:r>
            <a:r>
              <a:rPr lang="vi-VN" sz="2800" dirty="0">
                <a:solidFill>
                  <a:srgbClr val="F7A9BD">
                    <a:lumMod val="10000"/>
                  </a:srgbClr>
                </a:solidFill>
                <a:latin typeface="Calibri" panose="020F0502020204030204" pitchFamily="34" charset="0"/>
                <a:cs typeface="Calibri" panose="020F0502020204030204" pitchFamily="34" charset="0"/>
              </a:rPr>
              <a:t>, những </a:t>
            </a:r>
            <a:r>
              <a:rPr lang="vi-VN" sz="2800" b="1" dirty="0">
                <a:solidFill>
                  <a:srgbClr val="F7A9BD">
                    <a:lumMod val="10000"/>
                  </a:srgbClr>
                </a:solidFill>
                <a:latin typeface="Calibri" panose="020F0502020204030204" pitchFamily="34" charset="0"/>
                <a:cs typeface="Calibri" panose="020F0502020204030204" pitchFamily="34" charset="0"/>
              </a:rPr>
              <a:t>bước đi nhẹ như cánh hoa hé mở</a:t>
            </a:r>
            <a:r>
              <a:rPr lang="vi-VN" sz="2800" dirty="0">
                <a:solidFill>
                  <a:srgbClr val="F7A9BD">
                    <a:lumMod val="10000"/>
                  </a:srgbClr>
                </a:solidFill>
                <a:latin typeface="Calibri" panose="020F0502020204030204" pitchFamily="34" charset="0"/>
                <a:cs typeface="Calibri" panose="020F0502020204030204" pitchFamily="34" charset="0"/>
              </a:rPr>
              <a:t> để thể hiện cảnh đàn thiên nga đang lướt trên mặt hồ; diễn viên chính </a:t>
            </a:r>
            <a:r>
              <a:rPr lang="vi-VN" sz="2800" b="1" dirty="0">
                <a:solidFill>
                  <a:srgbClr val="F7A9BD">
                    <a:lumMod val="10000"/>
                  </a:srgbClr>
                </a:solidFill>
                <a:latin typeface="Calibri" panose="020F0502020204030204" pitchFamily="34" charset="0"/>
                <a:cs typeface="Calibri" panose="020F0502020204030204" pitchFamily="34" charset="0"/>
              </a:rPr>
              <a:t>đứng một chân xoay liên tục tới 32 vòng trên đầu mũi chân</a:t>
            </a:r>
            <a:r>
              <a:rPr lang="vi-VN" sz="2800" dirty="0">
                <a:solidFill>
                  <a:srgbClr val="F7A9BD">
                    <a:lumMod val="10000"/>
                  </a:srgbClr>
                </a:solidFill>
                <a:latin typeface="Calibri" panose="020F0502020204030204" pitchFamily="34" charset="0"/>
                <a:cs typeface="Calibri" panose="020F0502020204030204" pitchFamily="34" charset="0"/>
              </a:rPr>
              <a:t> để diễn tả nhân vật đang mong muốn thể hiện sức mạnh một cách mãnh liệt.</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88653"/>
            <a:ext cx="11411488" cy="130326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18997" y="133954"/>
            <a:ext cx="1050982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4. </a:t>
            </a:r>
            <a:r>
              <a:rPr kumimoji="0" lang="vi-VN"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Theo em, vì sao diễn viên múa ba lê phải rất dày công khổ luyện?</a:t>
            </a:r>
            <a:endPar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7" name="Speech Bubble: Rectangle with Corners Rounded 5">
            <a:extLst>
              <a:ext uri="{FF2B5EF4-FFF2-40B4-BE49-F238E27FC236}">
                <a16:creationId xmlns:a16="http://schemas.microsoft.com/office/drawing/2014/main" id="{DB896E30-4C80-F647-E243-F16C0825B3ED}"/>
              </a:ext>
            </a:extLst>
          </p:cNvPr>
          <p:cNvSpPr/>
          <p:nvPr/>
        </p:nvSpPr>
        <p:spPr>
          <a:xfrm>
            <a:off x="3726494" y="2266950"/>
            <a:ext cx="7874956" cy="36766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Vì những động tác múa của ba lê rất đẹp mắt, tinh tế nhưng đồng thời cũng rất khó. Ví dụ như động tác xoay người thật chuẩn xác, thậm chí xoay đến 32 vòng, động tác đi nhẹ như lướt, động tác đứng trên đầu mũi chân,... Để thể hiện vừa chính xác vừa đẹp mắt những động tác đó, người diễn viên phải dày công khổ luyện trong thời gian dài.</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7" name="Speech Bubble: Rectangle with Corners Rounded 5">
            <a:extLst>
              <a:ext uri="{FF2B5EF4-FFF2-40B4-BE49-F238E27FC236}">
                <a16:creationId xmlns:a16="http://schemas.microsoft.com/office/drawing/2014/main" id="{DB896E30-4C80-F647-E243-F16C0825B3ED}"/>
              </a:ext>
            </a:extLst>
          </p:cNvPr>
          <p:cNvSpPr/>
          <p:nvPr/>
        </p:nvSpPr>
        <p:spPr>
          <a:xfrm>
            <a:off x="3726494" y="285750"/>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a:solidFill>
                  <a:srgbClr val="F7A9BD">
                    <a:lumMod val="10000"/>
                  </a:srgbClr>
                </a:solidFill>
                <a:latin typeface="Calibri" panose="020F0502020204030204" pitchFamily="34" charset="0"/>
                <a:cs typeface="Calibri" panose="020F0502020204030204" pitchFamily="34" charset="0"/>
              </a:rPr>
              <a:t>Sắp xếp các thông tin dưới đây theo trật tự trong bài đọc.</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Sự phổ biến của múa ba lê hiện nay</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Nội dung các vở ba lê</a:t>
            </a:r>
            <a:endPar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66C7B599-24CF-BD48-3324-9359420DC365}"/>
              </a:ext>
            </a:extLst>
          </p:cNvPr>
          <p:cNvSpPr/>
          <p:nvPr/>
        </p:nvSpPr>
        <p:spPr>
          <a:xfrm>
            <a:off x="3745544" y="285750"/>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dirty="0">
                <a:solidFill>
                  <a:srgbClr val="F7A9BD">
                    <a:lumMod val="10000"/>
                  </a:srgbClr>
                </a:solidFill>
                <a:latin typeface="Calibri" panose="020F0502020204030204" pitchFamily="34" charset="0"/>
                <a:cs typeface="Calibri" panose="020F0502020204030204" pitchFamily="34" charset="0"/>
              </a:rPr>
              <a:t>Em sắp xếp các thông tin theo trật tự trong bài đọc như sau:</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Nội dung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Sự phổ biến của múa ba lê hiện nay</a:t>
            </a:r>
            <a:endParaRPr kumimoji="0" lang="en-US" sz="320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5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1871" y="1639019"/>
            <a:ext cx="10731261" cy="446848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dirty="0">
                <a:solidFill>
                  <a:srgbClr val="7030A0"/>
                </a:solidFill>
                <a:latin typeface="Cambria" panose="02040503050406030204" pitchFamily="18" charset="0"/>
              </a:rPr>
              <a:t>   </a:t>
            </a:r>
            <a:r>
              <a:rPr lang="vi-VN" sz="4000" b="1" i="1" dirty="0">
                <a:solidFill>
                  <a:srgbClr val="7030A0"/>
                </a:solidFill>
                <a:latin typeface="Cambria" panose="02040503050406030204" pitchFamily="18" charset="0"/>
              </a:rPr>
              <a:t>Múa ba lê là một nghệ thuật do những diễn viên khổ luyện mới thực hiện được. Người múa phải truyền tải được ngôn ngữ thông qua những động tác múa, mỗi một vở ba lê là một câu chuyện không cất thành lời mà qua những động tác tạo nên.</a:t>
            </a:r>
            <a:endParaRPr lang="en-US" sz="4000" b="1" i="1" dirty="0">
              <a:solidFill>
                <a:srgbClr val="7030A0"/>
              </a:solidFill>
              <a:latin typeface="Cambria" panose="02040503050406030204" pitchFamily="18" charset="0"/>
            </a:endParaRPr>
          </a:p>
        </p:txBody>
      </p:sp>
      <p:pic>
        <p:nvPicPr>
          <p:cNvPr id="2" name="Picture 1"/>
          <p:cNvPicPr>
            <a:picLocks noChangeAspect="1"/>
          </p:cNvPicPr>
          <p:nvPr/>
        </p:nvPicPr>
        <p:blipFill>
          <a:blip r:embed="rId2"/>
          <a:stretch>
            <a:fillRect/>
          </a:stretch>
        </p:blipFill>
        <p:spPr>
          <a:xfrm>
            <a:off x="3809496" y="-154736"/>
            <a:ext cx="4462659" cy="1926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grpSp>
        <p:nvGrpSpPr>
          <p:cNvPr id="33" name="Google Shape;1461;p39"/>
          <p:cNvGrpSpPr/>
          <p:nvPr/>
        </p:nvGrpSpPr>
        <p:grpSpPr>
          <a:xfrm>
            <a:off x="1716456" y="-121094"/>
            <a:ext cx="2664048" cy="1681879"/>
            <a:chOff x="6096075" y="734650"/>
            <a:chExt cx="709025" cy="447625"/>
          </a:xfrm>
        </p:grpSpPr>
        <p:sp>
          <p:nvSpPr>
            <p:cNvPr id="34"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5"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6"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7"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8"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 name="Picture 1">
            <a:extLst>
              <a:ext uri="{FF2B5EF4-FFF2-40B4-BE49-F238E27FC236}">
                <a16:creationId xmlns:a16="http://schemas.microsoft.com/office/drawing/2014/main" id="{D7D4831B-E07A-1880-917E-E626B83A3749}"/>
              </a:ext>
            </a:extLst>
          </p:cNvPr>
          <p:cNvPicPr>
            <a:picLocks noChangeAspect="1"/>
          </p:cNvPicPr>
          <p:nvPr/>
        </p:nvPicPr>
        <p:blipFill>
          <a:blip r:embed="rId5"/>
          <a:stretch>
            <a:fillRect/>
          </a:stretch>
        </p:blipFill>
        <p:spPr>
          <a:xfrm>
            <a:off x="2968428" y="2833815"/>
            <a:ext cx="7474344"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01F10-F0A2-E862-B2DF-03B388CAE9CE}"/>
              </a:ext>
            </a:extLst>
          </p:cNvPr>
          <p:cNvSpPr txBox="1"/>
          <p:nvPr/>
        </p:nvSpPr>
        <p:spPr>
          <a:xfrm>
            <a:off x="3114675" y="2124075"/>
            <a:ext cx="7277100" cy="3416320"/>
          </a:xfrm>
          <a:prstGeom prst="rect">
            <a:avLst/>
          </a:prstGeom>
          <a:noFill/>
        </p:spPr>
        <p:txBody>
          <a:bodyPr wrap="square" rtlCol="0">
            <a:spAutoFit/>
          </a:bodyPr>
          <a:lstStyle/>
          <a:p>
            <a:pPr algn="just"/>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diễn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ngữ</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điệu</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chậm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rãi</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giọng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phù</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hợp</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nhấn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giọng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vào</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từ</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ngữ</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thiết</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thế</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tâm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trạng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xúc</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algn="just"/>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94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grpSp>
        <p:nvGrpSpPr>
          <p:cNvPr id="33" name="Google Shape;1461;p39"/>
          <p:cNvGrpSpPr/>
          <p:nvPr/>
        </p:nvGrpSpPr>
        <p:grpSpPr>
          <a:xfrm>
            <a:off x="1716456" y="-121094"/>
            <a:ext cx="2664048" cy="1681879"/>
            <a:chOff x="6096075" y="734650"/>
            <a:chExt cx="709025" cy="447625"/>
          </a:xfrm>
        </p:grpSpPr>
        <p:sp>
          <p:nvSpPr>
            <p:cNvPr id="34"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a:defRPr/>
              </a:pPr>
              <a:endParaRPr>
                <a:solidFill>
                  <a:srgbClr val="FF7259"/>
                </a:solidFill>
              </a:endParaRPr>
            </a:p>
          </p:txBody>
        </p:sp>
        <p:sp>
          <p:nvSpPr>
            <p:cNvPr id="35"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solidFill>
                  <a:srgbClr val="FF7259"/>
                </a:solidFill>
              </a:endParaRPr>
            </a:p>
          </p:txBody>
        </p:sp>
        <p:sp>
          <p:nvSpPr>
            <p:cNvPr id="36"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solidFill>
                  <a:srgbClr val="FF7259"/>
                </a:solidFill>
              </a:endParaRPr>
            </a:p>
          </p:txBody>
        </p:sp>
        <p:sp>
          <p:nvSpPr>
            <p:cNvPr id="37"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solidFill>
                  <a:srgbClr val="FF7259"/>
                </a:solidFill>
              </a:endParaRPr>
            </a:p>
          </p:txBody>
        </p:sp>
        <p:sp>
          <p:nvSpPr>
            <p:cNvPr id="38"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solidFill>
                  <a:srgbClr val="FF7259"/>
                </a:solidFill>
              </a:endParaRPr>
            </a:p>
          </p:txBody>
        </p:sp>
      </p:grpSp>
      <p:pic>
        <p:nvPicPr>
          <p:cNvPr id="2" name="Picture 1">
            <a:extLst>
              <a:ext uri="{FF2B5EF4-FFF2-40B4-BE49-F238E27FC236}">
                <a16:creationId xmlns:a16="http://schemas.microsoft.com/office/drawing/2014/main" id="{25BC4F9E-4D24-F8DC-F725-9615256E2425}"/>
              </a:ext>
            </a:extLst>
          </p:cNvPr>
          <p:cNvPicPr>
            <a:picLocks noChangeAspect="1"/>
          </p:cNvPicPr>
          <p:nvPr/>
        </p:nvPicPr>
        <p:blipFill>
          <a:blip r:embed="rId5"/>
          <a:stretch>
            <a:fillRect/>
          </a:stretch>
        </p:blipFill>
        <p:spPr>
          <a:xfrm>
            <a:off x="3107501" y="2610911"/>
            <a:ext cx="7291448" cy="1883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2356B5DC-50D8-0152-2AD0-33A912E004F7}"/>
              </a:ext>
            </a:extLst>
          </p:cNvPr>
          <p:cNvPicPr>
            <a:picLocks noChangeAspect="1"/>
          </p:cNvPicPr>
          <p:nvPr/>
        </p:nvPicPr>
        <p:blipFill>
          <a:blip r:embed="rId2"/>
          <a:srcRect/>
          <a:stretch>
            <a:fillRect/>
          </a:stretch>
        </p:blipFill>
        <p:spPr>
          <a:xfrm>
            <a:off x="-628650" y="1532069"/>
            <a:ext cx="4200525" cy="5403104"/>
          </a:xfrm>
          <a:prstGeom prst="rect">
            <a:avLst/>
          </a:prstGeom>
        </p:spPr>
      </p:pic>
      <p:pic>
        <p:nvPicPr>
          <p:cNvPr id="4" name="Picture 3">
            <a:extLst>
              <a:ext uri="{FF2B5EF4-FFF2-40B4-BE49-F238E27FC236}">
                <a16:creationId xmlns:a16="http://schemas.microsoft.com/office/drawing/2014/main" id="{70D87710-C276-E32E-4018-9ACBAE2F494D}"/>
              </a:ext>
            </a:extLst>
          </p:cNvPr>
          <p:cNvPicPr>
            <a:picLocks noChangeAspect="1"/>
          </p:cNvPicPr>
          <p:nvPr/>
        </p:nvPicPr>
        <p:blipFill>
          <a:blip r:embed="rId3"/>
          <a:stretch>
            <a:fillRect/>
          </a:stretch>
        </p:blipFill>
        <p:spPr>
          <a:xfrm>
            <a:off x="4324350" y="200025"/>
            <a:ext cx="4986960" cy="1402202"/>
          </a:xfrm>
          <a:prstGeom prst="rect">
            <a:avLst/>
          </a:prstGeom>
        </p:spPr>
      </p:pic>
      <p:pic>
        <p:nvPicPr>
          <p:cNvPr id="5" name="Picture 4" descr="A yellow circles with red lines&#10;&#10;Description automatically generated">
            <a:extLst>
              <a:ext uri="{FF2B5EF4-FFF2-40B4-BE49-F238E27FC236}">
                <a16:creationId xmlns:a16="http://schemas.microsoft.com/office/drawing/2014/main" id="{D369A366-FE03-9B4C-E0E1-5B18E11F4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75" y="1790700"/>
            <a:ext cx="2084374" cy="1247775"/>
          </a:xfrm>
          <a:prstGeom prst="rect">
            <a:avLst/>
          </a:prstGeom>
        </p:spPr>
      </p:pic>
      <p:pic>
        <p:nvPicPr>
          <p:cNvPr id="7" name="Picture 6">
            <a:extLst>
              <a:ext uri="{FF2B5EF4-FFF2-40B4-BE49-F238E27FC236}">
                <a16:creationId xmlns:a16="http://schemas.microsoft.com/office/drawing/2014/main" id="{2388D98E-D89F-4283-083B-F7DC678A3737}"/>
              </a:ext>
            </a:extLst>
          </p:cNvPr>
          <p:cNvPicPr>
            <a:picLocks noChangeAspect="1"/>
          </p:cNvPicPr>
          <p:nvPr/>
        </p:nvPicPr>
        <p:blipFill>
          <a:blip r:embed="rId5"/>
          <a:stretch>
            <a:fillRect/>
          </a:stretch>
        </p:blipFill>
        <p:spPr>
          <a:xfrm>
            <a:off x="3751025" y="2864618"/>
            <a:ext cx="6937849" cy="2786113"/>
          </a:xfrm>
          <a:prstGeom prst="rect">
            <a:avLst/>
          </a:prstGeom>
        </p:spPr>
      </p:pic>
    </p:spTree>
    <p:extLst>
      <p:ext uri="{BB962C8B-B14F-4D97-AF65-F5344CB8AC3E}">
        <p14:creationId xmlns:p14="http://schemas.microsoft.com/office/powerpoint/2010/main" val="217896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25" y="161521"/>
            <a:ext cx="8782050" cy="121398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4">
                    <a:lumMod val="50000"/>
                  </a:schemeClr>
                </a:solidFill>
                <a:latin typeface="Calibri" panose="020F0502020204030204" pitchFamily="34" charset="0"/>
                <a:cs typeface="Calibri" panose="020F0502020204030204" pitchFamily="34" charset="0"/>
              </a:rPr>
              <a:t> </a:t>
            </a:r>
            <a:r>
              <a:rPr lang="en-US" sz="3600" b="1" dirty="0">
                <a:solidFill>
                  <a:schemeClr val="accent4">
                    <a:lumMod val="50000"/>
                  </a:schemeClr>
                </a:solidFill>
                <a:latin typeface="Calibri" panose="020F0502020204030204" pitchFamily="34" charset="0"/>
                <a:cs typeface="Calibri" panose="020F0502020204030204" pitchFamily="34" charset="0"/>
              </a:rPr>
              <a:t>1. </a:t>
            </a:r>
            <a:r>
              <a:rPr lang="vi-VN" sz="3600" b="1" dirty="0">
                <a:solidFill>
                  <a:schemeClr val="accent4">
                    <a:lumMod val="50000"/>
                  </a:schemeClr>
                </a:solidFill>
                <a:latin typeface="Calibri" panose="020F0502020204030204" pitchFamily="34" charset="0"/>
                <a:cs typeface="Calibri" panose="020F0502020204030204" pitchFamily="34" charset="0"/>
              </a:rPr>
              <a:t>Tìm các kết từ trong câu dưới đây và cho biết tác dụng của chúng trong câu.</a:t>
            </a:r>
            <a:endParaRPr lang="en-GB" sz="3600" b="1" dirty="0">
              <a:solidFill>
                <a:schemeClr val="accent4">
                  <a:lumMod val="5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133281" y="1857678"/>
            <a:ext cx="2838735" cy="5663333"/>
          </a:xfrm>
          <a:prstGeom prst="rect">
            <a:avLst/>
          </a:prstGeom>
          <a:noFill/>
        </p:spPr>
      </p:pic>
      <p:sp>
        <p:nvSpPr>
          <p:cNvPr id="2" name="Rectangle: Rounded Corners 1">
            <a:extLst>
              <a:ext uri="{FF2B5EF4-FFF2-40B4-BE49-F238E27FC236}">
                <a16:creationId xmlns:a16="http://schemas.microsoft.com/office/drawing/2014/main" id="{8FA9D4C4-13AB-5771-C9B0-A5DBD777475D}"/>
              </a:ext>
            </a:extLst>
          </p:cNvPr>
          <p:cNvSpPr/>
          <p:nvPr/>
        </p:nvSpPr>
        <p:spPr>
          <a:xfrm>
            <a:off x="3314700" y="1657350"/>
            <a:ext cx="7658100" cy="1676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rPr>
              <a:t>Để thực hiện được những kĩ thuật rất khó này, người diễn viên phải dày công khổ luyện trong một thời gian dài.</a:t>
            </a:r>
            <a:endParaRPr lang="en-US" sz="3200" dirty="0">
              <a:solidFill>
                <a:srgbClr val="002060"/>
              </a:solidFill>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AA8F12AC-7E47-016F-1838-3204B5D99A54}"/>
              </a:ext>
            </a:extLst>
          </p:cNvPr>
          <p:cNvGraphicFramePr>
            <a:graphicFrameLocks noGrp="1"/>
          </p:cNvGraphicFramePr>
          <p:nvPr>
            <p:extLst>
              <p:ext uri="{D42A27DB-BD31-4B8C-83A1-F6EECF244321}">
                <p14:modId xmlns:p14="http://schemas.microsoft.com/office/powerpoint/2010/main" val="1108174026"/>
              </p:ext>
            </p:extLst>
          </p:nvPr>
        </p:nvGraphicFramePr>
        <p:xfrm>
          <a:off x="4334509" y="3622103"/>
          <a:ext cx="6190615" cy="2369122"/>
        </p:xfrm>
        <a:graphic>
          <a:graphicData uri="http://schemas.openxmlformats.org/drawingml/2006/table">
            <a:tbl>
              <a:tblPr firstRow="1" firstCol="1" bandRow="1">
                <a:tableStyleId>{93296810-A885-4BE3-A3E7-6D5BEEA58F35}</a:tableStyleId>
              </a:tblPr>
              <a:tblGrid>
                <a:gridCol w="1446113">
                  <a:extLst>
                    <a:ext uri="{9D8B030D-6E8A-4147-A177-3AD203B41FA5}">
                      <a16:colId xmlns:a16="http://schemas.microsoft.com/office/drawing/2014/main" val="636573925"/>
                    </a:ext>
                  </a:extLst>
                </a:gridCol>
                <a:gridCol w="4744502">
                  <a:extLst>
                    <a:ext uri="{9D8B030D-6E8A-4147-A177-3AD203B41FA5}">
                      <a16:colId xmlns:a16="http://schemas.microsoft.com/office/drawing/2014/main" val="3282651164"/>
                    </a:ext>
                  </a:extLst>
                </a:gridCol>
              </a:tblGrid>
              <a:tr h="578322">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Kết</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từ</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Tác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dụng</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611294"/>
                  </a:ext>
                </a:extLst>
              </a:tr>
              <a:tr h="1212478">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để</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Biểu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điều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sắp</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nêu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ra</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là</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mục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đích</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883735"/>
                  </a:ext>
                </a:extLst>
              </a:tr>
              <a:tr h="578322">
                <a:tc>
                  <a:txBody>
                    <a:bodyPr/>
                    <a:lstStyle/>
                    <a:p>
                      <a:pPr marL="0" marR="0" algn="just">
                        <a:lnSpc>
                          <a:spcPct val="120000"/>
                        </a:lnSpc>
                        <a:spcBef>
                          <a:spcPts val="0"/>
                        </a:spcBef>
                        <a:spcAft>
                          <a:spcPts val="0"/>
                        </a:spcAft>
                        <a:tabLst>
                          <a:tab pos="2581275" algn="l"/>
                        </a:tabLst>
                      </a:pPr>
                      <a:r>
                        <a:rPr lang="en-US" sz="2800" kern="100">
                          <a:solidFill>
                            <a:srgbClr val="002060"/>
                          </a:solidFill>
                          <a:effectLst/>
                          <a:latin typeface="Cambria" panose="02040503050406030204" pitchFamily="18" charset="0"/>
                          <a:ea typeface="Cambria" panose="02040503050406030204" pitchFamily="18" charset="0"/>
                        </a:rPr>
                        <a:t>trong</a:t>
                      </a:r>
                      <a:endParaRPr lang="en-US" sz="24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Biểu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quan</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hệ</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vị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trí</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805353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8275" y="94846"/>
            <a:ext cx="10048875" cy="81002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BA96F0">
                    <a:lumMod val="50000"/>
                  </a:srgbClr>
                </a:solidFill>
                <a:latin typeface="Calibri" panose="020F0502020204030204" pitchFamily="34" charset="0"/>
                <a:cs typeface="Calibri" panose="020F0502020204030204" pitchFamily="34" charset="0"/>
              </a:rPr>
              <a:t>2. </a:t>
            </a:r>
            <a:r>
              <a:rPr lang="vi-VN" sz="3600" b="1" dirty="0">
                <a:solidFill>
                  <a:srgbClr val="BA96F0">
                    <a:lumMod val="50000"/>
                  </a:srgbClr>
                </a:solidFill>
                <a:latin typeface="Calibri" panose="020F0502020204030204" pitchFamily="34" charset="0"/>
                <a:cs typeface="Calibri" panose="020F0502020204030204" pitchFamily="34" charset="0"/>
              </a:rPr>
              <a:t>Tìm kết từ thay cho bông hoa để hoàn thiện câu.</a:t>
            </a:r>
            <a:endParaRPr kumimoji="0" lang="en-GB" sz="3600" b="1" i="0" u="none" strike="noStrike" kern="1200" cap="none" spc="0" normalizeH="0" baseline="0" noProof="0" dirty="0">
              <a:ln>
                <a:noFill/>
              </a:ln>
              <a:solidFill>
                <a:srgbClr val="BA96F0">
                  <a:lumMod val="50000"/>
                </a:srgbClr>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266506" y="1762428"/>
            <a:ext cx="2838735" cy="5663333"/>
          </a:xfrm>
          <a:prstGeom prst="rect">
            <a:avLst/>
          </a:prstGeom>
          <a:noFill/>
        </p:spPr>
      </p:pic>
      <p:sp>
        <p:nvSpPr>
          <p:cNvPr id="3" name="TextBox 2">
            <a:extLst>
              <a:ext uri="{FF2B5EF4-FFF2-40B4-BE49-F238E27FC236}">
                <a16:creationId xmlns:a16="http://schemas.microsoft.com/office/drawing/2014/main" id="{D13185F3-F21F-F78B-43DF-53F578F67D46}"/>
              </a:ext>
            </a:extLst>
          </p:cNvPr>
          <p:cNvSpPr txBox="1"/>
          <p:nvPr/>
        </p:nvSpPr>
        <p:spPr>
          <a:xfrm>
            <a:off x="2638425" y="1838325"/>
            <a:ext cx="8648700" cy="304698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a:t>
            </a:r>
            <a:r>
              <a:rPr lang="vi-VN" sz="3200" b="1" i="1" dirty="0">
                <a:solidFill>
                  <a:srgbClr val="000000"/>
                </a:solidFill>
                <a:effectLst/>
                <a:latin typeface="Cambria" panose="02040503050406030204" pitchFamily="18" charset="0"/>
                <a:ea typeface="Cambria" panose="02040503050406030204" pitchFamily="18" charset="0"/>
              </a:rPr>
              <a:t>Mặc dù</a:t>
            </a:r>
            <a:r>
              <a:rPr lang="vi-VN" sz="3200" b="0" i="0" dirty="0">
                <a:solidFill>
                  <a:srgbClr val="000000"/>
                </a:solidFill>
                <a:effectLst/>
                <a:latin typeface="Cambria" panose="02040503050406030204" pitchFamily="18" charset="0"/>
                <a:ea typeface="Cambria" panose="02040503050406030204" pitchFamily="18" charset="0"/>
              </a:rPr>
              <a:t> không dùng lời nói </a:t>
            </a:r>
            <a:r>
              <a:rPr lang="vi-VN" sz="3200" b="1" i="1" dirty="0">
                <a:solidFill>
                  <a:srgbClr val="000000"/>
                </a:solidFill>
                <a:effectLst/>
                <a:latin typeface="Cambria" panose="02040503050406030204" pitchFamily="18" charset="0"/>
                <a:ea typeface="Cambria" panose="02040503050406030204" pitchFamily="18" charset="0"/>
              </a:rPr>
              <a:t>nhưng</a:t>
            </a:r>
            <a:r>
              <a:rPr lang="vi-VN" sz="3200" b="0" i="0" dirty="0">
                <a:solidFill>
                  <a:srgbClr val="000000"/>
                </a:solidFill>
                <a:effectLst/>
                <a:latin typeface="Cambria" panose="02040503050406030204" pitchFamily="18" charset="0"/>
                <a:ea typeface="Cambria" panose="02040503050406030204" pitchFamily="18" charset="0"/>
              </a:rPr>
              <a:t> các nghệ sĩ ba lê vẫn thể hiện được nội dung vở kịch thông qua những vũ đạo đẹp mắt </a:t>
            </a:r>
            <a:r>
              <a:rPr lang="vi-VN" sz="3200" b="1" i="1" dirty="0">
                <a:solidFill>
                  <a:srgbClr val="000000"/>
                </a:solidFill>
                <a:effectLst/>
                <a:latin typeface="Cambria" panose="02040503050406030204" pitchFamily="18" charset="0"/>
                <a:ea typeface="Cambria" panose="02040503050406030204" pitchFamily="18" charset="0"/>
              </a:rPr>
              <a:t>và</a:t>
            </a:r>
            <a:r>
              <a:rPr lang="vi-VN" sz="3200" b="0" i="0" dirty="0">
                <a:solidFill>
                  <a:srgbClr val="000000"/>
                </a:solidFill>
                <a:effectLst/>
                <a:latin typeface="Cambria" panose="02040503050406030204" pitchFamily="18" charset="0"/>
                <a:ea typeface="Cambria" panose="02040503050406030204" pitchFamily="18" charset="0"/>
              </a:rPr>
              <a:t> điêu luyện.</a:t>
            </a:r>
          </a:p>
          <a:p>
            <a:pPr algn="just"/>
            <a:r>
              <a:rPr lang="vi-VN" sz="3200" b="0" i="0" dirty="0">
                <a:solidFill>
                  <a:srgbClr val="000000"/>
                </a:solidFill>
                <a:effectLst/>
                <a:latin typeface="Cambria" panose="02040503050406030204" pitchFamily="18" charset="0"/>
                <a:ea typeface="Cambria" panose="02040503050406030204" pitchFamily="18" charset="0"/>
              </a:rPr>
              <a:t>b. </a:t>
            </a:r>
            <a:r>
              <a:rPr lang="vi-VN" sz="3200" b="1" i="1" dirty="0">
                <a:solidFill>
                  <a:srgbClr val="000000"/>
                </a:solidFill>
                <a:effectLst/>
                <a:latin typeface="Cambria" panose="02040503050406030204" pitchFamily="18" charset="0"/>
                <a:ea typeface="Cambria" panose="02040503050406030204" pitchFamily="18" charset="0"/>
              </a:rPr>
              <a:t>Vì</a:t>
            </a:r>
            <a:r>
              <a:rPr lang="vi-VN" sz="3200" b="0" i="0" dirty="0">
                <a:solidFill>
                  <a:srgbClr val="000000"/>
                </a:solidFill>
                <a:effectLst/>
                <a:latin typeface="Cambria" panose="02040503050406030204" pitchFamily="18" charset="0"/>
                <a:ea typeface="Cambria" panose="02040503050406030204" pitchFamily="18" charset="0"/>
              </a:rPr>
              <a:t> múa ba lê là một môn nghệ thuật tinh tế, độc đáo </a:t>
            </a:r>
            <a:r>
              <a:rPr lang="vi-VN" sz="3200" b="1" i="1" dirty="0">
                <a:solidFill>
                  <a:srgbClr val="000000"/>
                </a:solidFill>
                <a:effectLst/>
                <a:latin typeface="Cambria" panose="02040503050406030204" pitchFamily="18" charset="0"/>
                <a:ea typeface="Cambria" panose="02040503050406030204" pitchFamily="18" charset="0"/>
              </a:rPr>
              <a:t>nên</a:t>
            </a:r>
            <a:r>
              <a:rPr lang="vi-VN" sz="3200" b="0" i="0" dirty="0">
                <a:solidFill>
                  <a:srgbClr val="000000"/>
                </a:solidFill>
                <a:effectLst/>
                <a:latin typeface="Cambria" panose="02040503050406030204" pitchFamily="18" charset="0"/>
                <a:ea typeface="Cambria" panose="02040503050406030204" pitchFamily="18" charset="0"/>
              </a:rPr>
              <a:t> ngày càng được nhiều người yêu thích.</a:t>
            </a:r>
          </a:p>
        </p:txBody>
      </p:sp>
      <p:pic>
        <p:nvPicPr>
          <p:cNvPr id="7" name="Picture 2" descr="Hình ảnh Bằng Tay Hoa Trang Trí PNG , Bông Hoa, Năm Bông Hoa, Hồng PNG miễn  phí tải tập tin PSDComment và Vector">
            <a:extLst>
              <a:ext uri="{FF2B5EF4-FFF2-40B4-BE49-F238E27FC236}">
                <a16:creationId xmlns:a16="http://schemas.microsoft.com/office/drawing/2014/main" id="{9977859A-1681-BBF8-5888-EEAA0AE2B7C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68386" y="1238250"/>
            <a:ext cx="1894114" cy="15933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Bằng Tay Hoa Trang Trí PNG , Bông Hoa, Năm Bông Hoa, Hồng PNG miễn  phí tải tập tin PSDComment và Vector">
            <a:extLst>
              <a:ext uri="{FF2B5EF4-FFF2-40B4-BE49-F238E27FC236}">
                <a16:creationId xmlns:a16="http://schemas.microsoft.com/office/drawing/2014/main" id="{75C37517-5ECE-E834-7BBC-C77F7171EC7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88036" y="1247775"/>
            <a:ext cx="1894114" cy="15933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Bằng Tay Hoa Trang Trí PNG , Bông Hoa, Năm Bông Hoa, Hồng PNG miễn  phí tải tập tin PSDComment và Vector">
            <a:extLst>
              <a:ext uri="{FF2B5EF4-FFF2-40B4-BE49-F238E27FC236}">
                <a16:creationId xmlns:a16="http://schemas.microsoft.com/office/drawing/2014/main" id="{63B78EB0-3CD2-9C12-D138-11462B642CA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11786" y="2762251"/>
            <a:ext cx="905811"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ằng Tay Hoa Trang Trí PNG , Bông Hoa, Năm Bông Hoa, Hồng PNG miễn  phí tải tập tin PSDComment và Vector">
            <a:extLst>
              <a:ext uri="{FF2B5EF4-FFF2-40B4-BE49-F238E27FC236}">
                <a16:creationId xmlns:a16="http://schemas.microsoft.com/office/drawing/2014/main" id="{BD601636-E915-A344-3851-D9C660FFA5E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6961" y="3200401"/>
            <a:ext cx="905811"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Bằng Tay Hoa Trang Trí PNG , Bông Hoa, Năm Bông Hoa, Hồng PNG miễn  phí tải tập tin PSDComment và Vector">
            <a:extLst>
              <a:ext uri="{FF2B5EF4-FFF2-40B4-BE49-F238E27FC236}">
                <a16:creationId xmlns:a16="http://schemas.microsoft.com/office/drawing/2014/main" id="{FD6CC712-5E0A-65AA-D2C2-E748E072C9F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0461" y="3752851"/>
            <a:ext cx="905811"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形"/>
          <p:cNvSpPr txBox="1"/>
          <p:nvPr/>
        </p:nvSpPr>
        <p:spPr>
          <a:xfrm>
            <a:off x="3623094" y="394167"/>
            <a:ext cx="5210353"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Vogue-ExtraBold" panose="020B0500000000000000" pitchFamily="34" charset="0"/>
              </a:rPr>
              <a:t>Yêu</a:t>
            </a:r>
            <a:r>
              <a:rPr kumimoji="0" lang="en-US" altLang="zh-CN" sz="4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altLang="zh-CN" sz="4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Vogue-ExtraBold" panose="020B0500000000000000" pitchFamily="34" charset="0"/>
              </a:rPr>
              <a:t>cầu</a:t>
            </a:r>
            <a:r>
              <a:rPr kumimoji="0" lang="en-US" altLang="zh-CN" sz="4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altLang="zh-CN" sz="4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Vogue-ExtraBold" panose="020B0500000000000000" pitchFamily="34" charset="0"/>
              </a:rPr>
              <a:t>cần</a:t>
            </a:r>
            <a:r>
              <a:rPr kumimoji="0" lang="en-US" altLang="zh-CN" sz="4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altLang="zh-CN" sz="4800" b="1"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Vogue-ExtraBold" panose="020B0500000000000000" pitchFamily="34" charset="0"/>
              </a:rPr>
              <a:t>đạt</a:t>
            </a:r>
            <a:endParaRPr kumimoji="0" lang="en-US" altLang="zh-CN" sz="4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Vogue-ExtraBold" panose="020B0500000000000000" pitchFamily="34" charset="0"/>
            </a:endParaRPr>
          </a:p>
        </p:txBody>
      </p:sp>
      <p:sp>
        <p:nvSpPr>
          <p:cNvPr id="6" name="TextBox 5"/>
          <p:cNvSpPr txBox="1"/>
          <p:nvPr/>
        </p:nvSpPr>
        <p:spPr>
          <a:xfrm>
            <a:off x="1017915" y="1624120"/>
            <a:ext cx="10420710" cy="5005626"/>
          </a:xfrm>
          <a:prstGeom prst="roundRect">
            <a:avLst/>
          </a:prstGeom>
          <a:solidFill>
            <a:schemeClr val="accent6"/>
          </a:solidFill>
          <a:ln w="38100">
            <a:solidFill>
              <a:schemeClr val="tx1"/>
            </a:solidFill>
          </a:ln>
        </p:spPr>
        <p:txBody>
          <a:bodyPr wrap="square" rtlCol="0">
            <a:spAutoFit/>
          </a:bodyPr>
          <a:lstStyle/>
          <a:p>
            <a:pPr algn="just"/>
            <a:r>
              <a:rPr lang="vi-VN" sz="3200" b="1" dirty="0">
                <a:solidFill>
                  <a:srgbClr val="7030A0"/>
                </a:solidFill>
                <a:latin typeface="Cambria" panose="02040503050406030204" pitchFamily="18" charset="0"/>
                <a:ea typeface="Cambria" panose="02040503050406030204" pitchFamily="18" charset="0"/>
              </a:rPr>
              <a:t>- Đọc hiểu: Nhận biết bố cục và các thông tin trong bài đọc. Nhận biết được những chi tiết tiêu biểu và các thông tin chính của văn bản. Nhận biết được trình tự các sự việc thể hiện trong văn bản. Hiểu điều tác giả muốn nói qua văn bản: Múa ba lê là một môn nghệ thuật rất độc đáo và tinh tế,</a:t>
            </a:r>
          </a:p>
          <a:p>
            <a:pPr algn="just"/>
            <a:r>
              <a:rPr lang="vi-VN" sz="3200" b="1" dirty="0">
                <a:solidFill>
                  <a:srgbClr val="7030A0"/>
                </a:solidFill>
                <a:latin typeface="Cambria" panose="02040503050406030204" pitchFamily="18" charset="0"/>
                <a:ea typeface="Cambria" panose="02040503050406030204" pitchFamily="18" charset="0"/>
              </a:rPr>
              <a:t>- Đọc mở rộng: Tìm đọc được các bài giới thiệu phim, viết được phiếu đọc sách theo mâu. Phân chia được bố cục và bước đầu tóm tắt được văn bản.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id="{BA740F8B-C8CF-3298-D67D-1CB701AFA6F0}"/>
              </a:ext>
            </a:extLst>
          </p:cNvPr>
          <p:cNvPicPr>
            <a:picLocks noChangeAspect="1"/>
          </p:cNvPicPr>
          <p:nvPr/>
        </p:nvPicPr>
        <p:blipFill>
          <a:blip r:embed="rId5"/>
          <a:stretch>
            <a:fillRect/>
          </a:stretch>
        </p:blipFill>
        <p:spPr>
          <a:xfrm>
            <a:off x="3027105" y="2572811"/>
            <a:ext cx="7395089" cy="1883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139700" y="262172"/>
            <a:ext cx="12052300" cy="6494228"/>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61174" y="856357"/>
            <a:ext cx="11786300" cy="6001643"/>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Ba lê là môn nghệ thuật múa có nguồn gốc từ châu Âu. Nghệ thuật múa ba lê được biết đến rộng rãi thông qua những vở ba lê – một thể loại vũ kịch có sự kết hợp giữa kịch, âm nhạc và vũ đạo.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Những vở ba lê nổi tiếng thế giới có thể kể đến như </a:t>
            </a:r>
            <a:r>
              <a:rPr lang="vi-VN" sz="2400" i="1" dirty="0">
                <a:latin typeface="Cambria" panose="02040503050406030204" pitchFamily="18" charset="0"/>
                <a:ea typeface="Cambria" panose="02040503050406030204" pitchFamily="18" charset="0"/>
              </a:rPr>
              <a:t>Hồ thiên nga, Người đẹp ngủ trong rừng, Lọ Lem,...</a:t>
            </a:r>
            <a:r>
              <a:rPr lang="vi-VN" sz="2400" dirty="0">
                <a:latin typeface="Cambria" panose="02040503050406030204" pitchFamily="18" charset="0"/>
                <a:ea typeface="Cambria" panose="02040503050406030204" pitchFamily="18" charset="0"/>
              </a:rPr>
              <a:t> Mỗi vở kịch là một câu chuyện ca ngợi tình yêu, sự thánh thiện và ước mơ vươn tới những điều tốt đẹp của con người trong cuộc sống.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Trong các vở ba lê, người diễn viên dùng động tác múa để thể hiện nội dung thay cho lời nói. Như trong vở </a:t>
            </a:r>
            <a:r>
              <a:rPr lang="vi-VN" sz="2400" i="1" dirty="0">
                <a:latin typeface="Cambria" panose="02040503050406030204" pitchFamily="18" charset="0"/>
                <a:ea typeface="Cambria" panose="02040503050406030204" pitchFamily="18" charset="0"/>
              </a:rPr>
              <a:t>Hồ thiên nga</a:t>
            </a:r>
            <a:r>
              <a:rPr lang="vi-VN" sz="2400" dirty="0">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Hiện nay, ba lê là môn nghệ thuật được nhiều người yêu thích và được dạy ở các trường múa trên khắp thế giới.</a:t>
            </a:r>
          </a:p>
          <a:p>
            <a:pPr algn="r"/>
            <a:r>
              <a:rPr lang="vi-VN" sz="2400" dirty="0">
                <a:latin typeface="Cambria" panose="02040503050406030204" pitchFamily="18" charset="0"/>
                <a:ea typeface="Cambria" panose="02040503050406030204" pitchFamily="18" charset="0"/>
              </a:rPr>
              <a:t>(Tuệ Nhi </a:t>
            </a:r>
            <a:r>
              <a:rPr lang="vi-VN" sz="2400" i="1" dirty="0">
                <a:latin typeface="Cambria" panose="02040503050406030204" pitchFamily="18" charset="0"/>
                <a:ea typeface="Cambria" panose="02040503050406030204" pitchFamily="18" charset="0"/>
              </a:rPr>
              <a:t>tổng hợp</a:t>
            </a:r>
            <a:r>
              <a:rPr lang="vi-VN" sz="2400" dirty="0">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2402E294-CB0B-0CD7-5245-FDB68E04A389}"/>
              </a:ext>
            </a:extLst>
          </p:cNvPr>
          <p:cNvPicPr>
            <a:picLocks noChangeAspect="1"/>
          </p:cNvPicPr>
          <p:nvPr/>
        </p:nvPicPr>
        <p:blipFill>
          <a:blip r:embed="rId2"/>
          <a:stretch>
            <a:fillRect/>
          </a:stretch>
        </p:blipFill>
        <p:spPr>
          <a:xfrm>
            <a:off x="3680588" y="377538"/>
            <a:ext cx="5840474" cy="7498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32" name="TextBox 31"/>
          <p:cNvSpPr txBox="1"/>
          <p:nvPr/>
        </p:nvSpPr>
        <p:spPr>
          <a:xfrm>
            <a:off x="3422287" y="2475026"/>
            <a:ext cx="686967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7200" b="0" i="0" u="none" strike="noStrike" kern="1200" cap="none" spc="0" normalizeH="0" baseline="0" noProof="0" dirty="0" err="1">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Bài</a:t>
            </a:r>
            <a:r>
              <a:rPr kumimoji="0" lang="en-GB" sz="7200" b="0" i="0" u="none" strike="noStrike" kern="1200" cap="none" spc="0" normalizeH="0" baseline="0" noProof="0" dirty="0">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7200" b="0" i="0" u="none" strike="noStrike" kern="1200" cap="none" spc="0" normalizeH="0" baseline="0" noProof="0" dirty="0" err="1">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tập</a:t>
            </a:r>
            <a:r>
              <a:rPr kumimoji="0" lang="en-GB" sz="7200" b="0" i="0" u="none" strike="noStrike" kern="1200" cap="none" spc="0" normalizeH="0" baseline="0" noProof="0" dirty="0">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7200" b="0" i="0" u="none" strike="noStrike" kern="1200" cap="none" spc="0" normalizeH="0" baseline="0" noProof="0" dirty="0" err="1">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GB" sz="7200" b="0" i="0" u="none" strike="noStrike" kern="1200" cap="none" spc="0" normalizeH="0" baseline="0" noProof="0" dirty="0">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 chia </a:t>
            </a:r>
            <a:r>
              <a:rPr kumimoji="0" lang="en-GB" sz="7200" b="0" i="0" u="none" strike="noStrike" kern="1200" cap="none" spc="0" normalizeH="0" baseline="0" noProof="0" dirty="0" err="1">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làm</a:t>
            </a:r>
            <a:r>
              <a:rPr kumimoji="0" lang="en-GB" sz="7200" b="0" i="0" u="none" strike="noStrike" kern="1200" cap="none" spc="0" normalizeH="0" baseline="0" noProof="0" dirty="0">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7200" b="0" i="0" u="none" strike="noStrike" kern="1200" cap="none" spc="0" normalizeH="0" baseline="0" noProof="0" dirty="0" err="1">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mấy</a:t>
            </a:r>
            <a:r>
              <a:rPr kumimoji="0" lang="en-GB" sz="7200" b="0" i="0" u="none" strike="noStrike" kern="1200" cap="none" spc="0" normalizeH="0" baseline="0" noProof="0" dirty="0">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7200" b="0" i="0" u="none" strike="noStrike" kern="1200" cap="none" spc="0" normalizeH="0" baseline="0" noProof="0" dirty="0" err="1">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GB" sz="7200" b="0" i="0" u="none" strike="noStrike" kern="1200" cap="none" spc="0" normalizeH="0" baseline="0" noProof="0" dirty="0">
                <a:ln>
                  <a:noFill/>
                </a:ln>
                <a:solidFill>
                  <a:schemeClr val="bg1">
                    <a:lumMod val="10000"/>
                  </a:schemeClr>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33" name="Speech Bubble: Oval 9"/>
          <p:cNvSpPr/>
          <p:nvPr/>
        </p:nvSpPr>
        <p:spPr>
          <a:xfrm flipH="1">
            <a:off x="645936" y="156651"/>
            <a:ext cx="4011006" cy="26599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solidFill>
            <a:srgbClr val="FFFFFF"/>
          </a:solidFill>
          <a:ln w="12700" cap="flat" cmpd="sng" algn="ctr">
            <a:solidFill>
              <a:srgbClr val="002060"/>
            </a:solidFill>
            <a:prstDash val="solid"/>
            <a:miter lim="800000"/>
          </a:ln>
          <a:effectLst>
            <a:glow rad="63500">
              <a:srgbClr val="FE7A26">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4000" b="1" i="0" u="none" strike="noStrike" kern="0" cap="none" spc="0" normalizeH="0" baseline="0" noProof="0" dirty="0" err="1">
                <a:ln>
                  <a:noFill/>
                </a:ln>
                <a:solidFill>
                  <a:srgbClr val="FE7A26">
                    <a:lumMod val="50000"/>
                  </a:srgbClr>
                </a:solidFill>
                <a:effectLst/>
                <a:uLnTx/>
                <a:uFillTx/>
                <a:latin typeface="Cambria" panose="02040503050406030204" pitchFamily="18" charset="0"/>
                <a:ea typeface="Cambria" panose="02040503050406030204" pitchFamily="18" charset="0"/>
              </a:rPr>
              <a:t>Bài</a:t>
            </a:r>
            <a:r>
              <a:rPr kumimoji="0" lang="en-US" sz="4000" b="1" i="0" u="none" strike="noStrike" kern="0" cap="none" spc="0" normalizeH="0" baseline="0" noProof="0" dirty="0">
                <a:ln>
                  <a:noFill/>
                </a:ln>
                <a:solidFill>
                  <a:srgbClr val="FE7A26">
                    <a:lumMod val="50000"/>
                  </a:srgbClr>
                </a:solidFill>
                <a:effectLst/>
                <a:uLnTx/>
                <a:uFillTx/>
                <a:latin typeface="Cambria" panose="02040503050406030204" pitchFamily="18" charset="0"/>
                <a:ea typeface="Cambria" panose="02040503050406030204" pitchFamily="18" charset="0"/>
              </a:rPr>
              <a:t> </a:t>
            </a:r>
            <a:r>
              <a:rPr kumimoji="0" lang="en-US" sz="4000" b="1" i="0" u="none" strike="noStrike" kern="0" cap="none" spc="0" normalizeH="0" baseline="0" noProof="0" dirty="0" err="1">
                <a:ln>
                  <a:noFill/>
                </a:ln>
                <a:solidFill>
                  <a:srgbClr val="FE7A26">
                    <a:lumMod val="50000"/>
                  </a:srgbClr>
                </a:solidFill>
                <a:effectLst/>
                <a:uLnTx/>
                <a:uFillTx/>
                <a:latin typeface="Cambria" panose="02040503050406030204" pitchFamily="18" charset="0"/>
                <a:ea typeface="Cambria" panose="02040503050406030204" pitchFamily="18" charset="0"/>
              </a:rPr>
              <a:t>được</a:t>
            </a:r>
            <a:r>
              <a:rPr kumimoji="0" lang="en-US" sz="4000" b="1" i="0" u="none" strike="noStrike" kern="0" cap="none" spc="0" normalizeH="0" baseline="0" noProof="0" dirty="0">
                <a:ln>
                  <a:noFill/>
                </a:ln>
                <a:solidFill>
                  <a:srgbClr val="FE7A26">
                    <a:lumMod val="50000"/>
                  </a:srgbClr>
                </a:solidFill>
                <a:effectLst/>
                <a:uLnTx/>
                <a:uFillTx/>
                <a:latin typeface="Cambria" panose="02040503050406030204" pitchFamily="18" charset="0"/>
                <a:ea typeface="Cambria" panose="02040503050406030204" pitchFamily="18" charset="0"/>
              </a:rPr>
              <a:t> chia </a:t>
            </a:r>
            <a:r>
              <a:rPr kumimoji="0" lang="en-US" sz="4000" b="1" i="0" u="none" strike="noStrike" kern="0" cap="none" spc="0" normalizeH="0" baseline="0" noProof="0" dirty="0" err="1">
                <a:ln>
                  <a:noFill/>
                </a:ln>
                <a:solidFill>
                  <a:srgbClr val="FE7A26">
                    <a:lumMod val="50000"/>
                  </a:srgbClr>
                </a:solidFill>
                <a:effectLst/>
                <a:uLnTx/>
                <a:uFillTx/>
                <a:latin typeface="Cambria" panose="02040503050406030204" pitchFamily="18" charset="0"/>
                <a:ea typeface="Cambria" panose="02040503050406030204" pitchFamily="18" charset="0"/>
              </a:rPr>
              <a:t>làm</a:t>
            </a:r>
            <a:r>
              <a:rPr kumimoji="0" lang="en-US" sz="4000" b="1" i="0" u="none" strike="noStrike" kern="0" cap="none" spc="0" normalizeH="0" baseline="0" noProof="0" dirty="0">
                <a:ln>
                  <a:noFill/>
                </a:ln>
                <a:solidFill>
                  <a:srgbClr val="FE7A26">
                    <a:lumMod val="50000"/>
                  </a:srgbClr>
                </a:solidFill>
                <a:effectLst/>
                <a:uLnTx/>
                <a:uFillTx/>
                <a:latin typeface="Cambria" panose="02040503050406030204" pitchFamily="18" charset="0"/>
                <a:ea typeface="Cambria" panose="02040503050406030204" pitchFamily="18" charset="0"/>
              </a:rPr>
              <a:t> </a:t>
            </a:r>
            <a:r>
              <a:rPr lang="en-US" sz="4000" b="1" kern="0" dirty="0">
                <a:solidFill>
                  <a:srgbClr val="FF0000"/>
                </a:solidFill>
                <a:latin typeface="Cambria" panose="02040503050406030204" pitchFamily="18" charset="0"/>
                <a:ea typeface="Cambria" panose="02040503050406030204" pitchFamily="18" charset="0"/>
              </a:rPr>
              <a:t>3</a:t>
            </a:r>
            <a:r>
              <a:rPr kumimoji="0" lang="en-US" sz="4000" b="1" i="0" u="none" strike="noStrike" kern="0" cap="none" spc="0" normalizeH="0" baseline="0" noProof="0" dirty="0">
                <a:ln>
                  <a:noFill/>
                </a:ln>
                <a:solidFill>
                  <a:srgbClr val="FE7A26">
                    <a:lumMod val="50000"/>
                  </a:srgbClr>
                </a:solidFill>
                <a:effectLst/>
                <a:uLnTx/>
                <a:uFillTx/>
                <a:latin typeface="Cambria" panose="02040503050406030204" pitchFamily="18" charset="0"/>
                <a:ea typeface="Cambria" panose="02040503050406030204" pitchFamily="18" charset="0"/>
              </a:rPr>
              <a:t> </a:t>
            </a:r>
            <a:r>
              <a:rPr kumimoji="0" lang="en-US" sz="4000" b="1" i="0" u="none" strike="noStrike" kern="0" cap="none" spc="0" normalizeH="0" baseline="0" noProof="0" dirty="0" err="1">
                <a:ln>
                  <a:noFill/>
                </a:ln>
                <a:solidFill>
                  <a:srgbClr val="FE7A26">
                    <a:lumMod val="50000"/>
                  </a:srgbClr>
                </a:solidFill>
                <a:effectLst/>
                <a:uLnTx/>
                <a:uFillTx/>
                <a:latin typeface="Cambria" panose="02040503050406030204" pitchFamily="18" charset="0"/>
                <a:ea typeface="Cambria" panose="02040503050406030204" pitchFamily="18" charset="0"/>
              </a:rPr>
              <a:t>đoạn</a:t>
            </a:r>
            <a:r>
              <a:rPr kumimoji="0" lang="en-US" sz="4000" b="1" i="0" u="none" strike="noStrike" kern="0" cap="none" spc="0" normalizeH="0" baseline="0" noProof="0" dirty="0">
                <a:ln>
                  <a:noFill/>
                </a:ln>
                <a:solidFill>
                  <a:srgbClr val="FE7A26">
                    <a:lumMod val="50000"/>
                  </a:srgbClr>
                </a:solidFill>
                <a:effectLst/>
                <a:uLnTx/>
                <a:uFillTx/>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2"/>
                                        </p:tgtEl>
                                      </p:cBhvr>
                                    </p:animEffect>
                                    <p:anim calcmode="lin" valueType="num">
                                      <p:cBhvr>
                                        <p:cTn id="14" dur="1000"/>
                                        <p:tgtEl>
                                          <p:spTgt spid="32"/>
                                        </p:tgtEl>
                                        <p:attrNameLst>
                                          <p:attrName>ppt_x</p:attrName>
                                        </p:attrNameLst>
                                      </p:cBhvr>
                                      <p:tavLst>
                                        <p:tav tm="0">
                                          <p:val>
                                            <p:strVal val="ppt_x"/>
                                          </p:val>
                                        </p:tav>
                                        <p:tav tm="100000">
                                          <p:val>
                                            <p:strVal val="ppt_x"/>
                                          </p:val>
                                        </p:tav>
                                      </p:tavLst>
                                    </p:anim>
                                    <p:anim calcmode="lin" valueType="num">
                                      <p:cBhvr>
                                        <p:cTn id="15" dur="1000"/>
                                        <p:tgtEl>
                                          <p:spTgt spid="32"/>
                                        </p:tgtEl>
                                        <p:attrNameLst>
                                          <p:attrName>ppt_y</p:attrName>
                                        </p:attrNameLst>
                                      </p:cBhvr>
                                      <p:tavLst>
                                        <p:tav tm="0">
                                          <p:val>
                                            <p:strVal val="ppt_y"/>
                                          </p:val>
                                        </p:tav>
                                        <p:tav tm="100000">
                                          <p:val>
                                            <p:strVal val="ppt_y+.1"/>
                                          </p:val>
                                        </p:tav>
                                      </p:tavLst>
                                    </p:anim>
                                    <p:set>
                                      <p:cBhvr>
                                        <p:cTn id="16" dur="1" fill="hold">
                                          <p:stCondLst>
                                            <p:cond delay="999"/>
                                          </p:stCondLst>
                                        </p:cTn>
                                        <p:tgtEl>
                                          <p:spTgt spid="3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6205" y="-197263"/>
            <a:ext cx="4822354" cy="1926503"/>
          </a:xfrm>
          <a:prstGeom prst="rect">
            <a:avLst/>
          </a:prstGeom>
        </p:spPr>
      </p:pic>
      <p:sp>
        <p:nvSpPr>
          <p:cNvPr id="3" name="Rounded Rectangle 2"/>
          <p:cNvSpPr/>
          <p:nvPr/>
        </p:nvSpPr>
        <p:spPr>
          <a:xfrm>
            <a:off x="724619" y="1345721"/>
            <a:ext cx="10817524" cy="5175849"/>
          </a:xfrm>
          <a:prstGeom prst="roundRect">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05196" y="1882158"/>
            <a:ext cx="1717234" cy="678760"/>
            <a:chOff x="1147155" y="2228671"/>
            <a:chExt cx="2640678" cy="963416"/>
          </a:xfrm>
        </p:grpSpPr>
        <p:sp>
          <p:nvSpPr>
            <p:cNvPr id="5" name="Rectangle: Rounded Corners 9"/>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p:cNvSpPr txBox="1"/>
            <p:nvPr/>
          </p:nvSpPr>
          <p:spPr>
            <a:xfrm>
              <a:off x="1382685" y="2325658"/>
              <a:ext cx="2405148" cy="523220"/>
            </a:xfrm>
            <a:prstGeom prst="rect">
              <a:avLst/>
            </a:prstGeom>
            <a:noFill/>
          </p:spPr>
          <p:txBody>
            <a:bodyPr wrap="square">
              <a:spAutoFit/>
            </a:bodyPr>
            <a:lstStyle/>
            <a:p>
              <a:pPr algn="just" rtl="0" latinLnBrk="0"/>
              <a:r>
                <a:rPr lang="en-US" sz="2800" b="1" i="0" dirty="0" err="1">
                  <a:solidFill>
                    <a:srgbClr val="000000"/>
                  </a:solidFill>
                  <a:effectLst/>
                  <a:latin typeface="Cambria" panose="02040503050406030204" pitchFamily="18" charset="0"/>
                </a:rPr>
                <a:t>Đoạn</a:t>
              </a:r>
              <a:r>
                <a:rPr lang="en-US" sz="2800" b="1" i="0" dirty="0">
                  <a:solidFill>
                    <a:srgbClr val="000000"/>
                  </a:solidFill>
                  <a:effectLst/>
                  <a:latin typeface="Cambria" panose="02040503050406030204" pitchFamily="18" charset="0"/>
                </a:rPr>
                <a:t> 1:</a:t>
              </a:r>
              <a:endParaRPr lang="vi-VN" sz="2800" b="1" i="0" dirty="0">
                <a:solidFill>
                  <a:srgbClr val="000000"/>
                </a:solidFill>
                <a:effectLst/>
                <a:latin typeface="Cambria" panose="02040503050406030204" pitchFamily="18" charset="0"/>
              </a:endParaRPr>
            </a:p>
          </p:txBody>
        </p:sp>
      </p:grpSp>
      <p:grpSp>
        <p:nvGrpSpPr>
          <p:cNvPr id="7" name="Group 6"/>
          <p:cNvGrpSpPr/>
          <p:nvPr/>
        </p:nvGrpSpPr>
        <p:grpSpPr>
          <a:xfrm>
            <a:off x="905192" y="2814703"/>
            <a:ext cx="1717237" cy="704874"/>
            <a:chOff x="1147155" y="2228671"/>
            <a:chExt cx="2640678" cy="963416"/>
          </a:xfrm>
        </p:grpSpPr>
        <p:sp>
          <p:nvSpPr>
            <p:cNvPr id="8" name="Rectangle: Rounded Corners 5"/>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nvSpPr>
          <p:spPr>
            <a:xfrm>
              <a:off x="1382684" y="2325657"/>
              <a:ext cx="2405149" cy="523220"/>
            </a:xfrm>
            <a:prstGeom prst="rect">
              <a:avLst/>
            </a:prstGeom>
            <a:noFill/>
          </p:spPr>
          <p:txBody>
            <a:bodyPr wrap="square">
              <a:spAutoFit/>
            </a:bodyPr>
            <a:lstStyle/>
            <a:p>
              <a:pPr algn="just" rtl="0" latinLnBrk="0"/>
              <a:r>
                <a:rPr lang="en-US" sz="2800" b="1" i="0" dirty="0" err="1">
                  <a:solidFill>
                    <a:srgbClr val="000000"/>
                  </a:solidFill>
                  <a:effectLst/>
                  <a:latin typeface="Cambria" panose="02040503050406030204" pitchFamily="18" charset="0"/>
                </a:rPr>
                <a:t>Đoạn</a:t>
              </a:r>
              <a:r>
                <a:rPr lang="en-US" sz="2800" b="1" i="0" dirty="0">
                  <a:solidFill>
                    <a:srgbClr val="000000"/>
                  </a:solidFill>
                  <a:effectLst/>
                  <a:latin typeface="Cambria" panose="02040503050406030204" pitchFamily="18" charset="0"/>
                </a:rPr>
                <a:t> 2:</a:t>
              </a:r>
              <a:endParaRPr lang="vi-VN" sz="2800" b="1" i="0" dirty="0">
                <a:solidFill>
                  <a:srgbClr val="000000"/>
                </a:solidFill>
                <a:effectLst/>
                <a:latin typeface="Cambria" panose="02040503050406030204" pitchFamily="18" charset="0"/>
              </a:endParaRPr>
            </a:p>
          </p:txBody>
        </p:sp>
      </p:grpSp>
      <p:grpSp>
        <p:nvGrpSpPr>
          <p:cNvPr id="10" name="Group 9"/>
          <p:cNvGrpSpPr/>
          <p:nvPr/>
        </p:nvGrpSpPr>
        <p:grpSpPr>
          <a:xfrm>
            <a:off x="905192" y="3747867"/>
            <a:ext cx="1717236" cy="626737"/>
            <a:chOff x="1147155" y="2228671"/>
            <a:chExt cx="2640678" cy="963416"/>
          </a:xfrm>
        </p:grpSpPr>
        <p:sp>
          <p:nvSpPr>
            <p:cNvPr id="11" name="Rectangle: Rounded Corners 8"/>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1382684" y="2325659"/>
              <a:ext cx="2405149" cy="523221"/>
            </a:xfrm>
            <a:prstGeom prst="rect">
              <a:avLst/>
            </a:prstGeom>
            <a:noFill/>
          </p:spPr>
          <p:txBody>
            <a:bodyPr wrap="square">
              <a:spAutoFit/>
            </a:bodyPr>
            <a:lstStyle/>
            <a:p>
              <a:pPr algn="just" rtl="0" latinLnBrk="0"/>
              <a:r>
                <a:rPr lang="en-US" sz="2800" b="1" i="0" dirty="0" err="1">
                  <a:solidFill>
                    <a:srgbClr val="000000"/>
                  </a:solidFill>
                  <a:effectLst/>
                  <a:latin typeface="Cambria" panose="02040503050406030204" pitchFamily="18" charset="0"/>
                </a:rPr>
                <a:t>Đoạn</a:t>
              </a:r>
              <a:r>
                <a:rPr lang="en-US" sz="2800" b="1" i="0" dirty="0">
                  <a:solidFill>
                    <a:srgbClr val="000000"/>
                  </a:solidFill>
                  <a:effectLst/>
                  <a:latin typeface="Cambria" panose="02040503050406030204" pitchFamily="18" charset="0"/>
                </a:rPr>
                <a:t> 3:</a:t>
              </a:r>
              <a:endParaRPr lang="vi-VN" sz="2800" b="1" i="0" dirty="0">
                <a:solidFill>
                  <a:srgbClr val="000000"/>
                </a:solidFill>
                <a:effectLst/>
                <a:latin typeface="Cambria" panose="02040503050406030204" pitchFamily="18" charset="0"/>
              </a:endParaRPr>
            </a:p>
          </p:txBody>
        </p:sp>
      </p:grpSp>
      <p:sp>
        <p:nvSpPr>
          <p:cNvPr id="13" name="TextBox 12"/>
          <p:cNvSpPr txBox="1"/>
          <p:nvPr/>
        </p:nvSpPr>
        <p:spPr>
          <a:xfrm>
            <a:off x="2803006" y="1983025"/>
            <a:ext cx="5478004" cy="523220"/>
          </a:xfrm>
          <a:prstGeom prst="rect">
            <a:avLst/>
          </a:prstGeom>
          <a:noFill/>
        </p:spPr>
        <p:txBody>
          <a:bodyPr wrap="square">
            <a:spAutoFit/>
          </a:bodyPr>
          <a:lstStyle/>
          <a:p>
            <a:pPr algn="just"/>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đầu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đến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trong</a:t>
            </a:r>
            <a:r>
              <a:rPr kumimoji="0" lang="en-US" sz="2800" b="1" i="1"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lang="en-US" sz="2800" b="1" i="1" dirty="0" err="1">
                <a:solidFill>
                  <a:srgbClr val="000000"/>
                </a:solidFill>
                <a:latin typeface="Cambria" panose="02040503050406030204" pitchFamily="18" charset="0"/>
                <a:ea typeface="思源宋体 SemiBold"/>
              </a:rPr>
              <a:t>cuộc</a:t>
            </a:r>
            <a:r>
              <a:rPr lang="en-US" sz="2800" b="1" i="1" dirty="0">
                <a:solidFill>
                  <a:srgbClr val="000000"/>
                </a:solidFill>
                <a:latin typeface="Cambria" panose="02040503050406030204" pitchFamily="18" charset="0"/>
                <a:ea typeface="思源宋体 SemiBold"/>
              </a:rPr>
              <a:t> </a:t>
            </a:r>
            <a:r>
              <a:rPr lang="en-US" sz="2800" b="1" i="1" dirty="0" err="1">
                <a:solidFill>
                  <a:srgbClr val="000000"/>
                </a:solidFill>
                <a:latin typeface="Cambria" panose="02040503050406030204" pitchFamily="18" charset="0"/>
                <a:ea typeface="思源宋体 SemiBold"/>
              </a:rPr>
              <a:t>sống</a:t>
            </a:r>
            <a:endParaRPr lang="en-US" sz="2800" b="1" i="1" dirty="0"/>
          </a:p>
        </p:txBody>
      </p:sp>
      <p:sp>
        <p:nvSpPr>
          <p:cNvPr id="14" name="TextBox 13"/>
          <p:cNvSpPr txBox="1"/>
          <p:nvPr/>
        </p:nvSpPr>
        <p:spPr>
          <a:xfrm>
            <a:off x="2775593" y="2905530"/>
            <a:ext cx="8397199" cy="523220"/>
          </a:xfrm>
          <a:prstGeom prst="rect">
            <a:avLst/>
          </a:prstGeom>
          <a:noFill/>
        </p:spPr>
        <p:txBody>
          <a:bodyPr wrap="square">
            <a:spAutoFit/>
          </a:bodyPr>
          <a:lstStyle/>
          <a:p>
            <a:pPr algn="just"/>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Tiếp</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theo</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đến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thời</a:t>
            </a:r>
            <a:r>
              <a:rPr kumimoji="0" lang="en-US" sz="2800" b="1" i="1" u="none" strike="noStrike" kern="1200" cap="none" spc="0" normalizeH="0" noProof="0" dirty="0">
                <a:ln>
                  <a:noFill/>
                </a:ln>
                <a:solidFill>
                  <a:srgbClr val="000000"/>
                </a:solidFill>
                <a:effectLst/>
                <a:uLnTx/>
                <a:uFillTx/>
                <a:latin typeface="Cambria" panose="02040503050406030204" pitchFamily="18" charset="0"/>
                <a:ea typeface="思源宋体 SemiBold"/>
              </a:rPr>
              <a:t> </a:t>
            </a:r>
            <a:r>
              <a:rPr kumimoji="0" lang="en-US" sz="2800" b="1" i="1" u="none" strike="noStrike" kern="1200" cap="none" spc="0" normalizeH="0" noProof="0" dirty="0" err="1">
                <a:ln>
                  <a:noFill/>
                </a:ln>
                <a:solidFill>
                  <a:srgbClr val="000000"/>
                </a:solidFill>
                <a:effectLst/>
                <a:uLnTx/>
                <a:uFillTx/>
                <a:latin typeface="Cambria" panose="02040503050406030204" pitchFamily="18" charset="0"/>
                <a:ea typeface="思源宋体 SemiBold"/>
              </a:rPr>
              <a:t>gian</a:t>
            </a:r>
            <a:r>
              <a:rPr kumimoji="0" lang="en-US" sz="2800" b="1" i="1" u="none" strike="noStrike" kern="1200" cap="none" spc="0" normalizeH="0" noProof="0" dirty="0">
                <a:ln>
                  <a:noFill/>
                </a:ln>
                <a:solidFill>
                  <a:srgbClr val="000000"/>
                </a:solidFill>
                <a:effectLst/>
                <a:uLnTx/>
                <a:uFillTx/>
                <a:latin typeface="Cambria" panose="02040503050406030204" pitchFamily="18" charset="0"/>
                <a:ea typeface="思源宋体 SemiBold"/>
              </a:rPr>
              <a:t> </a:t>
            </a:r>
            <a:r>
              <a:rPr kumimoji="0" lang="en-US" sz="2800" b="1" i="1" u="none" strike="noStrike" kern="1200" cap="none" spc="0" normalizeH="0" noProof="0" dirty="0" err="1">
                <a:ln>
                  <a:noFill/>
                </a:ln>
                <a:solidFill>
                  <a:srgbClr val="000000"/>
                </a:solidFill>
                <a:effectLst/>
                <a:uLnTx/>
                <a:uFillTx/>
                <a:latin typeface="Cambria" panose="02040503050406030204" pitchFamily="18" charset="0"/>
                <a:ea typeface="思源宋体 SemiBold"/>
              </a:rPr>
              <a:t>dài</a:t>
            </a:r>
            <a:endParaRPr lang="en-US" sz="2800" b="1" i="1" dirty="0"/>
          </a:p>
        </p:txBody>
      </p:sp>
      <p:sp>
        <p:nvSpPr>
          <p:cNvPr id="15" name="TextBox 14"/>
          <p:cNvSpPr txBox="1"/>
          <p:nvPr/>
        </p:nvSpPr>
        <p:spPr>
          <a:xfrm>
            <a:off x="2775592" y="3851384"/>
            <a:ext cx="8322143" cy="523220"/>
          </a:xfrm>
          <a:prstGeom prst="rect">
            <a:avLst/>
          </a:prstGeom>
          <a:noFill/>
        </p:spPr>
        <p:txBody>
          <a:bodyPr wrap="square">
            <a:spAutoFit/>
          </a:bodyPr>
          <a:lstStyle/>
          <a:p>
            <a:pPr algn="just"/>
            <a:r>
              <a:rPr lang="en-US" sz="2800" b="1" dirty="0" err="1">
                <a:solidFill>
                  <a:srgbClr val="000000"/>
                </a:solidFill>
                <a:latin typeface="Cambria" panose="02040503050406030204" pitchFamily="18" charset="0"/>
              </a:rPr>
              <a:t>Đoạn</a:t>
            </a:r>
            <a:r>
              <a:rPr lang="en-US" sz="2800" b="1" dirty="0">
                <a:solidFill>
                  <a:srgbClr val="000000"/>
                </a:solidFill>
                <a:latin typeface="Cambria" panose="02040503050406030204" pitchFamily="18" charset="0"/>
              </a:rPr>
              <a:t> </a:t>
            </a:r>
            <a:r>
              <a:rPr lang="en-US" sz="2800" b="1" dirty="0" err="1">
                <a:solidFill>
                  <a:srgbClr val="000000"/>
                </a:solidFill>
                <a:latin typeface="Cambria" panose="02040503050406030204" pitchFamily="18" charset="0"/>
              </a:rPr>
              <a:t>còn</a:t>
            </a:r>
            <a:r>
              <a:rPr lang="en-US" sz="2800" b="1" dirty="0">
                <a:solidFill>
                  <a:srgbClr val="000000"/>
                </a:solidFill>
                <a:latin typeface="Cambria" panose="02040503050406030204" pitchFamily="18" charset="0"/>
              </a:rPr>
              <a:t> </a:t>
            </a:r>
            <a:r>
              <a:rPr lang="en-US" sz="2800" b="1" dirty="0" err="1">
                <a:solidFill>
                  <a:srgbClr val="000000"/>
                </a:solidFill>
                <a:latin typeface="Cambria" panose="02040503050406030204" pitchFamily="18" charset="0"/>
              </a:rPr>
              <a:t>lại</a:t>
            </a:r>
            <a:endParaRPr lang="en-US"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9261" b="92298" l="10000" r="90000">
                        <a14:foregroundMark x1="39866" y1="32318" x2="39866" y2="32318"/>
                        <a14:foregroundMark x1="48388" y1="9741" x2="55067" y2="9285"/>
                        <a14:foregroundMark x1="66699" y1="38964" x2="71152" y2="45130"/>
                        <a14:foregroundMark x1="63359" y1="39731" x2="70768" y2="38028"/>
                        <a14:foregroundMark x1="49635" y1="91363" x2="57447" y2="92298"/>
                        <a14:foregroundMark x1="57447" y1="92298" x2="61996" y2="91219"/>
                      </a14:backgroundRemoval>
                    </a14:imgEffect>
                  </a14:imgLayer>
                </a14:imgProps>
              </a:ext>
            </a:extLst>
          </a:blip>
          <a:stretch>
            <a:fillRect/>
          </a:stretch>
        </p:blipFill>
        <p:spPr>
          <a:xfrm>
            <a:off x="-1066801" y="2438400"/>
            <a:ext cx="4601400" cy="4730940"/>
          </a:xfrm>
          <a:prstGeom prst="rect">
            <a:avLst/>
          </a:prstGeom>
        </p:spPr>
      </p:pic>
      <p:grpSp>
        <p:nvGrpSpPr>
          <p:cNvPr id="18" name="Group 17"/>
          <p:cNvGrpSpPr/>
          <p:nvPr/>
        </p:nvGrpSpPr>
        <p:grpSpPr>
          <a:xfrm>
            <a:off x="2439636" y="1746708"/>
            <a:ext cx="2835010" cy="844435"/>
            <a:chOff x="484909" y="1722324"/>
            <a:chExt cx="3584168" cy="1174238"/>
          </a:xfrm>
        </p:grpSpPr>
        <p:sp>
          <p:nvSpPr>
            <p:cNvPr id="19" name="Rounded Rectangle 20"/>
            <p:cNvSpPr/>
            <p:nvPr/>
          </p:nvSpPr>
          <p:spPr>
            <a:xfrm>
              <a:off x="484909" y="1728435"/>
              <a:ext cx="3584168"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0" name="TextBox 19"/>
            <p:cNvSpPr txBox="1"/>
            <p:nvPr/>
          </p:nvSpPr>
          <p:spPr>
            <a:xfrm>
              <a:off x="634676" y="1722324"/>
              <a:ext cx="3160296" cy="1069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rộng</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rãi</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21" name="Group 20"/>
          <p:cNvGrpSpPr/>
          <p:nvPr/>
        </p:nvGrpSpPr>
        <p:grpSpPr>
          <a:xfrm>
            <a:off x="7554376" y="1637140"/>
            <a:ext cx="3218399" cy="971895"/>
            <a:chOff x="4069077" y="1728435"/>
            <a:chExt cx="3160296" cy="1168127"/>
          </a:xfrm>
        </p:grpSpPr>
        <p:sp>
          <p:nvSpPr>
            <p:cNvPr id="22" name="Rounded Rectangle 20"/>
            <p:cNvSpPr/>
            <p:nvPr/>
          </p:nvSpPr>
          <p:spPr>
            <a:xfrm>
              <a:off x="4177806" y="1728435"/>
              <a:ext cx="2989604"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3" name="TextBox 22"/>
            <p:cNvSpPr txBox="1"/>
            <p:nvPr/>
          </p:nvSpPr>
          <p:spPr>
            <a:xfrm>
              <a:off x="4069077" y="1735457"/>
              <a:ext cx="3160296" cy="9247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Lọ</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Lem</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24" name="Group 23"/>
          <p:cNvGrpSpPr/>
          <p:nvPr/>
        </p:nvGrpSpPr>
        <p:grpSpPr>
          <a:xfrm>
            <a:off x="7439316" y="3092604"/>
            <a:ext cx="3885909" cy="875438"/>
            <a:chOff x="7715047" y="1722325"/>
            <a:chExt cx="3991279" cy="1174236"/>
          </a:xfrm>
        </p:grpSpPr>
        <p:sp>
          <p:nvSpPr>
            <p:cNvPr id="25" name="Rounded Rectangle 20"/>
            <p:cNvSpPr/>
            <p:nvPr/>
          </p:nvSpPr>
          <p:spPr>
            <a:xfrm>
              <a:off x="7857310" y="1728434"/>
              <a:ext cx="3794672"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6" name="TextBox 25"/>
            <p:cNvSpPr txBox="1"/>
            <p:nvPr/>
          </p:nvSpPr>
          <p:spPr>
            <a:xfrm>
              <a:off x="7715047" y="1722325"/>
              <a:ext cx="3991279" cy="10320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xoay ngườ</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i</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27" name="Group 26"/>
          <p:cNvGrpSpPr/>
          <p:nvPr/>
        </p:nvGrpSpPr>
        <p:grpSpPr>
          <a:xfrm>
            <a:off x="2942276" y="3141059"/>
            <a:ext cx="3544249" cy="887098"/>
            <a:chOff x="484909" y="3075667"/>
            <a:chExt cx="2857355" cy="1168127"/>
          </a:xfrm>
        </p:grpSpPr>
        <p:sp>
          <p:nvSpPr>
            <p:cNvPr id="28" name="Rounded Rectangle 20"/>
            <p:cNvSpPr/>
            <p:nvPr/>
          </p:nvSpPr>
          <p:spPr>
            <a:xfrm>
              <a:off x="484909" y="3075667"/>
              <a:ext cx="2857355"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708145" y="3076520"/>
              <a:ext cx="2379849" cy="1013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Vở</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ba</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lê</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7417342" y="4383043"/>
            <a:ext cx="3687894" cy="902467"/>
            <a:chOff x="3245714" y="2945163"/>
            <a:chExt cx="4807022" cy="1168127"/>
          </a:xfrm>
        </p:grpSpPr>
        <p:sp>
          <p:nvSpPr>
            <p:cNvPr id="31" name="Rounded Rectangle 20"/>
            <p:cNvSpPr/>
            <p:nvPr/>
          </p:nvSpPr>
          <p:spPr>
            <a:xfrm>
              <a:off x="3690153" y="2945163"/>
              <a:ext cx="3949689"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32" name="TextBox 31"/>
            <p:cNvSpPr txBox="1"/>
            <p:nvPr/>
          </p:nvSpPr>
          <p:spPr>
            <a:xfrm>
              <a:off x="3245714" y="2992102"/>
              <a:ext cx="4807022" cy="995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khổ</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luyện</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36" name="Group 35"/>
          <p:cNvGrpSpPr/>
          <p:nvPr/>
        </p:nvGrpSpPr>
        <p:grpSpPr>
          <a:xfrm>
            <a:off x="3313749" y="4383066"/>
            <a:ext cx="3582351" cy="871324"/>
            <a:chOff x="3857141" y="4590195"/>
            <a:chExt cx="3584168" cy="1173157"/>
          </a:xfrm>
        </p:grpSpPr>
        <p:sp>
          <p:nvSpPr>
            <p:cNvPr id="37" name="Rounded Rectangle 20"/>
            <p:cNvSpPr/>
            <p:nvPr/>
          </p:nvSpPr>
          <p:spPr>
            <a:xfrm>
              <a:off x="3857141" y="4595225"/>
              <a:ext cx="3584168"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38" name="TextBox 37"/>
            <p:cNvSpPr txBox="1"/>
            <p:nvPr/>
          </p:nvSpPr>
          <p:spPr>
            <a:xfrm>
              <a:off x="4131040" y="4590195"/>
              <a:ext cx="3036370" cy="1035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mãnh</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liệt</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3" name="Picture 2"/>
          <p:cNvPicPr>
            <a:picLocks noChangeAspect="1"/>
          </p:cNvPicPr>
          <p:nvPr/>
        </p:nvPicPr>
        <p:blipFill>
          <a:blip r:embed="rId4"/>
          <a:stretch>
            <a:fillRect/>
          </a:stretch>
        </p:blipFill>
        <p:spPr>
          <a:xfrm>
            <a:off x="3743567" y="362347"/>
            <a:ext cx="7986452"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9261" b="92298" l="10000" r="90000">
                        <a14:foregroundMark x1="39866" y1="32318" x2="39866" y2="32318"/>
                        <a14:foregroundMark x1="48388" y1="9741" x2="55067" y2="9285"/>
                        <a14:foregroundMark x1="66699" y1="38964" x2="71152" y2="45130"/>
                        <a14:foregroundMark x1="63359" y1="39731" x2="70768" y2="38028"/>
                        <a14:foregroundMark x1="49635" y1="91363" x2="57447" y2="92298"/>
                        <a14:foregroundMark x1="57447" y1="92298" x2="61996" y2="91219"/>
                      </a14:backgroundRemoval>
                    </a14:imgEffect>
                  </a14:imgLayer>
                </a14:imgProps>
              </a:ext>
            </a:extLst>
          </a:blip>
          <a:stretch>
            <a:fillRect/>
          </a:stretch>
        </p:blipFill>
        <p:spPr>
          <a:xfrm>
            <a:off x="-1066801" y="3135826"/>
            <a:ext cx="4460610" cy="403351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4000" flipH="1">
            <a:off x="9187533" y="-148205"/>
            <a:ext cx="1309562" cy="1170090"/>
          </a:xfrm>
          <a:prstGeom prst="rect">
            <a:avLst/>
          </a:prstGeom>
        </p:spPr>
      </p:pic>
      <p:sp>
        <p:nvSpPr>
          <p:cNvPr id="23" name="TextBox 22"/>
          <p:cNvSpPr txBox="1"/>
          <p:nvPr/>
        </p:nvSpPr>
        <p:spPr>
          <a:xfrm>
            <a:off x="2489200" y="1507309"/>
            <a:ext cx="8953499" cy="4031873"/>
          </a:xfrm>
          <a:prstGeom prst="rect">
            <a:avLst/>
          </a:prstGeom>
          <a:noFill/>
        </p:spPr>
        <p:txBody>
          <a:bodyPr wrap="square" rtlCol="0">
            <a:spAutoFit/>
          </a:bodyPr>
          <a:lstStyle/>
          <a:p>
            <a:pPr lvl="0" algn="just">
              <a:defRPr/>
            </a:pPr>
            <a:r>
              <a:rPr lang="en-US" sz="3200" dirty="0">
                <a:solidFill>
                  <a:srgbClr val="002060"/>
                </a:solidFill>
                <a:latin typeface="Cambria" panose="02040503050406030204" pitchFamily="18" charset="0"/>
              </a:rPr>
              <a:t>   </a:t>
            </a:r>
            <a:r>
              <a:rPr lang="vi-VN" sz="3200" dirty="0">
                <a:solidFill>
                  <a:srgbClr val="002060"/>
                </a:solidFill>
                <a:latin typeface="Cambria" panose="02040503050406030204" pitchFamily="18" charset="0"/>
              </a:rPr>
              <a:t>Nghệ thuật múa ba lê </a:t>
            </a:r>
            <a:r>
              <a:rPr lang="vi-VN" sz="3200" dirty="0">
                <a:solidFill>
                  <a:srgbClr val="FF0000"/>
                </a:solidFill>
                <a:latin typeface="Cambria" panose="02040503050406030204" pitchFamily="18" charset="0"/>
              </a:rPr>
              <a:t>/ </a:t>
            </a:r>
            <a:r>
              <a:rPr lang="vi-VN" sz="3200" dirty="0">
                <a:solidFill>
                  <a:srgbClr val="002060"/>
                </a:solidFill>
                <a:latin typeface="Cambria" panose="02040503050406030204" pitchFamily="18" charset="0"/>
              </a:rPr>
              <a:t>được biết đến rộng rãi thông qua những vở ba lê - một thể loại vũ kịch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có sự kết hợp giữa kịch, âm nhạc và vũ đạo;</a:t>
            </a:r>
            <a:endParaRPr lang="en-US" sz="3200" dirty="0">
              <a:solidFill>
                <a:srgbClr val="002060"/>
              </a:solidFill>
              <a:latin typeface="Cambria" panose="02040503050406030204" pitchFamily="18" charset="0"/>
            </a:endParaRPr>
          </a:p>
          <a:p>
            <a:pPr lvl="0" algn="just">
              <a:defRPr/>
            </a:pPr>
            <a:r>
              <a:rPr lang="vi-VN" sz="3200" dirty="0">
                <a:solidFill>
                  <a:srgbClr val="002060"/>
                </a:solidFill>
                <a:latin typeface="Cambria" panose="02040503050406030204" pitchFamily="18" charset="0"/>
              </a:rPr>
              <a:t>Như trong vở Hồ thiên nga,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các diễn viên thực hiện những cú xoay người đẹp mắt</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và chuẩn xác, những bước đi nhẹ như cánh hoa hé mở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khiến khán giả có cảm giác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được ngắm nhìn một đàn thiên nga </a:t>
            </a:r>
            <a:r>
              <a:rPr lang="vi-VN" sz="3200" dirty="0">
                <a:solidFill>
                  <a:srgbClr val="FF0000"/>
                </a:solidFill>
                <a:latin typeface="Cambria" panose="02040503050406030204" pitchFamily="18" charset="0"/>
              </a:rPr>
              <a:t>/ </a:t>
            </a:r>
            <a:r>
              <a:rPr lang="vi-VN" sz="3200" dirty="0">
                <a:solidFill>
                  <a:srgbClr val="002060"/>
                </a:solidFill>
                <a:latin typeface="Cambria" panose="02040503050406030204" pitchFamily="18" charset="0"/>
              </a:rPr>
              <a:t>đang lướt trên mặt hồ...</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ndParaRPr>
          </a:p>
        </p:txBody>
      </p:sp>
      <p:pic>
        <p:nvPicPr>
          <p:cNvPr id="3" name="Picture 2"/>
          <p:cNvPicPr>
            <a:picLocks noChangeAspect="1"/>
          </p:cNvPicPr>
          <p:nvPr/>
        </p:nvPicPr>
        <p:blipFill>
          <a:blip r:embed="rId5"/>
          <a:stretch>
            <a:fillRect/>
          </a:stretch>
        </p:blipFill>
        <p:spPr>
          <a:xfrm>
            <a:off x="3927383" y="398287"/>
            <a:ext cx="7986452"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1233</Words>
  <Application>Microsoft Office PowerPoint</Application>
  <PresentationFormat>Widescreen</PresentationFormat>
  <Paragraphs>56</Paragraphs>
  <Slides>21</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Cambria</vt:lpstr>
      <vt:lpstr>1_Office Theme</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MangnonTeam</cp:keywords>
  <cp:lastModifiedBy>Administrator</cp:lastModifiedBy>
  <cp:revision>50</cp:revision>
  <dcterms:created xsi:type="dcterms:W3CDTF">2023-07-07T08:11:00Z</dcterms:created>
  <dcterms:modified xsi:type="dcterms:W3CDTF">2025-12-22T07:13:30Z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4A6AB3EDBBE2492991281E2D113E6901_13</vt:lpwstr>
  </property>
  <property fmtid="{D5CDD505-2E9C-101B-9397-08002B2CF9AE}" pid="3" name="KSOProductBuildVer">
    <vt:lpwstr>1033-12.2.0.13201</vt:lpwstr>
  </property>
</Properties>
</file>