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9"/>
  </p:notesMasterIdLst>
  <p:sldIdLst>
    <p:sldId id="260" r:id="rId4"/>
    <p:sldId id="394" r:id="rId5"/>
    <p:sldId id="256" r:id="rId6"/>
    <p:sldId id="383" r:id="rId7"/>
    <p:sldId id="268" r:id="rId8"/>
    <p:sldId id="465" r:id="rId9"/>
    <p:sldId id="466" r:id="rId10"/>
    <p:sldId id="464" r:id="rId11"/>
    <p:sldId id="384" r:id="rId12"/>
    <p:sldId id="391" r:id="rId13"/>
    <p:sldId id="395" r:id="rId14"/>
    <p:sldId id="397" r:id="rId15"/>
    <p:sldId id="463" r:id="rId16"/>
    <p:sldId id="467"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87" d="100"/>
          <a:sy n="87" d="100"/>
        </p:scale>
        <p:origin x="52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11</a:t>
            </a:fld>
            <a:endParaRPr lang="en-US"/>
          </a:p>
        </p:txBody>
      </p:sp>
    </p:spTree>
    <p:extLst>
      <p:ext uri="{BB962C8B-B14F-4D97-AF65-F5344CB8AC3E}">
        <p14:creationId xmlns:p14="http://schemas.microsoft.com/office/powerpoint/2010/main" val="237085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11/17/2025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11/17/2025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11/17/2025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11/17/2025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11/17/2025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11/17/2025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11/17/2025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11/17/2025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11/17/2025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11/17/2025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11/17/2025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11/17/2025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pic>
        <p:nvPicPr>
          <p:cNvPr id="14" name="Picture 13" descr="A close up of a text&#10;&#10;Description automatically generated">
            <a:extLst>
              <a:ext uri="{FF2B5EF4-FFF2-40B4-BE49-F238E27FC236}">
                <a16:creationId xmlns:a16="http://schemas.microsoft.com/office/drawing/2014/main" id="{5EEA1995-FC9E-9EA9-A4D5-87383909D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931663"/>
            <a:ext cx="8891823" cy="3096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734059" y="60579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Mục</a:t>
            </a:r>
            <a:r>
              <a:rPr lang="en-US" sz="3200" b="1" dirty="0">
                <a:solidFill>
                  <a:prstClr val="black"/>
                </a:solidFill>
              </a:rPr>
              <a:t> </a:t>
            </a:r>
            <a:r>
              <a:rPr lang="en-US" sz="3200" b="1" dirty="0" err="1">
                <a:solidFill>
                  <a:prstClr val="black"/>
                </a:solidFill>
              </a:rPr>
              <a:t>đích</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là</a:t>
            </a:r>
            <a:r>
              <a:rPr lang="en-US" sz="3200" b="1" dirty="0">
                <a:solidFill>
                  <a:prstClr val="black"/>
                </a:solidFill>
              </a:rPr>
              <a:t> </a:t>
            </a:r>
            <a:r>
              <a:rPr lang="en-US" sz="3200" b="1" dirty="0" err="1">
                <a:solidFill>
                  <a:prstClr val="black"/>
                </a:solidFill>
              </a:rPr>
              <a:t>gì</a:t>
            </a:r>
            <a:r>
              <a:rPr lang="en-US" sz="3200" b="1" dirty="0">
                <a:solidFill>
                  <a:prstClr val="black"/>
                </a:solidFill>
              </a:rPr>
              <a:t>?</a:t>
            </a:r>
          </a:p>
        </p:txBody>
      </p:sp>
      <p:grpSp>
        <p:nvGrpSpPr>
          <p:cNvPr id="7" name="Group 6">
            <a:extLst>
              <a:ext uri="{FF2B5EF4-FFF2-40B4-BE49-F238E27FC236}">
                <a16:creationId xmlns:a16="http://schemas.microsoft.com/office/drawing/2014/main" id="{BAD6B7CE-A9B6-DABF-5A36-7049FBB6CF00}"/>
              </a:ext>
            </a:extLst>
          </p:cNvPr>
          <p:cNvGrpSpPr/>
          <p:nvPr/>
        </p:nvGrpSpPr>
        <p:grpSpPr>
          <a:xfrm>
            <a:off x="3438525" y="2265559"/>
            <a:ext cx="8391525" cy="1849241"/>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srgbClr val="0070C0"/>
                  </a:solidFill>
                  <a:latin typeface="Cambria" panose="02040503050406030204" pitchFamily="18" charset="0"/>
                  <a:ea typeface="Cambria" panose="02040503050406030204" pitchFamily="18" charset="0"/>
                  <a:cs typeface="Arial" panose="020B0604020202020204" pitchFamily="34" charset="0"/>
                </a:rPr>
                <a:t>Về mục đích dời đô: </a:t>
              </a:r>
              <a:r>
                <a:rPr lang="vi-VN" sz="3200" dirty="0">
                  <a:solidFill>
                    <a:srgbClr val="0070C0"/>
                  </a:solidFill>
                  <a:latin typeface="Cambria" panose="02040503050406030204" pitchFamily="18" charset="0"/>
                  <a:ea typeface="Cambria" panose="02040503050406030204" pitchFamily="18" charset="0"/>
                  <a:cs typeface="Arial" panose="020B0604020202020204" pitchFamily="34" charset="0"/>
                </a:rPr>
                <a:t>mưu nghiệp lớn, làm kế cho con cháu muôn vạn đời, để vận nước lâu dài, phong tục giàu thịnh.</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Vì</a:t>
            </a:r>
            <a:r>
              <a:rPr lang="en-US" sz="3200" b="1" dirty="0">
                <a:solidFill>
                  <a:prstClr val="black"/>
                </a:solidFill>
              </a:rPr>
              <a:t> </a:t>
            </a:r>
            <a:r>
              <a:rPr lang="en-US" sz="4000" b="1" dirty="0" err="1">
                <a:solidFill>
                  <a:prstClr val="black"/>
                </a:solidFill>
              </a:rPr>
              <a:t>sao</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thành</a:t>
            </a:r>
            <a:r>
              <a:rPr lang="en-US" sz="3200" b="1" dirty="0">
                <a:solidFill>
                  <a:prstClr val="black"/>
                </a:solidFill>
              </a:rPr>
              <a:t> </a:t>
            </a:r>
            <a:r>
              <a:rPr lang="en-US" sz="3200" b="1" dirty="0" err="1">
                <a:solidFill>
                  <a:prstClr val="black"/>
                </a:solidFill>
              </a:rPr>
              <a:t>Đại</a:t>
            </a:r>
            <a:r>
              <a:rPr lang="en-US" sz="3200" b="1" dirty="0">
                <a:solidFill>
                  <a:prstClr val="black"/>
                </a:solidFill>
              </a:rPr>
              <a:t> La?</a:t>
            </a:r>
          </a:p>
        </p:txBody>
      </p:sp>
      <p:grpSp>
        <p:nvGrpSpPr>
          <p:cNvPr id="7" name="Group 6">
            <a:extLst>
              <a:ext uri="{FF2B5EF4-FFF2-40B4-BE49-F238E27FC236}">
                <a16:creationId xmlns:a16="http://schemas.microsoft.com/office/drawing/2014/main" id="{BAD6B7CE-A9B6-DABF-5A36-7049FBB6CF00}"/>
              </a:ext>
            </a:extLst>
          </p:cNvPr>
          <p:cNvGrpSpPr/>
          <p:nvPr/>
        </p:nvGrpSpPr>
        <p:grpSpPr>
          <a:xfrm>
            <a:off x="3419475" y="2970409"/>
            <a:ext cx="8391525" cy="3744716"/>
            <a:chOff x="2133600" y="446284"/>
            <a:chExt cx="10058400" cy="5934671"/>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55904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lí do dời đô: </a:t>
              </a:r>
              <a:r>
                <a:rPr kumimoji="0" lang="vi-VN"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a:t>
              </a:r>
              <a:endParaRPr kumimoji="0" lang="en-US"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a:solidFill>
                  <a:prstClr val="black"/>
                </a:solidFill>
              </a:rPr>
              <a:t>Nêu ý nghĩa của Chiếu dời đô</a:t>
            </a:r>
            <a:endParaRPr kumimoji="0" lang="en-US" sz="4000" b="1" i="0" u="none" strike="noStrike" kern="1200" cap="none" spc="0" normalizeH="0" baseline="0" noProof="0" dirty="0">
              <a:ln>
                <a:noFill/>
              </a:ln>
              <a:solidFill>
                <a:prstClr val="black"/>
              </a:solidFill>
              <a:effectLst/>
              <a:uLnTx/>
              <a:uFillTx/>
              <a:latin typeface="Calibri"/>
            </a:endParaRPr>
          </a:p>
        </p:txBody>
      </p:sp>
      <p:grpSp>
        <p:nvGrpSpPr>
          <p:cNvPr id="7" name="Group 6">
            <a:extLst>
              <a:ext uri="{FF2B5EF4-FFF2-40B4-BE49-F238E27FC236}">
                <a16:creationId xmlns:a16="http://schemas.microsoft.com/office/drawing/2014/main" id="{BAD6B7CE-A9B6-DABF-5A36-7049FBB6CF00}"/>
              </a:ext>
            </a:extLst>
          </p:cNvPr>
          <p:cNvGrpSpPr/>
          <p:nvPr/>
        </p:nvGrpSpPr>
        <p:grpSpPr>
          <a:xfrm>
            <a:off x="3338195" y="2726569"/>
            <a:ext cx="8620125" cy="3633519"/>
            <a:chOff x="2133600" y="446284"/>
            <a:chExt cx="10058400" cy="5758445"/>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54142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ý nghĩa của việc dời đô: </a:t>
              </a:r>
              <a:r>
                <a:rPr kumimoji="0" lang="vi-VN" sz="24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thể hiện tầm nhìn sáng suốt của vua Lý Thái Tổ, đồng thời mở ra thời kì phát triển mới của đất nước. Lý Thái Tổ mong muốn cho vận nước được lâu dài, đất nước giàu thịnh nên ông đã dời đô từ Hoa Lư ra một nơi có rất nhiều điều kiện thuận lợi cho việc phát triển kinh đô mới đó là thành Đại La. Ông nhận thấy khắp nước Việt đó là nơi thắng địa, thực là chỗ hội tụ quan yếu của bốn phương, đúng là nơi thượng đô kinh sư mãi muôn đời.</a:t>
              </a:r>
            </a:p>
          </p:txBody>
        </p:sp>
      </p:grpSp>
    </p:spTree>
    <p:extLst>
      <p:ext uri="{BB962C8B-B14F-4D97-AF65-F5344CB8AC3E}">
        <p14:creationId xmlns:p14="http://schemas.microsoft.com/office/powerpoint/2010/main" val="326574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26160"/>
            <a:ext cx="9589136" cy="132651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a:rPr>
              <a:t>Em có biết tên gọi Thăng Long có ý nghĩa như thế nào không? </a:t>
            </a:r>
          </a:p>
        </p:txBody>
      </p:sp>
      <p:grpSp>
        <p:nvGrpSpPr>
          <p:cNvPr id="7" name="Group 6">
            <a:extLst>
              <a:ext uri="{FF2B5EF4-FFF2-40B4-BE49-F238E27FC236}">
                <a16:creationId xmlns:a16="http://schemas.microsoft.com/office/drawing/2014/main" id="{BAD6B7CE-A9B6-DABF-5A36-7049FBB6CF00}"/>
              </a:ext>
            </a:extLst>
          </p:cNvPr>
          <p:cNvGrpSpPr/>
          <p:nvPr/>
        </p:nvGrpSpPr>
        <p:grpSpPr>
          <a:xfrm>
            <a:off x="3338195" y="2726569"/>
            <a:ext cx="8620125" cy="3525246"/>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509133" y="1160842"/>
              <a:ext cx="9266486" cy="36582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Thăng Long có nghĩa “rồng bay lên” là một cái tên đẹp, hàm chứa đầy niềm tin tưởng và lòng tự hào về vùng đất vua chọn để đóng đô. </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798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descr="A logo with a black background&#10;&#10;Description automatically generated">
            <a:extLst>
              <a:ext uri="{FF2B5EF4-FFF2-40B4-BE49-F238E27FC236}">
                <a16:creationId xmlns:a16="http://schemas.microsoft.com/office/drawing/2014/main" id="{20691934-AB05-C29A-4C5E-253CD5E64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Khám phá Chùa Một Cột: Điểm đến tâm linh độc đáo ở thủ đô –  bangladeshembassy.vn">
            <a:extLst>
              <a:ext uri="{FF2B5EF4-FFF2-40B4-BE49-F238E27FC236}">
                <a16:creationId xmlns:a16="http://schemas.microsoft.com/office/drawing/2014/main" id="{9AAF2046-A1A9-177B-6391-B77D07A3B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504950"/>
            <a:ext cx="5521357" cy="3467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9F6DFFF-9B1A-97CA-1A74-BE89F36CDC8F}"/>
              </a:ext>
            </a:extLst>
          </p:cNvPr>
          <p:cNvSpPr/>
          <p:nvPr/>
        </p:nvSpPr>
        <p:spPr>
          <a:xfrm>
            <a:off x="6276975" y="1295400"/>
            <a:ext cx="5372100" cy="4305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dirty="0">
                <a:latin typeface="Cambria" panose="02040503050406030204" pitchFamily="18" charset="0"/>
                <a:ea typeface="Cambria" panose="02040503050406030204" pitchFamily="18" charset="0"/>
              </a:rPr>
              <a:t>Chùa Một Cột là công trình kiến trúc tiêu biểu và độc đáo xây dựng dưới thời Lý. Đây là di sản văn hóa tiêu biểu của triều đại này còn được lưu giữ đến ngày nay. Triều Lý cũng là triều đại để lại nhiều dấu ấn sâu đậm trong tiến trình lịch sử dân tộc. Bài học hôm nay chúng mình. Cùng tìm hiểu về triều đại này. </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799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D2FB04AE-4B71-DFCC-F9B5-1BCC3FAE7805}"/>
              </a:ext>
            </a:extLst>
          </p:cNvPr>
          <p:cNvSpPr/>
          <p:nvPr/>
        </p:nvSpPr>
        <p:spPr>
          <a:xfrm>
            <a:off x="514350" y="381000"/>
            <a:ext cx="10706100" cy="3343276"/>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4"/>
          <a:stretch>
            <a:fillRect/>
          </a:stretch>
        </p:blipFill>
        <p:spPr>
          <a:xfrm>
            <a:off x="656789" y="1576495"/>
            <a:ext cx="10059272" cy="191431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4"/>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 Tìm hiểu về triều Lý và Lý công Uẩn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a:solidFill>
                  <a:srgbClr val="FFFFFF"/>
                </a:solidFill>
                <a:latin typeface="Cambria" panose="02040503050406030204" pitchFamily="18" charset="0"/>
                <a:ea typeface="Cambria" panose="02040503050406030204" pitchFamily="18" charset="0"/>
                <a:sym typeface="Arial"/>
              </a:rPr>
              <a:t>Đ</a:t>
            </a:r>
            <a:r>
              <a:rPr lang="vi-VN" sz="3600" b="1" kern="0" dirty="0">
                <a:solidFill>
                  <a:srgbClr val="FFFFFF"/>
                </a:solidFill>
                <a:latin typeface="Cambria" panose="02040503050406030204" pitchFamily="18" charset="0"/>
                <a:ea typeface="Cambria" panose="02040503050406030204" pitchFamily="18" charset="0"/>
                <a:sym typeface="Arial"/>
              </a:rPr>
              <a:t>ọc các thông tin trong SGK và cho biết:</a:t>
            </a:r>
            <a:endParaRPr lang="en-US" sz="3600" b="1" kern="0" dirty="0">
              <a:solidFill>
                <a:srgbClr val="FFFFFF"/>
              </a:solidFill>
              <a:latin typeface="Cambria" panose="02040503050406030204" pitchFamily="18" charset="0"/>
              <a:ea typeface="Cambria" panose="02040503050406030204" pitchFamily="18" charset="0"/>
              <a:sym typeface="Arial"/>
            </a:endParaRPr>
          </a:p>
          <a:p>
            <a:pPr marL="457200" lvl="0" indent="-457200" algn="just" defTabSz="1219170">
              <a:buClr>
                <a:srgbClr val="000000"/>
              </a:buClr>
              <a:buFont typeface="Arial" panose="020B0604020202020204" pitchFamily="34" charset="0"/>
              <a:buChar char="•"/>
            </a:pPr>
            <a:r>
              <a:rPr lang="vi-VN" sz="3600" kern="0" dirty="0">
                <a:solidFill>
                  <a:srgbClr val="FFFFFF"/>
                </a:solidFill>
                <a:latin typeface="Cambria" panose="02040503050406030204" pitchFamily="18" charset="0"/>
                <a:ea typeface="Cambria" panose="02040503050406030204" pitchFamily="18" charset="0"/>
                <a:sym typeface="Arial"/>
              </a:rPr>
              <a:t>Triều Lý được thành lập vào năm nào ? Ai là người sáng lập</a:t>
            </a:r>
            <a:r>
              <a:rPr lang="en-US" sz="3600" kern="0" dirty="0">
                <a:solidFill>
                  <a:srgbClr val="FFFFFF"/>
                </a:solidFill>
                <a:latin typeface="Cambria" panose="02040503050406030204" pitchFamily="18" charset="0"/>
                <a:ea typeface="Cambria" panose="02040503050406030204" pitchFamily="18" charset="0"/>
                <a:sym typeface="Arial"/>
              </a:rPr>
              <a:t>?</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Horizontal Scroll 1">
            <a:extLst>
              <a:ext uri="{FF2B5EF4-FFF2-40B4-BE49-F238E27FC236}">
                <a16:creationId xmlns:a16="http://schemas.microsoft.com/office/drawing/2014/main" id="{51CF2CA6-B9C2-704F-0DC3-E41BA837B4CF}"/>
              </a:ext>
            </a:extLst>
          </p:cNvPr>
          <p:cNvSpPr>
            <a:spLocks noChangeArrowheads="1"/>
          </p:cNvSpPr>
          <p:nvPr/>
        </p:nvSpPr>
        <p:spPr bwMode="auto">
          <a:xfrm>
            <a:off x="1649096" y="2617471"/>
            <a:ext cx="8785225" cy="2726689"/>
          </a:xfrm>
          <a:prstGeom prst="horizontalScroll">
            <a:avLst>
              <a:gd name="adj" fmla="val 8532"/>
            </a:avLst>
          </a:prstGeom>
          <a:solidFill>
            <a:srgbClr val="E51B1B"/>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vi-VN" altLang="en-US" sz="4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Triều Lý được thành lập năm 1009, người sáng lập ra Triều Lý là Lý Công Uẩn</a:t>
            </a:r>
            <a:endParaRPr lang="en-US" altLang="en-US" sz="3600" b="1" i="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7627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995680" y="213361"/>
            <a:ext cx="11196320" cy="148335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câu chuyện lịch sử Vị vua sáng lập Triều Lý trong SGK trang 41 sau đó thảo và chia sẻ một số thông tin về người sáng lập ra Triều Lý (quê quán, khi nhỏ, lúc trưởng thành,...)</a:t>
            </a:r>
            <a:endParaRPr kumimoji="0" lang="en-US"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9" name="Picture 8">
            <a:extLst>
              <a:ext uri="{FF2B5EF4-FFF2-40B4-BE49-F238E27FC236}">
                <a16:creationId xmlns:a16="http://schemas.microsoft.com/office/drawing/2014/main" id="{1BE7DADF-9E71-5614-1DA8-9619043F7CC4}"/>
              </a:ext>
            </a:extLst>
          </p:cNvPr>
          <p:cNvPicPr>
            <a:picLocks noChangeAspect="1"/>
          </p:cNvPicPr>
          <p:nvPr/>
        </p:nvPicPr>
        <p:blipFill>
          <a:blip r:embed="rId4"/>
          <a:stretch>
            <a:fillRect/>
          </a:stretch>
        </p:blipFill>
        <p:spPr>
          <a:xfrm>
            <a:off x="3545839" y="1831475"/>
            <a:ext cx="5629275" cy="4596947"/>
          </a:xfrm>
          <a:prstGeom prst="rect">
            <a:avLst/>
          </a:prstGeom>
        </p:spPr>
      </p:pic>
    </p:spTree>
    <p:extLst>
      <p:ext uri="{BB962C8B-B14F-4D97-AF65-F5344CB8AC3E}">
        <p14:creationId xmlns:p14="http://schemas.microsoft.com/office/powerpoint/2010/main" val="359217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việc định đô của Triều Lý</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70531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650929" y="131251"/>
            <a:ext cx="11158780" cy="158324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400" b="1" kern="0" dirty="0">
                <a:solidFill>
                  <a:srgbClr val="FFFFFF"/>
                </a:solidFill>
                <a:latin typeface="Cambria" panose="02040503050406030204" pitchFamily="18" charset="0"/>
                <a:ea typeface="Cambria" panose="02040503050406030204" pitchFamily="18" charset="0"/>
                <a:sym typeface="Arial"/>
              </a:rPr>
              <a:t> </a:t>
            </a: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của Chiếu dời đô và thực hiện yêu cầu:</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Mục đích của việc dời đô là gì?</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Vì sao dời đô ra thành Đại La?</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Nêu ý nghĩa của Chiếu dời đô.</a:t>
            </a:r>
            <a:endParaRPr lang="en-US" sz="2400" kern="0" dirty="0">
              <a:solidFill>
                <a:srgbClr val="FFFFFF"/>
              </a:solidFill>
              <a:latin typeface="Cambria" panose="02040503050406030204" pitchFamily="18" charset="0"/>
              <a:ea typeface="Cambria" panose="02040503050406030204" pitchFamily="18" charset="0"/>
              <a:sym typeface="Arial"/>
            </a:endParaRPr>
          </a:p>
        </p:txBody>
      </p:sp>
      <p:pic>
        <p:nvPicPr>
          <p:cNvPr id="8" name="Picture 7">
            <a:extLst>
              <a:ext uri="{FF2B5EF4-FFF2-40B4-BE49-F238E27FC236}">
                <a16:creationId xmlns:a16="http://schemas.microsoft.com/office/drawing/2014/main" id="{ECDFA24A-4FB4-1184-4DA9-E667613ADA87}"/>
              </a:ext>
            </a:extLst>
          </p:cNvPr>
          <p:cNvPicPr>
            <a:picLocks noChangeAspect="1"/>
          </p:cNvPicPr>
          <p:nvPr/>
        </p:nvPicPr>
        <p:blipFill>
          <a:blip r:embed="rId4"/>
          <a:stretch>
            <a:fillRect/>
          </a:stretch>
        </p:blipFill>
        <p:spPr>
          <a:xfrm>
            <a:off x="2400300" y="1870743"/>
            <a:ext cx="7996237" cy="4215732"/>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530</Words>
  <Application>Microsoft Office PowerPoint</Application>
  <PresentationFormat>Widescreen</PresentationFormat>
  <Paragraphs>20</Paragraphs>
  <Slides>15</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vt:lpstr>
      <vt:lpstr>Calibri</vt:lpstr>
      <vt:lpstr>Calibri Light</vt:lpstr>
      <vt:lpstr>Cambria</vt:lpstr>
      <vt:lpstr>Wingdings</vt:lpstr>
      <vt:lpstr>思源黑体 CN</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55</cp:revision>
  <dcterms:created xsi:type="dcterms:W3CDTF">2024-09-13T02:51:48Z</dcterms:created>
  <dcterms:modified xsi:type="dcterms:W3CDTF">2025-11-17T02:17:18Z</dcterms:modified>
</cp:coreProperties>
</file>