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304" r:id="rId3"/>
    <p:sldId id="296" r:id="rId4"/>
    <p:sldId id="256" r:id="rId5"/>
    <p:sldId id="260" r:id="rId6"/>
    <p:sldId id="305" r:id="rId7"/>
    <p:sldId id="268" r:id="rId8"/>
    <p:sldId id="276" r:id="rId9"/>
    <p:sldId id="288" r:id="rId10"/>
    <p:sldId id="297" r:id="rId11"/>
    <p:sldId id="287" r:id="rId12"/>
    <p:sldId id="307" r:id="rId13"/>
    <p:sldId id="308" r:id="rId14"/>
    <p:sldId id="299" r:id="rId15"/>
    <p:sldId id="314" r:id="rId16"/>
    <p:sldId id="309" r:id="rId17"/>
    <p:sldId id="310" r:id="rId18"/>
    <p:sldId id="311" r:id="rId19"/>
    <p:sldId id="312" r:id="rId20"/>
    <p:sldId id="257" r:id="rId21"/>
    <p:sldId id="258" r:id="rId22"/>
    <p:sldId id="259" r:id="rId23"/>
    <p:sldId id="313" r:id="rId24"/>
    <p:sldId id="261" r:id="rId25"/>
    <p:sldId id="271"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9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F"/>
    <a:srgbClr val="000000"/>
    <a:srgbClr val="D4EEFB"/>
    <a:srgbClr val="082A44"/>
    <a:srgbClr val="558ED5"/>
    <a:srgbClr val="0070C0"/>
    <a:srgbClr val="FF0000"/>
    <a:srgbClr val="FFFF00"/>
    <a:srgbClr val="E46C0A"/>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9" d="100"/>
          <a:sy n="59" d="100"/>
        </p:scale>
        <p:origin x="466" y="72"/>
      </p:cViewPr>
      <p:guideLst>
        <p:guide orient="horz" pos="2136"/>
        <p:guide pos="29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8EFA4F-1FA6-401A-84B0-09E8A9593A1A}"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EA19F-5560-479B-921B-93A859EF5647}" type="slidenum">
              <a:rPr lang="en-US" smtClean="0"/>
              <a:t>‹#›</a:t>
            </a:fld>
            <a:endParaRPr lang="en-US"/>
          </a:p>
        </p:txBody>
      </p:sp>
    </p:spTree>
    <p:extLst>
      <p:ext uri="{BB962C8B-B14F-4D97-AF65-F5344CB8AC3E}">
        <p14:creationId xmlns:p14="http://schemas.microsoft.com/office/powerpoint/2010/main" val="10115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EEA19F-5560-479B-921B-93A859EF5647}" type="slidenum">
              <a:rPr lang="en-US" smtClean="0"/>
              <a:t>6</a:t>
            </a:fld>
            <a:endParaRPr lang="en-US"/>
          </a:p>
        </p:txBody>
      </p:sp>
    </p:spTree>
    <p:extLst>
      <p:ext uri="{BB962C8B-B14F-4D97-AF65-F5344CB8AC3E}">
        <p14:creationId xmlns:p14="http://schemas.microsoft.com/office/powerpoint/2010/main" val="2595559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EEA19F-5560-479B-921B-93A859EF5647}" type="slidenum">
              <a:rPr lang="en-US" smtClean="0"/>
              <a:t>10</a:t>
            </a:fld>
            <a:endParaRPr lang="en-US"/>
          </a:p>
        </p:txBody>
      </p:sp>
    </p:spTree>
    <p:extLst>
      <p:ext uri="{BB962C8B-B14F-4D97-AF65-F5344CB8AC3E}">
        <p14:creationId xmlns:p14="http://schemas.microsoft.com/office/powerpoint/2010/main" val="2800971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11/6/2025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2312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11/6/2025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8987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11/6/2025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5404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930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810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11/6/2025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276199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36.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0.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5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53.png"/><Relationship Id="rId5" Type="http://schemas.microsoft.com/office/2007/relationships/media" Target="../media/media4.mp4"/><Relationship Id="rId10" Type="http://schemas.openxmlformats.org/officeDocument/2006/relationships/image" Target="../media/image52.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2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0.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5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53.png"/><Relationship Id="rId5" Type="http://schemas.microsoft.com/office/2007/relationships/media" Target="../media/media4.mp4"/><Relationship Id="rId10" Type="http://schemas.openxmlformats.org/officeDocument/2006/relationships/image" Target="../media/image52.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0.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5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53.png"/><Relationship Id="rId5" Type="http://schemas.microsoft.com/office/2007/relationships/media" Target="../media/media4.mp4"/><Relationship Id="rId10" Type="http://schemas.openxmlformats.org/officeDocument/2006/relationships/image" Target="../media/image52.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0.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5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53.png"/><Relationship Id="rId5" Type="http://schemas.microsoft.com/office/2007/relationships/media" Target="../media/media4.mp4"/><Relationship Id="rId10" Type="http://schemas.openxmlformats.org/officeDocument/2006/relationships/image" Target="../media/image52.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2.xml"/><Relationship Id="rId7" Type="http://schemas.openxmlformats.org/officeDocument/2006/relationships/image" Target="../media/image49.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jpe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sv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4064">
            <a:off x="1177845" y="1969695"/>
            <a:ext cx="16007669" cy="6677192"/>
          </a:xfrm>
          <a:prstGeom prst="rect">
            <a:avLst/>
          </a:prstGeom>
        </p:spPr>
      </p:pic>
      <p:sp>
        <p:nvSpPr>
          <p:cNvPr id="10" name="TextBox 11">
            <a:extLst>
              <a:ext uri="{FF2B5EF4-FFF2-40B4-BE49-F238E27FC236}">
                <a16:creationId xmlns:a16="http://schemas.microsoft.com/office/drawing/2014/main" id="{2F787452-F72E-43D3-AE13-78789CA93BC7}"/>
              </a:ext>
            </a:extLst>
          </p:cNvPr>
          <p:cNvSpPr txBox="1"/>
          <p:nvPr/>
        </p:nvSpPr>
        <p:spPr>
          <a:xfrm>
            <a:off x="2438400" y="5448300"/>
            <a:ext cx="13118888" cy="1235466"/>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lang="en-US" sz="19900" b="1" spc="-288" dirty="0">
                <a:solidFill>
                  <a:srgbClr val="FFFFFF"/>
                </a:solidFill>
                <a:latin typeface="Aachen" panose="02020500000000000000" pitchFamily="18" charset="0"/>
                <a:ea typeface="Aachen" panose="02020500000000000000" pitchFamily="18" charset="0"/>
                <a:cs typeface="Aachen" panose="02020500000000000000" pitchFamily="18" charset="0"/>
              </a:rPr>
              <a:t>KHỞI ĐỘNG</a:t>
            </a:r>
            <a:endParaRPr kumimoji="0" lang="en-US" sz="19900" b="1"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337000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3A864A9D-F844-6045-31CB-36F962EEF54F}"/>
              </a:ext>
            </a:extLst>
          </p:cNvPr>
          <p:cNvGrpSpPr/>
          <p:nvPr/>
        </p:nvGrpSpPr>
        <p:grpSpPr>
          <a:xfrm>
            <a:off x="838200" y="419100"/>
            <a:ext cx="16306800" cy="9220200"/>
            <a:chOff x="0" y="0"/>
            <a:chExt cx="21640800" cy="11070274"/>
          </a:xfrm>
        </p:grpSpPr>
        <p:grpSp>
          <p:nvGrpSpPr>
            <p:cNvPr id="12" name="Group 3">
              <a:extLst>
                <a:ext uri="{FF2B5EF4-FFF2-40B4-BE49-F238E27FC236}">
                  <a16:creationId xmlns:a16="http://schemas.microsoft.com/office/drawing/2014/main" id="{CFA5496B-88D0-3555-53CE-2D2A0E4FFDD8}"/>
                </a:ext>
              </a:extLst>
            </p:cNvPr>
            <p:cNvGrpSpPr/>
            <p:nvPr/>
          </p:nvGrpSpPr>
          <p:grpSpPr>
            <a:xfrm>
              <a:off x="1368062" y="1907071"/>
              <a:ext cx="19081623" cy="7355293"/>
              <a:chOff x="0" y="0"/>
              <a:chExt cx="9464596" cy="3648268"/>
            </a:xfrm>
          </p:grpSpPr>
          <p:sp>
            <p:nvSpPr>
              <p:cNvPr id="16" name="Freeform 4">
                <a:extLst>
                  <a:ext uri="{FF2B5EF4-FFF2-40B4-BE49-F238E27FC236}">
                    <a16:creationId xmlns:a16="http://schemas.microsoft.com/office/drawing/2014/main" id="{D8BC48E9-D7B5-84BB-FFD7-30628CB590E3}"/>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3" name="AutoShape 5">
              <a:extLst>
                <a:ext uri="{FF2B5EF4-FFF2-40B4-BE49-F238E27FC236}">
                  <a16:creationId xmlns:a16="http://schemas.microsoft.com/office/drawing/2014/main" id="{79E3A11B-20CC-C3AC-EB6A-3E4E81502CB2}"/>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14" name="Freeform 6">
              <a:extLst>
                <a:ext uri="{FF2B5EF4-FFF2-40B4-BE49-F238E27FC236}">
                  <a16:creationId xmlns:a16="http://schemas.microsoft.com/office/drawing/2014/main" id="{5EB0EA4B-90E3-F0B6-CD21-C8CA0F78C100}"/>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15" name="Freeform 7">
              <a:extLst>
                <a:ext uri="{FF2B5EF4-FFF2-40B4-BE49-F238E27FC236}">
                  <a16:creationId xmlns:a16="http://schemas.microsoft.com/office/drawing/2014/main" id="{DDA41F8F-2174-59D9-718F-DA7075CFD7C4}"/>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5"/>
                  </a:ext>
                </a:extLst>
              </a:blip>
              <a:stretch>
                <a:fillRect l="-74505"/>
              </a:stretch>
            </a:blipFill>
          </p:spPr>
          <p:txBody>
            <a:bodyPr/>
            <a:lstStyle/>
            <a:p>
              <a:pPr defTabSz="609630"/>
              <a:endParaRPr lang="en-US" sz="1200">
                <a:solidFill>
                  <a:prstClr val="black"/>
                </a:solidFill>
                <a:latin typeface="Calibri"/>
              </a:endParaRPr>
            </a:p>
          </p:txBody>
        </p:sp>
      </p:grpSp>
      <p:sp>
        <p:nvSpPr>
          <p:cNvPr id="17" name="TextBox 16">
            <a:extLst>
              <a:ext uri="{FF2B5EF4-FFF2-40B4-BE49-F238E27FC236}">
                <a16:creationId xmlns:a16="http://schemas.microsoft.com/office/drawing/2014/main" id="{DBC26D40-793C-D08B-29D8-F1829CF03ADC}"/>
              </a:ext>
            </a:extLst>
          </p:cNvPr>
          <p:cNvSpPr txBox="1"/>
          <p:nvPr/>
        </p:nvSpPr>
        <p:spPr>
          <a:xfrm>
            <a:off x="2286000" y="2781300"/>
            <a:ext cx="13563600" cy="4832092"/>
          </a:xfrm>
          <a:prstGeom prst="rect">
            <a:avLst/>
          </a:prstGeom>
          <a:noFill/>
        </p:spPr>
        <p:txBody>
          <a:bodyPr wrap="square" rtlCol="0">
            <a:spAutoFit/>
          </a:bodyPr>
          <a:lstStyle/>
          <a:p>
            <a:pPr algn="just"/>
            <a:r>
              <a:rPr lang="vi-VN" sz="4400" b="1" dirty="0">
                <a:latin typeface="Cambria" panose="02040503050406030204" pitchFamily="18" charset="0"/>
                <a:ea typeface="Cambria" panose="02040503050406030204" pitchFamily="18" charset="0"/>
              </a:rPr>
              <a:t>Hiện nay, nước ta còn nhiều di tích đền tháp Chăm như: </a:t>
            </a:r>
            <a:r>
              <a:rPr lang="vi-VN" sz="4400" dirty="0">
                <a:latin typeface="Cambria" panose="02040503050406030204" pitchFamily="18" charset="0"/>
                <a:ea typeface="Cambria" panose="02040503050406030204" pitchFamily="18" charset="0"/>
              </a:rPr>
              <a:t>Mỹ Khánh, Mỹ Sơn, Khương Mỹ, Dương Long, Cánh Tiên, Bánh Ít, Tháp Nhạn, Pô Na-ga, Pô Klong Ga-rai,… phân bố ở các tỉnh: Thừa Thiên Huế, Quảng Nam, Bình Định, Phú Yên, Khánh Hoà, Ninh Thuận, Bình Thuận. Ngoài ra, tháp Chăm còn có ở một tỉnh Tây Nguyên là Đắk Lắk.</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138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228600" y="3314700"/>
            <a:ext cx="8534400" cy="2971800"/>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txBody>
            <a:bodyPr/>
            <a:lstStyle/>
            <a:p>
              <a:endParaRPr lang="en-US"/>
            </a:p>
          </p:txBody>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txBody>
            <a:bodyPr/>
            <a:lstStyle/>
            <a:p>
              <a:endParaRPr lang="en-US"/>
            </a:p>
          </p:txBody>
        </p:sp>
      </p:grpSp>
      <p:sp>
        <p:nvSpPr>
          <p:cNvPr id="13" name="Rectangle 12">
            <a:extLst>
              <a:ext uri="{FF2B5EF4-FFF2-40B4-BE49-F238E27FC236}">
                <a16:creationId xmlns:a16="http://schemas.microsoft.com/office/drawing/2014/main" id="{4AF624D6-7D43-40CA-B3BB-F0034CDF133D}"/>
              </a:ext>
            </a:extLst>
          </p:cNvPr>
          <p:cNvSpPr/>
          <p:nvPr/>
        </p:nvSpPr>
        <p:spPr>
          <a:xfrm>
            <a:off x="381000" y="3848100"/>
            <a:ext cx="8077200" cy="1938992"/>
          </a:xfrm>
          <a:prstGeom prst="rect">
            <a:avLst/>
          </a:prstGeom>
        </p:spPr>
        <p:txBody>
          <a:bodyPr wrap="square">
            <a:spAutoFit/>
          </a:bodyPr>
          <a:lstStyle/>
          <a:p>
            <a:pPr lvl="0" algn="just">
              <a:spcBef>
                <a:spcPts val="600"/>
              </a:spcBef>
              <a:spcAft>
                <a:spcPts val="600"/>
              </a:spcAft>
            </a:pPr>
            <a:r>
              <a:rPr lang="en-US" sz="6000" b="1" dirty="0" err="1">
                <a:solidFill>
                  <a:srgbClr val="FFC000"/>
                </a:solidFill>
                <a:latin typeface="Cambria" panose="02040503050406030204" pitchFamily="18" charset="0"/>
                <a:ea typeface="Cambria" panose="02040503050406030204" pitchFamily="18" charset="0"/>
              </a:rPr>
              <a:t>Mô</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tả</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nét</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chính</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của</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một</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đền</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tháp</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Chăm</a:t>
            </a:r>
            <a:r>
              <a:rPr lang="en-US" sz="6000" b="1" dirty="0">
                <a:solidFill>
                  <a:srgbClr val="FFC000"/>
                </a:solidFill>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C39A516-71F8-417F-BC78-C681AE2BC0CC}"/>
              </a:ext>
            </a:extLst>
          </p:cNvPr>
          <p:cNvPicPr>
            <a:picLocks noChangeAspect="1"/>
          </p:cNvPicPr>
          <p:nvPr/>
        </p:nvPicPr>
        <p:blipFill>
          <a:blip r:embed="rId2"/>
          <a:stretch>
            <a:fillRect/>
          </a:stretch>
        </p:blipFill>
        <p:spPr>
          <a:xfrm>
            <a:off x="9372599" y="2019300"/>
            <a:ext cx="8580649" cy="6629400"/>
          </a:xfrm>
          <a:prstGeom prst="rect">
            <a:avLst/>
          </a:prstGeom>
        </p:spPr>
      </p:pic>
    </p:spTree>
    <p:extLst>
      <p:ext uri="{BB962C8B-B14F-4D97-AF65-F5344CB8AC3E}">
        <p14:creationId xmlns:p14="http://schemas.microsoft.com/office/powerpoint/2010/main" val="332095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839200" y="1333500"/>
            <a:ext cx="8331292" cy="7372363"/>
            <a:chOff x="0" y="133351"/>
            <a:chExt cx="9249414" cy="9829816"/>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1231107"/>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Thánh</a:t>
              </a:r>
              <a:r>
                <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địa</a:t>
              </a:r>
              <a:r>
                <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Mỹ</a:t>
              </a:r>
              <a:r>
                <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Sơn</a:t>
              </a:r>
              <a:endPar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endParaRPr>
            </a:p>
          </p:txBody>
        </p:sp>
        <p:sp>
          <p:nvSpPr>
            <p:cNvPr id="5" name="TextBox 5">
              <a:extLst>
                <a:ext uri="{FF2B5EF4-FFF2-40B4-BE49-F238E27FC236}">
                  <a16:creationId xmlns:a16="http://schemas.microsoft.com/office/drawing/2014/main" id="{72A628DF-A65F-417F-9A9E-524416153B4E}"/>
                </a:ext>
              </a:extLst>
            </p:cNvPr>
            <p:cNvSpPr txBox="1"/>
            <p:nvPr/>
          </p:nvSpPr>
          <p:spPr>
            <a:xfrm>
              <a:off x="0" y="2183260"/>
              <a:ext cx="9249414" cy="7779907"/>
            </a:xfrm>
            <a:prstGeom prst="rect">
              <a:avLst/>
            </a:prstGeom>
          </p:spPr>
          <p:txBody>
            <a:bodyPr lIns="0" tIns="0" rIns="0" bIns="0" rtlCol="0" anchor="t">
              <a:spAutoFit/>
            </a:bodyPr>
            <a:lstStyle/>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3200" b="0" i="0" u="none" strike="noStrike" kern="1200" cap="none" spc="-99" normalizeH="0" baseline="0" noProof="0" dirty="0">
                  <a:ln>
                    <a:noFill/>
                  </a:ln>
                  <a:solidFill>
                    <a:srgbClr val="FFC000"/>
                  </a:solidFill>
                  <a:effectLst/>
                  <a:uLnTx/>
                  <a:uFillTx/>
                  <a:latin typeface="Mali"/>
                  <a:ea typeface="+mn-ea"/>
                  <a:cs typeface="+mn-cs"/>
                </a:rPr>
                <a:t>Thánh địa Mỹ Sơn là một quần thể</a:t>
              </a:r>
              <a:r>
                <a:rPr kumimoji="0" lang="en-US" sz="3200" b="0" i="0" u="none" strike="noStrike" kern="1200" cap="none" spc="-99" normalizeH="0" baseline="0" noProof="0" dirty="0">
                  <a:ln>
                    <a:noFill/>
                  </a:ln>
                  <a:solidFill>
                    <a:srgbClr val="FFC000"/>
                  </a:solidFill>
                  <a:effectLst/>
                  <a:uLnTx/>
                  <a:uFillTx/>
                  <a:latin typeface="Mali"/>
                  <a:ea typeface="+mn-ea"/>
                  <a:cs typeface="+mn-cs"/>
                </a:rPr>
                <a:t> </a:t>
              </a:r>
              <a:r>
                <a:rPr kumimoji="0" lang="vi-VN" sz="3200" b="0" i="0" u="none" strike="noStrike" kern="1200" cap="none" spc="-99" normalizeH="0" baseline="0" noProof="0" dirty="0">
                  <a:ln>
                    <a:noFill/>
                  </a:ln>
                  <a:solidFill>
                    <a:srgbClr val="FFC000"/>
                  </a:solidFill>
                  <a:effectLst/>
                  <a:uLnTx/>
                  <a:uFillTx/>
                  <a:latin typeface="Mali"/>
                  <a:ea typeface="+mn-ea"/>
                  <a:cs typeface="+mn-cs"/>
                </a:rPr>
                <a:t>kiến trúc với khoảng hơn 70 đền tháp, nằm trong một thung lũng được bao quanh bởi đồi, núi. Đây là nơi tổ chức lễ tế và đặt lăng mộ các vị vua, hoàng tộc của Vương quốc Chăm-pa.</a:t>
              </a:r>
            </a:p>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3200" b="0" i="0" u="none" strike="noStrike" kern="1200" cap="none" spc="-99" normalizeH="0" baseline="0" noProof="0" dirty="0">
                  <a:ln>
                    <a:noFill/>
                  </a:ln>
                  <a:solidFill>
                    <a:srgbClr val="FFC000"/>
                  </a:solidFill>
                  <a:effectLst/>
                  <a:uLnTx/>
                  <a:uFillTx/>
                  <a:latin typeface="Mali"/>
                  <a:ea typeface="+mn-ea"/>
                  <a:cs typeface="+mn-cs"/>
                </a:rPr>
                <a:t>Đền tháp ở đây phần lớn được xây dựng bằng gạch kết hợp với đá sa thạch, cửa quay về phía đông. Tháp chính có kiến trúc thân vuông, ở giữa rộng tạo thành điện thờ. Bao quanh</a:t>
              </a:r>
              <a:r>
                <a:rPr kumimoji="0" lang="en-US" sz="3200" b="0" i="0" u="none" strike="noStrike" kern="1200" cap="none" spc="-99" normalizeH="0" baseline="0" noProof="0" dirty="0">
                  <a:ln>
                    <a:noFill/>
                  </a:ln>
                  <a:solidFill>
                    <a:srgbClr val="FFC000"/>
                  </a:solidFill>
                  <a:effectLst/>
                  <a:uLnTx/>
                  <a:uFillTx/>
                  <a:latin typeface="Mali"/>
                  <a:ea typeface="+mn-ea"/>
                  <a:cs typeface="+mn-cs"/>
                </a:rPr>
                <a:t> </a:t>
              </a:r>
              <a:r>
                <a:rPr kumimoji="0" lang="vi-VN" sz="3200" b="0" i="0" u="none" strike="noStrike" kern="1200" cap="none" spc="-99" normalizeH="0" baseline="0" noProof="0" dirty="0">
                  <a:ln>
                    <a:noFill/>
                  </a:ln>
                  <a:solidFill>
                    <a:srgbClr val="FFC000"/>
                  </a:solidFill>
                  <a:effectLst/>
                  <a:uLnTx/>
                  <a:uFillTx/>
                  <a:latin typeface="Mali"/>
                  <a:ea typeface="+mn-ea"/>
                  <a:cs typeface="+mn-cs"/>
                </a:rPr>
                <a:t>tháp chính là những ngôi tháp nhỏ. Tường bên ngoài tháp được trang trí các hoạ tiết hoa văn hình hoa lá (hoa cúc, hoa sen,...), hình động vật (voi, sư tử,...),...</a:t>
              </a:r>
            </a:p>
          </p:txBody>
        </p:sp>
      </p:grpSp>
      <p:grpSp>
        <p:nvGrpSpPr>
          <p:cNvPr id="7" name="Group 6">
            <a:extLst>
              <a:ext uri="{FF2B5EF4-FFF2-40B4-BE49-F238E27FC236}">
                <a16:creationId xmlns:a16="http://schemas.microsoft.com/office/drawing/2014/main" id="{5A245EE7-1F81-4C83-8EE8-EEC39E492746}"/>
              </a:ext>
            </a:extLst>
          </p:cNvPr>
          <p:cNvGrpSpPr/>
          <p:nvPr/>
        </p:nvGrpSpPr>
        <p:grpSpPr>
          <a:xfrm>
            <a:off x="728775" y="686930"/>
            <a:ext cx="7838850" cy="8229600"/>
            <a:chOff x="9829800" y="419100"/>
            <a:chExt cx="7838850" cy="8229600"/>
          </a:xfrm>
        </p:grpSpPr>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634425" y="614475"/>
              <a:ext cx="8229600" cy="7838850"/>
            </a:xfrm>
            <a:prstGeom prst="rect">
              <a:avLst/>
            </a:prstGeom>
          </p:spPr>
        </p:pic>
        <p:pic>
          <p:nvPicPr>
            <p:cNvPr id="8" name="Picture 9">
              <a:extLst>
                <a:ext uri="{FF2B5EF4-FFF2-40B4-BE49-F238E27FC236}">
                  <a16:creationId xmlns:a16="http://schemas.microsoft.com/office/drawing/2014/main" id="{02435C1C-B4CC-4105-BA5D-FB7C599171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85679" y="862868"/>
              <a:ext cx="2495691" cy="544514"/>
            </a:xfrm>
            <a:prstGeom prst="rect">
              <a:avLst/>
            </a:prstGeom>
          </p:spPr>
        </p:pic>
      </p:grpSp>
      <p:pic>
        <p:nvPicPr>
          <p:cNvPr id="2050" name="Picture 2" descr="Du lịch Thánh địa Mỹ Sơn và nhũng gì bạn cần biết">
            <a:extLst>
              <a:ext uri="{FF2B5EF4-FFF2-40B4-BE49-F238E27FC236}">
                <a16:creationId xmlns:a16="http://schemas.microsoft.com/office/drawing/2014/main" id="{5904A8FD-1C46-A461-AA7A-39E87C0C4D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2781300"/>
            <a:ext cx="6429375" cy="459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017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txBody>
            <a:bodyPr/>
            <a:lstStyle/>
            <a:p>
              <a:endParaRPr lang="en-US"/>
            </a:p>
          </p:txBody>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txBody>
            <a:bodyPr/>
            <a:lstStyle/>
            <a:p>
              <a:endParaRPr lang="en-US"/>
            </a:p>
          </p:txBody>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6736443" cy="1323439"/>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srgbClr val="FFC000"/>
                </a:solidFill>
                <a:effectLst/>
                <a:uLnTx/>
                <a:uFillTx/>
                <a:latin typeface="Roboto Light" panose="02000000000000000000" pitchFamily="2" charset="0"/>
                <a:ea typeface="Roboto Light" panose="02000000000000000000" pitchFamily="2" charset="0"/>
                <a:cs typeface="+mn-cs"/>
              </a:rPr>
              <a:t>Thánh địa Mỹ Sơn được phát hiện vào năm 1885 và được UNESCO công nhận là Di sản Văn hoá thế giới năm 1995</a:t>
            </a:r>
            <a:endParaRPr kumimoji="0" lang="en-US" sz="4000" b="1" i="0" u="none" strike="noStrike" kern="1200" cap="none" spc="0" normalizeH="0" baseline="0" noProof="0" dirty="0">
              <a:ln>
                <a:noFill/>
              </a:ln>
              <a:solidFill>
                <a:srgbClr val="FFC000"/>
              </a:solidFill>
              <a:effectLst/>
              <a:uLnTx/>
              <a:uFillTx/>
              <a:latin typeface="Roboto Light" panose="02000000000000000000" pitchFamily="2" charset="0"/>
              <a:ea typeface="Roboto Light" panose="02000000000000000000" pitchFamily="2" charset="0"/>
              <a:cs typeface="+mn-cs"/>
            </a:endParaRPr>
          </a:p>
        </p:txBody>
      </p:sp>
      <p:sp>
        <p:nvSpPr>
          <p:cNvPr id="2" name="AutoShape 2" descr="Thánh địa Mỹ Sơn - Di sản Văn hóa Thế giới được UNESCO công nhận">
            <a:extLst>
              <a:ext uri="{FF2B5EF4-FFF2-40B4-BE49-F238E27FC236}">
                <a16:creationId xmlns:a16="http://schemas.microsoft.com/office/drawing/2014/main" id="{033CBDA2-F19E-5C49-BAA9-01345110DC56}"/>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hánh địa Mỹ Sơn - Di sản Văn hóa Thế giới được UNESCO công nhận">
            <a:extLst>
              <a:ext uri="{FF2B5EF4-FFF2-40B4-BE49-F238E27FC236}">
                <a16:creationId xmlns:a16="http://schemas.microsoft.com/office/drawing/2014/main" id="{78BDA7FA-3CAE-5D11-F792-F260BDBBE52C}"/>
              </a:ext>
            </a:extLst>
          </p:cNvPr>
          <p:cNvSpPr>
            <a:spLocks noChangeAspect="1" noChangeArrowheads="1"/>
          </p:cNvSpPr>
          <p:nvPr/>
        </p:nvSpPr>
        <p:spPr bwMode="auto">
          <a:xfrm>
            <a:off x="7486649" y="4876799"/>
            <a:ext cx="425365" cy="4253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Thánh địa Mỹ Sơn, Quảng Nam: Di sản Văn hóa thế giới UNESCO">
            <a:extLst>
              <a:ext uri="{FF2B5EF4-FFF2-40B4-BE49-F238E27FC236}">
                <a16:creationId xmlns:a16="http://schemas.microsoft.com/office/drawing/2014/main" id="{9C0F586A-4EA9-DFB4-556D-D612E9481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019300"/>
            <a:ext cx="11963400" cy="797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92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wipe(down)">
                                      <p:cBhvr>
                                        <p:cTn id="7" dur="500"/>
                                        <p:tgtEl>
                                          <p:spTgt spid="307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487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72FA722-65C9-8B4D-6CA6-2A7B25A34760}"/>
              </a:ext>
            </a:extLst>
          </p:cNvPr>
          <p:cNvPicPr>
            <a:picLocks noChangeAspect="1"/>
          </p:cNvPicPr>
          <p:nvPr/>
        </p:nvPicPr>
        <p:blipFill>
          <a:blip r:embed="rId2"/>
          <a:stretch>
            <a:fillRect/>
          </a:stretch>
        </p:blipFill>
        <p:spPr>
          <a:xfrm>
            <a:off x="965200" y="2137791"/>
            <a:ext cx="16357599" cy="6011417"/>
          </a:xfrm>
          <a:prstGeom prst="rect">
            <a:avLst/>
          </a:prstGeom>
        </p:spPr>
      </p:pic>
    </p:spTree>
    <p:extLst>
      <p:ext uri="{BB962C8B-B14F-4D97-AF65-F5344CB8AC3E}">
        <p14:creationId xmlns:p14="http://schemas.microsoft.com/office/powerpoint/2010/main" val="348901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4064">
            <a:off x="1788287" y="2274496"/>
            <a:ext cx="16007669" cy="6677192"/>
          </a:xfrm>
          <a:prstGeom prst="rect">
            <a:avLst/>
          </a:prstGeom>
        </p:spPr>
      </p:pic>
      <p:pic>
        <p:nvPicPr>
          <p:cNvPr id="11" name="Picture 10">
            <a:extLst>
              <a:ext uri="{FF2B5EF4-FFF2-40B4-BE49-F238E27FC236}">
                <a16:creationId xmlns:a16="http://schemas.microsoft.com/office/drawing/2014/main" id="{CFB091A1-C01F-CA12-D179-504E088A2128}"/>
              </a:ext>
            </a:extLst>
          </p:cNvPr>
          <p:cNvPicPr>
            <a:picLocks noChangeAspect="1"/>
          </p:cNvPicPr>
          <p:nvPr/>
        </p:nvPicPr>
        <p:blipFill>
          <a:blip r:embed="rId20"/>
          <a:stretch>
            <a:fillRect/>
          </a:stretch>
        </p:blipFill>
        <p:spPr>
          <a:xfrm>
            <a:off x="2362200" y="3009900"/>
            <a:ext cx="14235394" cy="5316173"/>
          </a:xfrm>
          <a:prstGeom prst="rect">
            <a:avLst/>
          </a:prstGeom>
        </p:spPr>
      </p:pic>
    </p:spTree>
    <p:extLst>
      <p:ext uri="{BB962C8B-B14F-4D97-AF65-F5344CB8AC3E}">
        <p14:creationId xmlns:p14="http://schemas.microsoft.com/office/powerpoint/2010/main" val="272633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txBody>
            <a:bodyPr/>
            <a:lstStyle/>
            <a:p>
              <a:endParaRPr lang="en-US"/>
            </a:p>
          </p:txBody>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txBody>
            <a:bodyPr/>
            <a:lstStyle/>
            <a:p>
              <a:endParaRPr lang="en-US"/>
            </a:p>
          </p:txBody>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6736443" cy="1446550"/>
          </a:xfrm>
          <a:prstGeom prst="rect">
            <a:avLst/>
          </a:prstGeom>
        </p:spPr>
        <p:txBody>
          <a:bodyPr wrap="square">
            <a:spAutoFit/>
          </a:bodyPr>
          <a:lstStyle/>
          <a:p>
            <a:pPr lvl="0" algn="just">
              <a:spcBef>
                <a:spcPts val="600"/>
              </a:spcBef>
              <a:spcAft>
                <a:spcPts val="600"/>
              </a:spcAft>
              <a:defRPr/>
            </a:pPr>
            <a:r>
              <a:rPr lang="vi-VN" sz="4400" b="1" dirty="0">
                <a:solidFill>
                  <a:srgbClr val="FFC000"/>
                </a:solidFill>
                <a:latin typeface="Roboto Light" panose="02000000000000000000" pitchFamily="2" charset="0"/>
                <a:ea typeface="Roboto Light" panose="02000000000000000000" pitchFamily="2" charset="0"/>
              </a:rPr>
              <a:t>Hoàn thành bảng (theo gợi ý dưới đây vào vở) về các đền tháp Chăm ở Việt Nam</a:t>
            </a:r>
            <a:r>
              <a:rPr lang="en-US" sz="4400" b="1" dirty="0">
                <a:solidFill>
                  <a:srgbClr val="FFC000"/>
                </a:solidFill>
                <a:latin typeface="Roboto Light" panose="02000000000000000000" pitchFamily="2" charset="0"/>
                <a:ea typeface="Roboto Light" panose="02000000000000000000" pitchFamily="2" charset="0"/>
              </a:rPr>
              <a:t>.</a:t>
            </a:r>
            <a:endParaRPr lang="vi-VN" sz="4400" b="1" dirty="0">
              <a:solidFill>
                <a:srgbClr val="FFC000"/>
              </a:solidFill>
              <a:latin typeface="Roboto Light" panose="02000000000000000000" pitchFamily="2" charset="0"/>
              <a:ea typeface="Roboto Light" panose="02000000000000000000" pitchFamily="2" charset="0"/>
            </a:endParaRPr>
          </a:p>
        </p:txBody>
      </p:sp>
      <p:sp>
        <p:nvSpPr>
          <p:cNvPr id="2" name="AutoShape 2" descr="Thánh địa Mỹ Sơn - Di sản Văn hóa Thế giới được UNESCO công nhận">
            <a:extLst>
              <a:ext uri="{FF2B5EF4-FFF2-40B4-BE49-F238E27FC236}">
                <a16:creationId xmlns:a16="http://schemas.microsoft.com/office/drawing/2014/main" id="{033CBDA2-F19E-5C49-BAA9-01345110DC56}"/>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4" descr="Thánh địa Mỹ Sơn - Di sản Văn hóa Thế giới được UNESCO công nhận">
            <a:extLst>
              <a:ext uri="{FF2B5EF4-FFF2-40B4-BE49-F238E27FC236}">
                <a16:creationId xmlns:a16="http://schemas.microsoft.com/office/drawing/2014/main" id="{78BDA7FA-3CAE-5D11-F792-F260BDBBE52C}"/>
              </a:ext>
            </a:extLst>
          </p:cNvPr>
          <p:cNvSpPr>
            <a:spLocks noChangeAspect="1" noChangeArrowheads="1"/>
          </p:cNvSpPr>
          <p:nvPr/>
        </p:nvSpPr>
        <p:spPr bwMode="auto">
          <a:xfrm>
            <a:off x="7486649" y="4876799"/>
            <a:ext cx="425365" cy="4253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2722547-2D58-3BFE-52CC-FD79E180B2EC}"/>
              </a:ext>
            </a:extLst>
          </p:cNvPr>
          <p:cNvPicPr>
            <a:picLocks noChangeAspect="1"/>
          </p:cNvPicPr>
          <p:nvPr/>
        </p:nvPicPr>
        <p:blipFill>
          <a:blip r:embed="rId2"/>
          <a:stretch>
            <a:fillRect/>
          </a:stretch>
        </p:blipFill>
        <p:spPr>
          <a:xfrm>
            <a:off x="1295400" y="2857500"/>
            <a:ext cx="15411450" cy="3200400"/>
          </a:xfrm>
          <a:prstGeom prst="rect">
            <a:avLst/>
          </a:prstGeom>
        </p:spPr>
      </p:pic>
      <p:pic>
        <p:nvPicPr>
          <p:cNvPr id="7" name="Picture 6">
            <a:extLst>
              <a:ext uri="{FF2B5EF4-FFF2-40B4-BE49-F238E27FC236}">
                <a16:creationId xmlns:a16="http://schemas.microsoft.com/office/drawing/2014/main" id="{81B6D3D7-B9D7-1913-29E1-DCB135AFE6D2}"/>
              </a:ext>
            </a:extLst>
          </p:cNvPr>
          <p:cNvPicPr>
            <a:picLocks noChangeAspect="1"/>
          </p:cNvPicPr>
          <p:nvPr/>
        </p:nvPicPr>
        <p:blipFill>
          <a:blip r:embed="rId3"/>
          <a:stretch>
            <a:fillRect/>
          </a:stretch>
        </p:blipFill>
        <p:spPr>
          <a:xfrm>
            <a:off x="609600" y="2552700"/>
            <a:ext cx="17275776" cy="4343400"/>
          </a:xfrm>
          <a:prstGeom prst="rect">
            <a:avLst/>
          </a:prstGeom>
        </p:spPr>
      </p:pic>
    </p:spTree>
    <p:extLst>
      <p:ext uri="{BB962C8B-B14F-4D97-AF65-F5344CB8AC3E}">
        <p14:creationId xmlns:p14="http://schemas.microsoft.com/office/powerpoint/2010/main" val="44584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4064">
            <a:off x="1177845" y="1969695"/>
            <a:ext cx="16007669" cy="6677192"/>
          </a:xfrm>
          <a:prstGeom prst="rect">
            <a:avLst/>
          </a:prstGeom>
        </p:spPr>
      </p:pic>
      <p:sp>
        <p:nvSpPr>
          <p:cNvPr id="10" name="TextBox 11">
            <a:extLst>
              <a:ext uri="{FF2B5EF4-FFF2-40B4-BE49-F238E27FC236}">
                <a16:creationId xmlns:a16="http://schemas.microsoft.com/office/drawing/2014/main" id="{2F787452-F72E-43D3-AE13-78789CA93BC7}"/>
              </a:ext>
            </a:extLst>
          </p:cNvPr>
          <p:cNvSpPr txBox="1"/>
          <p:nvPr/>
        </p:nvSpPr>
        <p:spPr>
          <a:xfrm>
            <a:off x="2438400" y="5448300"/>
            <a:ext cx="13118888" cy="1235466"/>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19900" b="1"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VẬN DỤNG</a:t>
            </a:r>
          </a:p>
        </p:txBody>
      </p:sp>
    </p:spTree>
    <p:extLst>
      <p:ext uri="{BB962C8B-B14F-4D97-AF65-F5344CB8AC3E}">
        <p14:creationId xmlns:p14="http://schemas.microsoft.com/office/powerpoint/2010/main" val="3337032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200150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5"/>
          <a:srcRect/>
          <a:stretch>
            <a:fillRect/>
          </a:stretch>
        </p:blipFill>
        <p:spPr>
          <a:xfrm>
            <a:off x="3187827" y="-4114800"/>
            <a:ext cx="11912346" cy="123444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77288" y="-2112719"/>
            <a:ext cx="1242776" cy="1242776"/>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7726680" y="4008120"/>
            <a:ext cx="7269480" cy="582168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12" name="Oval 11">
            <a:extLst>
              <a:ext uri="{FF2B5EF4-FFF2-40B4-BE49-F238E27FC236}">
                <a16:creationId xmlns:a16="http://schemas.microsoft.com/office/drawing/2014/main" id="{A94E975A-9D35-8CEB-6B3D-648A4CE39A04}"/>
              </a:ext>
            </a:extLst>
          </p:cNvPr>
          <p:cNvSpPr/>
          <p:nvPr/>
        </p:nvSpPr>
        <p:spPr>
          <a:xfrm>
            <a:off x="8662988" y="5424752"/>
            <a:ext cx="114300" cy="90744"/>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8612271" y="5241898"/>
            <a:ext cx="287010" cy="424550"/>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8677150" y="5343846"/>
            <a:ext cx="147116" cy="247536"/>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7">
            <a:extLst>
              <a:ext uri="{28A0092B-C50C-407E-A947-70E740481C1C}">
                <a14:useLocalDpi xmlns:a14="http://schemas.microsoft.com/office/drawing/2010/main" val="0"/>
              </a:ext>
            </a:extLst>
          </a:blip>
          <a:srcRect l="41524" t="32634" r="18264" b="16396"/>
          <a:stretch>
            <a:fillRect/>
          </a:stretch>
        </p:blipFill>
        <p:spPr>
          <a:xfrm rot="21226180">
            <a:off x="7222892" y="3523940"/>
            <a:ext cx="7458582" cy="6205214"/>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4114800" y="2019300"/>
            <a:ext cx="10172700" cy="1846659"/>
          </a:xfrm>
          <a:prstGeom prst="rect">
            <a:avLst/>
          </a:prstGeom>
          <a:noFill/>
        </p:spPr>
        <p:txBody>
          <a:bodyPr wrap="square" lIns="0" tIns="0" rIns="0" bIns="0" rtlCol="0">
            <a:spAutoFit/>
          </a:bodyPr>
          <a:lstStyle/>
          <a:p>
            <a:pPr algn="ctr" defTabSz="1371600"/>
            <a:r>
              <a:rPr lang="en-US" sz="6000" dirty="0">
                <a:solidFill>
                  <a:srgbClr val="15F4FD"/>
                </a:solidFill>
                <a:latin typeface="Cambria" panose="02040503050406030204" pitchFamily="18" charset="0"/>
                <a:ea typeface="Cambria" panose="02040503050406030204" pitchFamily="18" charset="0"/>
              </a:rPr>
              <a:t>1. </a:t>
            </a:r>
            <a:r>
              <a:rPr lang="en-US" sz="6000" dirty="0" err="1">
                <a:solidFill>
                  <a:srgbClr val="15F4FD"/>
                </a:solidFill>
                <a:latin typeface="Cambria" panose="02040503050406030204" pitchFamily="18" charset="0"/>
                <a:ea typeface="Cambria" panose="02040503050406030204" pitchFamily="18" charset="0"/>
              </a:rPr>
              <a:t>Vương</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Quốc</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Chăm</a:t>
            </a:r>
            <a:r>
              <a:rPr lang="en-US" sz="6000" dirty="0">
                <a:solidFill>
                  <a:srgbClr val="15F4FD"/>
                </a:solidFill>
                <a:latin typeface="Cambria" panose="02040503050406030204" pitchFamily="18" charset="0"/>
                <a:ea typeface="Cambria" panose="02040503050406030204" pitchFamily="18" charset="0"/>
              </a:rPr>
              <a:t> Pa </a:t>
            </a:r>
            <a:r>
              <a:rPr lang="en-US" sz="6000" dirty="0" err="1">
                <a:solidFill>
                  <a:srgbClr val="15F4FD"/>
                </a:solidFill>
                <a:latin typeface="Cambria" panose="02040503050406030204" pitchFamily="18" charset="0"/>
                <a:ea typeface="Cambria" panose="02040503050406030204" pitchFamily="18" charset="0"/>
              </a:rPr>
              <a:t>được</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thành</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lập</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vào</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thế</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kỉ</a:t>
            </a:r>
            <a:r>
              <a:rPr lang="en-US" sz="6000" dirty="0">
                <a:solidFill>
                  <a:srgbClr val="15F4FD"/>
                </a:solidFill>
                <a:latin typeface="Cambria" panose="02040503050406030204" pitchFamily="18" charset="0"/>
                <a:ea typeface="Cambria" panose="02040503050406030204" pitchFamily="18" charset="0"/>
              </a:rPr>
              <a:t> bao </a:t>
            </a:r>
            <a:r>
              <a:rPr lang="en-US" sz="6000" dirty="0" err="1">
                <a:solidFill>
                  <a:srgbClr val="15F4FD"/>
                </a:solidFill>
                <a:latin typeface="Cambria" panose="02040503050406030204" pitchFamily="18" charset="0"/>
                <a:ea typeface="Cambria" panose="02040503050406030204" pitchFamily="18" charset="0"/>
              </a:rPr>
              <a:t>nhiêu</a:t>
            </a:r>
            <a:r>
              <a:rPr lang="en-US" sz="60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2660732" y="4579887"/>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Cuối</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thế</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kỉ</a:t>
              </a:r>
              <a:r>
                <a:rPr lang="en-US" sz="3600" dirty="0">
                  <a:solidFill>
                    <a:prstClr val="white"/>
                  </a:solidFill>
                  <a:latin typeface="Cambria" panose="02040503050406030204" pitchFamily="18" charset="0"/>
                  <a:ea typeface="Cambria" panose="02040503050406030204" pitchFamily="18" charset="0"/>
                </a:rPr>
                <a:t> II</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663627" y="7224826"/>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Đầu</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thế</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kỉ</a:t>
              </a:r>
              <a:r>
                <a:rPr lang="en-US" sz="3600" dirty="0">
                  <a:solidFill>
                    <a:prstClr val="white"/>
                  </a:solidFill>
                  <a:latin typeface="Cambria" panose="02040503050406030204" pitchFamily="18" charset="0"/>
                  <a:ea typeface="Cambria" panose="02040503050406030204" pitchFamily="18" charset="0"/>
                </a:rPr>
                <a:t> II</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9349451" y="7224826"/>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a:t>
              </a:r>
              <a:r>
                <a:rPr lang="en-US" sz="3600" dirty="0" err="1">
                  <a:solidFill>
                    <a:prstClr val="white"/>
                  </a:solidFill>
                  <a:latin typeface="Cambria" panose="02040503050406030204" pitchFamily="18" charset="0"/>
                  <a:ea typeface="Cambria" panose="02040503050406030204" pitchFamily="18" charset="0"/>
                </a:rPr>
                <a:t>Cuối</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thế</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kỉ</a:t>
              </a:r>
              <a:r>
                <a:rPr lang="en-US" sz="3600" dirty="0">
                  <a:solidFill>
                    <a:prstClr val="white"/>
                  </a:solidFill>
                  <a:latin typeface="Cambria" panose="02040503050406030204" pitchFamily="18" charset="0"/>
                  <a:ea typeface="Cambria" panose="02040503050406030204" pitchFamily="18" charset="0"/>
                </a:rPr>
                <a:t> III</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4357819" y="-3945133"/>
            <a:ext cx="702470" cy="702470"/>
          </a:xfrm>
          <a:prstGeom prst="rect">
            <a:avLst/>
          </a:prstGeom>
        </p:spPr>
      </p:pic>
      <p:pic>
        <p:nvPicPr>
          <p:cNvPr id="7" name="Media1">
            <a:hlinkClick r:id="" action="ppaction://media"/>
            <a:extLst>
              <a:ext uri="{FF2B5EF4-FFF2-40B4-BE49-F238E27FC236}">
                <a16:creationId xmlns:a16="http://schemas.microsoft.com/office/drawing/2014/main" id="{DC77EF69-6ED4-1F5A-DE4E-6602EFDF57B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3018932" y="741168"/>
            <a:ext cx="2545688" cy="723747"/>
          </a:xfrm>
          <a:prstGeom prst="rect">
            <a:avLst/>
          </a:prstGeom>
        </p:spPr>
      </p:pic>
      <p:pic>
        <p:nvPicPr>
          <p:cNvPr id="11" name="y2mate.com - nhạc chơi rung chuông vàng">
            <a:hlinkClick r:id="" action="ppaction://media"/>
            <a:extLst>
              <a:ext uri="{FF2B5EF4-FFF2-40B4-BE49-F238E27FC236}">
                <a16:creationId xmlns:a16="http://schemas.microsoft.com/office/drawing/2014/main" id="{9E7D8DF2-6161-7C36-BE07-1E392E281D4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201401" y="-1856855"/>
            <a:ext cx="731045" cy="731045"/>
          </a:xfrm>
          <a:prstGeom prst="rect">
            <a:avLst/>
          </a:prstGeom>
        </p:spPr>
      </p:pic>
    </p:spTree>
    <p:extLst>
      <p:ext uri="{BB962C8B-B14F-4D97-AF65-F5344CB8AC3E}">
        <p14:creationId xmlns:p14="http://schemas.microsoft.com/office/powerpoint/2010/main" val="38611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2000">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1500" fill="hold"/>
                                            <p:tgtEl>
                                              <p:spTgt spid="5"/>
                                            </p:tgtEl>
                                            <p:attrNameLst>
                                              <p:attrName>ppt_x</p:attrName>
                                            </p:attrNameLst>
                                          </p:cBhvr>
                                          <p:tavLst>
                                            <p:tav tm="0">
                                              <p:val>
                                                <p:strVal val="#ppt_x"/>
                                              </p:val>
                                            </p:tav>
                                            <p:tav tm="100000">
                                              <p:val>
                                                <p:strVal val="#ppt_x"/>
                                              </p:val>
                                            </p:tav>
                                          </p:tavLst>
                                        </p:anim>
                                        <p:anim calcmode="lin" valueType="num" p14:bounceEnd="52000">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FACE5-9A07-6A5C-22C0-48856855B06D}"/>
              </a:ext>
            </a:extLst>
          </p:cNvPr>
          <p:cNvPicPr>
            <a:picLocks noChangeAspect="1"/>
          </p:cNvPicPr>
          <p:nvPr/>
        </p:nvPicPr>
        <p:blipFill>
          <a:blip r:embed="rId2"/>
          <a:stretch>
            <a:fillRect/>
          </a:stretch>
        </p:blipFill>
        <p:spPr>
          <a:xfrm>
            <a:off x="457200" y="2705100"/>
            <a:ext cx="8153400" cy="5238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4" name="Group 3">
            <a:extLst>
              <a:ext uri="{FF2B5EF4-FFF2-40B4-BE49-F238E27FC236}">
                <a16:creationId xmlns:a16="http://schemas.microsoft.com/office/drawing/2014/main" id="{B25F2320-5A09-6FC0-4543-A1C031D6054C}"/>
              </a:ext>
            </a:extLst>
          </p:cNvPr>
          <p:cNvGrpSpPr/>
          <p:nvPr/>
        </p:nvGrpSpPr>
        <p:grpSpPr>
          <a:xfrm>
            <a:off x="9753600" y="2665353"/>
            <a:ext cx="8284329" cy="4535547"/>
            <a:chOff x="14116911" y="1062236"/>
            <a:chExt cx="3823176" cy="5467782"/>
          </a:xfrm>
        </p:grpSpPr>
        <p:pic>
          <p:nvPicPr>
            <p:cNvPr id="5" name="Picture 2">
              <a:extLst>
                <a:ext uri="{FF2B5EF4-FFF2-40B4-BE49-F238E27FC236}">
                  <a16:creationId xmlns:a16="http://schemas.microsoft.com/office/drawing/2014/main" id="{97104850-B01A-DB53-962D-F611E62C11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559285">
              <a:off x="14116911" y="1062236"/>
              <a:ext cx="3823176" cy="5467782"/>
            </a:xfrm>
            <a:prstGeom prst="rect">
              <a:avLst/>
            </a:prstGeom>
          </p:spPr>
        </p:pic>
        <p:sp>
          <p:nvSpPr>
            <p:cNvPr id="7" name="TextBox 3">
              <a:extLst>
                <a:ext uri="{FF2B5EF4-FFF2-40B4-BE49-F238E27FC236}">
                  <a16:creationId xmlns:a16="http://schemas.microsoft.com/office/drawing/2014/main" id="{0A9EB0A4-74C9-F48A-3D91-C42ADD57D4E5}"/>
                </a:ext>
              </a:extLst>
            </p:cNvPr>
            <p:cNvSpPr txBox="1"/>
            <p:nvPr/>
          </p:nvSpPr>
          <p:spPr>
            <a:xfrm>
              <a:off x="14433404" y="1667518"/>
              <a:ext cx="3235264" cy="3362011"/>
            </a:xfrm>
            <a:prstGeom prst="rect">
              <a:avLst/>
            </a:prstGeom>
            <a:solidFill>
              <a:schemeClr val="tx2">
                <a:lumMod val="60000"/>
                <a:lumOff val="40000"/>
              </a:schemeClr>
            </a:solidFill>
          </p:spPr>
          <p:txBody>
            <a:bodyPr wrap="square" lIns="0" tIns="0" rIns="0" bIns="0" rtlCol="0" anchor="t">
              <a:spAutoFit/>
            </a:bodyPr>
            <a:lstStyle/>
            <a:p>
              <a:pPr algn="ctr">
                <a:lnSpc>
                  <a:spcPts val="6675"/>
                </a:lnSpc>
              </a:pPr>
              <a:r>
                <a:rPr lang="en-US" sz="4800" dirty="0">
                  <a:solidFill>
                    <a:schemeClr val="bg1"/>
                  </a:solidFill>
                  <a:latin typeface="Cambria" panose="02040503050406030204" pitchFamily="18" charset="0"/>
                  <a:ea typeface="Cambria" panose="02040503050406030204" pitchFamily="18" charset="0"/>
                </a:rPr>
                <a:t>Em </a:t>
              </a:r>
              <a:r>
                <a:rPr lang="en-US" sz="4800" dirty="0" err="1">
                  <a:solidFill>
                    <a:schemeClr val="bg1"/>
                  </a:solidFill>
                  <a:latin typeface="Cambria" panose="02040503050406030204" pitchFamily="18" charset="0"/>
                  <a:ea typeface="Cambria" panose="02040503050406030204" pitchFamily="18" charset="0"/>
                </a:rPr>
                <a:t>có</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biết</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lễ</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hội</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hoặc</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điệu</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múa</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trên</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của</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dân</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tộc</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nào</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không</a:t>
              </a:r>
              <a:r>
                <a:rPr lang="en-US" sz="4800" dirty="0">
                  <a:solidFill>
                    <a:schemeClr val="bg1"/>
                  </a:solidFill>
                  <a:latin typeface="Cambria" panose="02040503050406030204" pitchFamily="18" charset="0"/>
                  <a:ea typeface="Cambria" panose="02040503050406030204" pitchFamily="18" charset="0"/>
                </a:rPr>
                <a:t>? Chia </a:t>
              </a:r>
              <a:r>
                <a:rPr lang="en-US" sz="4800" dirty="0" err="1">
                  <a:solidFill>
                    <a:schemeClr val="bg1"/>
                  </a:solidFill>
                  <a:latin typeface="Cambria" panose="02040503050406030204" pitchFamily="18" charset="0"/>
                  <a:ea typeface="Cambria" panose="02040503050406030204" pitchFamily="18" charset="0"/>
                </a:rPr>
                <a:t>sẻ</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điều</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em</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biết</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về</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dân</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tộc</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đó</a:t>
              </a:r>
              <a:endParaRPr lang="en-US" sz="4500" spc="-267"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95049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4419600" y="2286001"/>
            <a:ext cx="9867900" cy="1846659"/>
          </a:xfrm>
          <a:prstGeom prst="rect">
            <a:avLst/>
          </a:prstGeom>
          <a:noFill/>
        </p:spPr>
        <p:txBody>
          <a:bodyPr wrap="square" lIns="0" tIns="0" rIns="0" bIns="0" rtlCol="0">
            <a:spAutoFit/>
          </a:bodyPr>
          <a:lstStyle/>
          <a:p>
            <a:pPr defTabSz="1371600"/>
            <a:r>
              <a:rPr lang="en-US" sz="6000" dirty="0">
                <a:solidFill>
                  <a:srgbClr val="15F4FD"/>
                </a:solidFill>
                <a:latin typeface="Cambria" panose="02040503050406030204" pitchFamily="18" charset="0"/>
                <a:ea typeface="Cambria" panose="02040503050406030204" pitchFamily="18" charset="0"/>
              </a:rPr>
              <a:t>2. </a:t>
            </a:r>
            <a:r>
              <a:rPr lang="en-US" sz="6000" dirty="0" err="1">
                <a:solidFill>
                  <a:srgbClr val="15F4FD"/>
                </a:solidFill>
                <a:latin typeface="Cambria" panose="02040503050406030204" pitchFamily="18" charset="0"/>
                <a:ea typeface="Cambria" panose="02040503050406030204" pitchFamily="18" charset="0"/>
              </a:rPr>
              <a:t>Thánh</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địa</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Mỹ</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Sơn</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có</a:t>
            </a:r>
            <a:r>
              <a:rPr lang="en-US" sz="6000" dirty="0">
                <a:solidFill>
                  <a:srgbClr val="15F4FD"/>
                </a:solidFill>
                <a:latin typeface="Cambria" panose="02040503050406030204" pitchFamily="18" charset="0"/>
                <a:ea typeface="Cambria" panose="02040503050406030204" pitchFamily="18" charset="0"/>
              </a:rPr>
              <a:t> bao </a:t>
            </a:r>
            <a:r>
              <a:rPr lang="en-US" sz="6000" dirty="0" err="1">
                <a:solidFill>
                  <a:srgbClr val="15F4FD"/>
                </a:solidFill>
                <a:latin typeface="Cambria" panose="02040503050406030204" pitchFamily="18" charset="0"/>
                <a:ea typeface="Cambria" panose="02040503050406030204" pitchFamily="18" charset="0"/>
              </a:rPr>
              <a:t>nhiêu</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đền</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tháp</a:t>
            </a:r>
            <a:r>
              <a:rPr lang="en-US" sz="60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9566477" y="7224825"/>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3235997"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a:t>
              </a:r>
              <a:r>
                <a:rPr lang="en-US" sz="3600" dirty="0" err="1">
                  <a:solidFill>
                    <a:prstClr val="white"/>
                  </a:solidFill>
                  <a:latin typeface="Cambria" panose="02040503050406030204" pitchFamily="18" charset="0"/>
                  <a:ea typeface="Cambria" panose="02040503050406030204" pitchFamily="18" charset="0"/>
                </a:rPr>
                <a:t>Hơn</a:t>
              </a:r>
              <a:r>
                <a:rPr lang="en-US" sz="3600" dirty="0">
                  <a:solidFill>
                    <a:prstClr val="white"/>
                  </a:solidFill>
                  <a:latin typeface="Cambria" panose="02040503050406030204" pitchFamily="18" charset="0"/>
                  <a:ea typeface="Cambria" panose="02040503050406030204" pitchFamily="18" charset="0"/>
                </a:rPr>
                <a:t> 70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663627" y="7224826"/>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3013827"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Dưới</a:t>
              </a:r>
              <a:r>
                <a:rPr lang="en-US" sz="3600" dirty="0">
                  <a:solidFill>
                    <a:prstClr val="white"/>
                  </a:solidFill>
                  <a:latin typeface="Cambria" panose="02040503050406030204" pitchFamily="18" charset="0"/>
                  <a:ea typeface="Cambria" panose="02040503050406030204" pitchFamily="18" charset="0"/>
                </a:rPr>
                <a:t> 70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2663627" y="4486441"/>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6844816" y="5253184"/>
              <a:ext cx="3047999"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Hơn</a:t>
              </a:r>
              <a:r>
                <a:rPr lang="en-US" sz="3600" dirty="0">
                  <a:solidFill>
                    <a:prstClr val="white"/>
                  </a:solidFill>
                  <a:latin typeface="Cambria" panose="02040503050406030204" pitchFamily="18" charset="0"/>
                  <a:ea typeface="Cambria" panose="02040503050406030204" pitchFamily="18" charset="0"/>
                </a:rPr>
                <a:t> 60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4357819" y="-3945133"/>
            <a:ext cx="702470" cy="702470"/>
          </a:xfrm>
          <a:prstGeom prst="rect">
            <a:avLst/>
          </a:prstGeom>
        </p:spPr>
      </p:pic>
      <p:pic>
        <p:nvPicPr>
          <p:cNvPr id="2" name="Media1">
            <a:hlinkClick r:id="" action="ppaction://media"/>
            <a:extLst>
              <a:ext uri="{FF2B5EF4-FFF2-40B4-BE49-F238E27FC236}">
                <a16:creationId xmlns:a16="http://schemas.microsoft.com/office/drawing/2014/main" id="{D2A09A4E-6940-D330-38FD-BE686F69896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3018932" y="741168"/>
            <a:ext cx="2545688" cy="723747"/>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3874A155-0CCF-C567-0D78-42826EA2EF0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201401" y="-1856855"/>
            <a:ext cx="731045" cy="731045"/>
          </a:xfrm>
          <a:prstGeom prst="rect">
            <a:avLst/>
          </a:prstGeom>
        </p:spPr>
      </p:pic>
    </p:spTree>
    <p:extLst>
      <p:ext uri="{BB962C8B-B14F-4D97-AF65-F5344CB8AC3E}">
        <p14:creationId xmlns:p14="http://schemas.microsoft.com/office/powerpoint/2010/main" val="2723237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667000" y="2095500"/>
            <a:ext cx="14097000" cy="1846659"/>
          </a:xfrm>
          <a:prstGeom prst="rect">
            <a:avLst/>
          </a:prstGeom>
          <a:noFill/>
        </p:spPr>
        <p:txBody>
          <a:bodyPr wrap="square" lIns="0" tIns="0" rIns="0" bIns="0" rtlCol="0">
            <a:spAutoFit/>
          </a:bodyPr>
          <a:lstStyle/>
          <a:p>
            <a:pPr algn="ctr" defTabSz="1371600"/>
            <a:r>
              <a:rPr lang="en-US" sz="6000" dirty="0">
                <a:solidFill>
                  <a:srgbClr val="15F4FD"/>
                </a:solidFill>
                <a:latin typeface="Cambria" panose="02040503050406030204" pitchFamily="18" charset="0"/>
                <a:ea typeface="Cambria" panose="02040503050406030204" pitchFamily="18" charset="0"/>
              </a:rPr>
              <a:t>3. </a:t>
            </a:r>
            <a:r>
              <a:rPr lang="vi-VN" sz="6000" dirty="0">
                <a:solidFill>
                  <a:srgbClr val="15F4FD"/>
                </a:solidFill>
                <a:latin typeface="Cambria" panose="02040503050406030204" pitchFamily="18" charset="0"/>
                <a:ea typeface="Cambria" panose="02040503050406030204" pitchFamily="18" charset="0"/>
              </a:rPr>
              <a:t>Thánh địa Mỹ Sơn được UNESCO công nhận là Di sản Văn hoá thế giới năm</a:t>
            </a:r>
            <a:r>
              <a:rPr lang="en-US" sz="60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2751068" y="7057329"/>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1995</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751068" y="4266337"/>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1885</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9349451" y="7057330"/>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1875</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4357819" y="-3945133"/>
            <a:ext cx="702470" cy="702470"/>
          </a:xfrm>
          <a:prstGeom prst="rect">
            <a:avLst/>
          </a:prstGeom>
        </p:spPr>
      </p:pic>
      <p:pic>
        <p:nvPicPr>
          <p:cNvPr id="2" name="Media1">
            <a:hlinkClick r:id="" action="ppaction://media"/>
            <a:extLst>
              <a:ext uri="{FF2B5EF4-FFF2-40B4-BE49-F238E27FC236}">
                <a16:creationId xmlns:a16="http://schemas.microsoft.com/office/drawing/2014/main" id="{CCED1C7C-719C-908A-13B8-994D0D16AEDF}"/>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3018932" y="741168"/>
            <a:ext cx="2545688" cy="723747"/>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9D15CE87-F49F-F93E-C25B-B7027FA6F8F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201401" y="-1856855"/>
            <a:ext cx="731045" cy="731045"/>
          </a:xfrm>
          <a:prstGeom prst="rect">
            <a:avLst/>
          </a:prstGeom>
        </p:spPr>
      </p:pic>
    </p:spTree>
    <p:extLst>
      <p:ext uri="{BB962C8B-B14F-4D97-AF65-F5344CB8AC3E}">
        <p14:creationId xmlns:p14="http://schemas.microsoft.com/office/powerpoint/2010/main" val="1949979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3657600" y="2286001"/>
            <a:ext cx="12954000" cy="1015663"/>
          </a:xfrm>
          <a:prstGeom prst="rect">
            <a:avLst/>
          </a:prstGeom>
          <a:noFill/>
        </p:spPr>
        <p:txBody>
          <a:bodyPr wrap="square" lIns="0" tIns="0" rIns="0" bIns="0" rtlCol="0">
            <a:spAutoFit/>
          </a:bodyPr>
          <a:lstStyle/>
          <a:p>
            <a:pPr defTabSz="1371600"/>
            <a:r>
              <a:rPr lang="en-US" sz="6600" dirty="0">
                <a:solidFill>
                  <a:srgbClr val="15F4FD"/>
                </a:solidFill>
                <a:latin typeface="Cambria" panose="02040503050406030204" pitchFamily="18" charset="0"/>
                <a:ea typeface="Cambria" panose="02040503050406030204" pitchFamily="18" charset="0"/>
              </a:rPr>
              <a:t>4. </a:t>
            </a:r>
            <a:r>
              <a:rPr lang="en-US" sz="6600" dirty="0" err="1">
                <a:solidFill>
                  <a:srgbClr val="15F4FD"/>
                </a:solidFill>
                <a:latin typeface="Cambria" panose="02040503050406030204" pitchFamily="18" charset="0"/>
                <a:ea typeface="Cambria" panose="02040503050406030204" pitchFamily="18" charset="0"/>
              </a:rPr>
              <a:t>Tháp</a:t>
            </a:r>
            <a:r>
              <a:rPr lang="en-US" sz="6600" dirty="0">
                <a:solidFill>
                  <a:srgbClr val="15F4FD"/>
                </a:solidFill>
                <a:latin typeface="Cambria" panose="02040503050406030204" pitchFamily="18" charset="0"/>
                <a:ea typeface="Cambria" panose="02040503050406030204" pitchFamily="18" charset="0"/>
              </a:rPr>
              <a:t> Bánh </a:t>
            </a:r>
            <a:r>
              <a:rPr lang="en-US" sz="6600" dirty="0" err="1">
                <a:solidFill>
                  <a:srgbClr val="15F4FD"/>
                </a:solidFill>
                <a:latin typeface="Cambria" panose="02040503050406030204" pitchFamily="18" charset="0"/>
                <a:ea typeface="Cambria" panose="02040503050406030204" pitchFamily="18" charset="0"/>
              </a:rPr>
              <a:t>Ít</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còn</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có</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tên</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gọi</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là</a:t>
            </a:r>
            <a:r>
              <a:rPr lang="en-US" sz="66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2660732" y="4579887"/>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Bạc</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663627" y="7224826"/>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Vàng</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9349451" y="7224826"/>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Đồng</a:t>
              </a:r>
              <a:endParaRPr lang="en-US" sz="3600" dirty="0">
                <a:solidFill>
                  <a:prstClr val="white"/>
                </a:solidFill>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4357819" y="-3945133"/>
            <a:ext cx="702470" cy="702470"/>
          </a:xfrm>
          <a:prstGeom prst="rect">
            <a:avLst/>
          </a:prstGeom>
        </p:spPr>
      </p:pic>
      <p:pic>
        <p:nvPicPr>
          <p:cNvPr id="2" name="Media1">
            <a:hlinkClick r:id="" action="ppaction://media"/>
            <a:extLst>
              <a:ext uri="{FF2B5EF4-FFF2-40B4-BE49-F238E27FC236}">
                <a16:creationId xmlns:a16="http://schemas.microsoft.com/office/drawing/2014/main" id="{550D11FC-A1C8-D213-B0B6-7F60FC52D18E}"/>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3018932" y="741168"/>
            <a:ext cx="2545688" cy="723747"/>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BDA253A6-2D17-6F28-3C27-1AE78C0AE83F}"/>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201401" y="-1856855"/>
            <a:ext cx="731045" cy="731045"/>
          </a:xfrm>
          <a:prstGeom prst="rect">
            <a:avLst/>
          </a:prstGeom>
        </p:spPr>
      </p:pic>
    </p:spTree>
    <p:extLst>
      <p:ext uri="{BB962C8B-B14F-4D97-AF65-F5344CB8AC3E}">
        <p14:creationId xmlns:p14="http://schemas.microsoft.com/office/powerpoint/2010/main" val="1066468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53EC6E9-73E5-E527-4DED-BFA5C5E4AE29}"/>
              </a:ext>
            </a:extLst>
          </p:cNvPr>
          <p:cNvSpPr/>
          <p:nvPr/>
        </p:nvSpPr>
        <p:spPr>
          <a:xfrm>
            <a:off x="0" y="0"/>
            <a:ext cx="18288000" cy="10287000"/>
          </a:xfrm>
          <a:custGeom>
            <a:avLst/>
            <a:gdLst/>
            <a:ahLst/>
            <a:cxnLst/>
            <a:rect l="l" t="t" r="r" b="b"/>
            <a:pathLst>
              <a:path w="18684658" h="10459593">
                <a:moveTo>
                  <a:pt x="0" y="0"/>
                </a:moveTo>
                <a:lnTo>
                  <a:pt x="18684658" y="0"/>
                </a:lnTo>
                <a:lnTo>
                  <a:pt x="18684658" y="10459593"/>
                </a:lnTo>
                <a:lnTo>
                  <a:pt x="0" y="10459593"/>
                </a:lnTo>
                <a:lnTo>
                  <a:pt x="0" y="0"/>
                </a:lnTo>
                <a:close/>
              </a:path>
            </a:pathLst>
          </a:custGeom>
          <a:blipFill>
            <a:blip r:embed="rId4"/>
            <a:stretch>
              <a:fillRect l="-985" t="-19768" r="-985"/>
            </a:stretch>
          </a:blipFill>
        </p:spPr>
        <p:txBody>
          <a:bodyPr/>
          <a:lstStyle/>
          <a:p>
            <a:pPr defTabSz="1371600"/>
            <a:endParaRPr lang="en-US" sz="2700">
              <a:solidFill>
                <a:prstClr val="black"/>
              </a:solidFill>
              <a:latin typeface="#9Slide02 Noi dung dai"/>
            </a:endParaRPr>
          </a:p>
        </p:txBody>
      </p:sp>
      <p:sp>
        <p:nvSpPr>
          <p:cNvPr id="4" name="Freeform 2">
            <a:extLst>
              <a:ext uri="{FF2B5EF4-FFF2-40B4-BE49-F238E27FC236}">
                <a16:creationId xmlns:a16="http://schemas.microsoft.com/office/drawing/2014/main" id="{D8300592-A463-2592-B0A0-7230F0C54F4C}"/>
              </a:ext>
            </a:extLst>
          </p:cNvPr>
          <p:cNvSpPr/>
          <p:nvPr/>
        </p:nvSpPr>
        <p:spPr>
          <a:xfrm>
            <a:off x="8625210" y="812637"/>
            <a:ext cx="8012097" cy="8661726"/>
          </a:xfrm>
          <a:custGeom>
            <a:avLst/>
            <a:gdLst/>
            <a:ahLst/>
            <a:cxnLst/>
            <a:rect l="l" t="t" r="r" b="b"/>
            <a:pathLst>
              <a:path w="7646824" h="8266836">
                <a:moveTo>
                  <a:pt x="0" y="0"/>
                </a:moveTo>
                <a:lnTo>
                  <a:pt x="7646824" y="0"/>
                </a:lnTo>
                <a:lnTo>
                  <a:pt x="7646824" y="8266836"/>
                </a:lnTo>
                <a:lnTo>
                  <a:pt x="0" y="82668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endParaRPr lang="en-US" sz="2700">
              <a:solidFill>
                <a:prstClr val="black"/>
              </a:solidFill>
              <a:latin typeface="#9Slide02 Noi dung dai"/>
            </a:endParaRPr>
          </a:p>
        </p:txBody>
      </p:sp>
      <p:pic>
        <p:nvPicPr>
          <p:cNvPr id="7" name="Picture 2">
            <a:extLst>
              <a:ext uri="{FF2B5EF4-FFF2-40B4-BE49-F238E27FC236}">
                <a16:creationId xmlns:a16="http://schemas.microsoft.com/office/drawing/2014/main" id="{8E273D24-6AFF-4C6E-7BCD-24359B7F8200}"/>
              </a:ext>
            </a:extLst>
          </p:cNvPr>
          <p:cNvPicPr>
            <a:picLocks noChangeAspect="1"/>
          </p:cNvPicPr>
          <p:nvPr/>
        </p:nvPicPr>
        <p:blipFill>
          <a:blip r:embed="rId7"/>
          <a:srcRect/>
          <a:stretch>
            <a:fillRect/>
          </a:stretch>
        </p:blipFill>
        <p:spPr>
          <a:xfrm>
            <a:off x="-1611530" y="-388556"/>
            <a:ext cx="11912346" cy="12344400"/>
          </a:xfrm>
          <a:prstGeom prst="rect">
            <a:avLst/>
          </a:prstGeom>
        </p:spPr>
      </p:pic>
      <p:sp>
        <p:nvSpPr>
          <p:cNvPr id="8" name="TextBox 7">
            <a:extLst>
              <a:ext uri="{FF2B5EF4-FFF2-40B4-BE49-F238E27FC236}">
                <a16:creationId xmlns:a16="http://schemas.microsoft.com/office/drawing/2014/main" id="{9A86D44C-DD34-1A98-8F59-119B2E0FF9CF}"/>
              </a:ext>
            </a:extLst>
          </p:cNvPr>
          <p:cNvSpPr txBox="1"/>
          <p:nvPr/>
        </p:nvSpPr>
        <p:spPr>
          <a:xfrm>
            <a:off x="1042284" y="3129073"/>
            <a:ext cx="7628646" cy="5309146"/>
          </a:xfrm>
          <a:prstGeom prst="rect">
            <a:avLst/>
          </a:prstGeom>
          <a:noFill/>
        </p:spPr>
        <p:txBody>
          <a:bodyPr wrap="square" lIns="0" tIns="0" rIns="0" bIns="0" rtlCol="0">
            <a:spAutoFit/>
          </a:bodyPr>
          <a:lstStyle/>
          <a:p>
            <a:pPr defTabSz="1371600"/>
            <a:r>
              <a:rPr lang="en-US" sz="17250">
                <a:solidFill>
                  <a:srgbClr val="FFBE1D"/>
                </a:solidFill>
                <a:latin typeface="#9Slide03 IcielNovecento sans E" panose="00000900000000000000" pitchFamily="2" charset="0"/>
              </a:rPr>
              <a:t>CHÚC MỪNG</a:t>
            </a:r>
          </a:p>
        </p:txBody>
      </p:sp>
      <p:sp>
        <p:nvSpPr>
          <p:cNvPr id="6" name="Freeform 7">
            <a:extLst>
              <a:ext uri="{FF2B5EF4-FFF2-40B4-BE49-F238E27FC236}">
                <a16:creationId xmlns:a16="http://schemas.microsoft.com/office/drawing/2014/main" id="{643D4A05-96BF-A0DB-46EE-9D9721588743}"/>
              </a:ext>
            </a:extLst>
          </p:cNvPr>
          <p:cNvSpPr/>
          <p:nvPr/>
        </p:nvSpPr>
        <p:spPr>
          <a:xfrm rot="21448933">
            <a:off x="2027849" y="683513"/>
            <a:ext cx="3464433" cy="2425409"/>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8"/>
            <a:stretch>
              <a:fillRect/>
            </a:stretch>
          </a:blipFill>
        </p:spPr>
        <p:txBody>
          <a:bodyPr/>
          <a:lstStyle/>
          <a:p>
            <a:pPr defTabSz="1371600"/>
            <a:endParaRPr lang="en-US" sz="2700">
              <a:solidFill>
                <a:prstClr val="black"/>
              </a:solidFill>
              <a:latin typeface="#9Slide02 Noi dung dai"/>
            </a:endParaRPr>
          </a:p>
        </p:txBody>
      </p:sp>
      <p:pic>
        <p:nvPicPr>
          <p:cNvPr id="2" name="Tieng-chuong-chuong-trinh-rung-chuong-vang-www_tiengdong_com (1)">
            <a:hlinkClick r:id="" action="ppaction://media"/>
            <a:extLst>
              <a:ext uri="{FF2B5EF4-FFF2-40B4-BE49-F238E27FC236}">
                <a16:creationId xmlns:a16="http://schemas.microsoft.com/office/drawing/2014/main" id="{8F58529E-20D3-221E-7C5E-AA3EF65269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77288" y="-2112719"/>
            <a:ext cx="1242776" cy="1242776"/>
          </a:xfrm>
          <a:prstGeom prst="rect">
            <a:avLst/>
          </a:prstGeom>
        </p:spPr>
      </p:pic>
    </p:spTree>
    <p:extLst>
      <p:ext uri="{BB962C8B-B14F-4D97-AF65-F5344CB8AC3E}">
        <p14:creationId xmlns:p14="http://schemas.microsoft.com/office/powerpoint/2010/main" val="366677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utoRev="1" fill="hold" grpId="0" nodeType="withEffect">
                                  <p:stCondLst>
                                    <p:cond delay="0"/>
                                  </p:stCondLst>
                                  <p:childTnLst>
                                    <p:animRot by="600000">
                                      <p:cBhvr>
                                        <p:cTn id="8" dur="2000" fill="hold"/>
                                        <p:tgtEl>
                                          <p:spTgt spid="6"/>
                                        </p:tgtEl>
                                        <p:attrNameLst>
                                          <p:attrName>r</p:attrName>
                                        </p:attrNameLst>
                                      </p:cBhvr>
                                    </p:animRot>
                                  </p:childTnLst>
                                </p:cTn>
                              </p:par>
                              <p:par>
                                <p:cTn id="9" presetID="2" presetClass="entr" presetSubtype="2" decel="100000" fill="hold" grpId="0" nodeType="withEffect">
                                  <p:stCondLst>
                                    <p:cond delay="4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par>
                                <p:cTn id="13" presetID="6" presetClass="emph" presetSubtype="0" repeatCount="indefinite" accel="50000" decel="50000" autoRev="1" fill="hold" grpId="1" nodeType="withEffect">
                                  <p:stCondLst>
                                    <p:cond delay="40"/>
                                  </p:stCondLst>
                                  <p:childTnLst>
                                    <p:animScale>
                                      <p:cBhvr>
                                        <p:cTn id="14" dur="2000" fill="hold"/>
                                        <p:tgtEl>
                                          <p:spTgt spid="4"/>
                                        </p:tgtEl>
                                      </p:cBhvr>
                                      <p:by x="107000" y="107000"/>
                                    </p:animScale>
                                  </p:childTnLst>
                                </p:cTn>
                              </p:par>
                              <p:par>
                                <p:cTn id="15" presetID="6" presetClass="entr" presetSubtype="32" fill="hold" grpId="0" nodeType="with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par>
                                <p:cTn id="18" presetID="50" presetClass="entr" presetSubtype="0" decel="100000" fill="hold" grpId="1" nodeType="with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strVal val="#ppt_w+.3"/>
                                          </p:val>
                                        </p:tav>
                                        <p:tav tm="100000">
                                          <p:val>
                                            <p:strVal val="#ppt_w"/>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4" grpId="0" animBg="1"/>
      <p:bldP spid="4" grpId="1" animBg="1"/>
      <p:bldP spid="8" grpId="0"/>
      <p:bldP spid="8" grpId="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4064">
            <a:off x="1120951" y="1291663"/>
            <a:ext cx="16007669" cy="6677192"/>
          </a:xfrm>
          <a:prstGeom prst="rect">
            <a:avLst/>
          </a:prstGeom>
        </p:spPr>
      </p:pic>
      <p:sp>
        <p:nvSpPr>
          <p:cNvPr id="27" name="TextBox 11">
            <a:extLst>
              <a:ext uri="{FF2B5EF4-FFF2-40B4-BE49-F238E27FC236}">
                <a16:creationId xmlns:a16="http://schemas.microsoft.com/office/drawing/2014/main" id="{2F787452-F72E-43D3-AE13-78789CA93BC7}"/>
              </a:ext>
            </a:extLst>
          </p:cNvPr>
          <p:cNvSpPr txBox="1"/>
          <p:nvPr/>
        </p:nvSpPr>
        <p:spPr>
          <a:xfrm>
            <a:off x="2743200" y="4305300"/>
            <a:ext cx="13118888" cy="1877758"/>
          </a:xfrm>
          <a:prstGeom prst="rect">
            <a:avLst/>
          </a:prstGeom>
        </p:spPr>
        <p:txBody>
          <a:bodyPr lIns="0" tIns="0" rIns="0" bIns="0" rtlCol="0" anchor="t">
            <a:spAutoFit/>
          </a:bodyPr>
          <a:lstStyle/>
          <a:p>
            <a:pPr algn="ctr">
              <a:lnSpc>
                <a:spcPts val="7200"/>
              </a:lnSpc>
            </a:pPr>
            <a:r>
              <a:rPr lang="en-US" sz="9600" b="1" spc="-288" dirty="0">
                <a:solidFill>
                  <a:srgbClr val="FFFFFF"/>
                </a:solidFill>
                <a:latin typeface="Aachen" panose="02020500000000000000" pitchFamily="18" charset="0"/>
                <a:ea typeface="Aachen" panose="02020500000000000000" pitchFamily="18" charset="0"/>
                <a:cs typeface="Aachen" panose="02020500000000000000" pitchFamily="18" charset="0"/>
              </a:rPr>
              <a:t>CHÚC CÁC EM HỌC TỐT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EBFD0B-BF7A-BEAF-3B72-EBE3E865D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1" y="22860"/>
            <a:ext cx="18240499" cy="10264140"/>
          </a:xfrm>
          <a:prstGeom prst="rect">
            <a:avLst/>
          </a:prstGeom>
        </p:spPr>
      </p:pic>
      <p:pic>
        <p:nvPicPr>
          <p:cNvPr id="6" name="Picture 5">
            <a:extLst>
              <a:ext uri="{FF2B5EF4-FFF2-40B4-BE49-F238E27FC236}">
                <a16:creationId xmlns:a16="http://schemas.microsoft.com/office/drawing/2014/main" id="{5DA93102-C16D-703E-1F2E-1E723C9A5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485900"/>
            <a:ext cx="13563600" cy="3510111"/>
          </a:xfrm>
          <a:prstGeom prst="rect">
            <a:avLst/>
          </a:prstGeom>
        </p:spPr>
      </p:pic>
      <p:pic>
        <p:nvPicPr>
          <p:cNvPr id="8" name="Picture 7">
            <a:extLst>
              <a:ext uri="{FF2B5EF4-FFF2-40B4-BE49-F238E27FC236}">
                <a16:creationId xmlns:a16="http://schemas.microsoft.com/office/drawing/2014/main" id="{6F0217B0-7A56-2859-FE21-C00A2FD6D7B9}"/>
              </a:ext>
            </a:extLst>
          </p:cNvPr>
          <p:cNvPicPr>
            <a:picLocks noChangeAspect="1"/>
          </p:cNvPicPr>
          <p:nvPr/>
        </p:nvPicPr>
        <p:blipFill>
          <a:blip r:embed="rId4"/>
          <a:stretch>
            <a:fillRect/>
          </a:stretch>
        </p:blipFill>
        <p:spPr>
          <a:xfrm>
            <a:off x="30480" y="495300"/>
            <a:ext cx="2048434" cy="21337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6769" y="1008686"/>
            <a:ext cx="3842848" cy="8269627"/>
          </a:xfrm>
          <a:prstGeom prst="rect">
            <a:avLst/>
          </a:prstGeom>
        </p:spPr>
      </p:pic>
      <p:sp>
        <p:nvSpPr>
          <p:cNvPr id="3" name="TextBox 3"/>
          <p:cNvSpPr txBox="1"/>
          <p:nvPr/>
        </p:nvSpPr>
        <p:spPr>
          <a:xfrm>
            <a:off x="457200" y="2476500"/>
            <a:ext cx="3521117" cy="5909310"/>
          </a:xfrm>
          <a:prstGeom prst="rect">
            <a:avLst/>
          </a:prstGeom>
        </p:spPr>
        <p:txBody>
          <a:bodyPr lIns="0" tIns="0" rIns="0" bIns="0" rtlCol="0" anchor="t">
            <a:spAutoFit/>
          </a:bodyPr>
          <a:lstStyle/>
          <a:p>
            <a:pPr algn="ctr">
              <a:spcBef>
                <a:spcPts val="600"/>
              </a:spcBef>
              <a:spcAft>
                <a:spcPts val="600"/>
              </a:spcAft>
            </a:pP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Yêu</a:t>
            </a:r>
            <a:r>
              <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cầu</a:t>
            </a:r>
            <a:r>
              <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cần</a:t>
            </a:r>
            <a:r>
              <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đạt</a:t>
            </a:r>
            <a:endPar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endParaRP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56824" y="2365956"/>
            <a:ext cx="691948" cy="574441"/>
          </a:xfrm>
          <a:prstGeom prst="rect">
            <a:avLst/>
          </a:prstGeom>
        </p:spPr>
      </p:pic>
      <p:grpSp>
        <p:nvGrpSpPr>
          <p:cNvPr id="5" name="Group 5"/>
          <p:cNvGrpSpPr/>
          <p:nvPr/>
        </p:nvGrpSpPr>
        <p:grpSpPr>
          <a:xfrm>
            <a:off x="5791200" y="2247900"/>
            <a:ext cx="12224468" cy="5047536"/>
            <a:chOff x="0" y="0"/>
            <a:chExt cx="8249456" cy="6730053"/>
          </a:xfrm>
        </p:grpSpPr>
        <p:sp>
          <p:nvSpPr>
            <p:cNvPr id="6" name="TextBox 6"/>
            <p:cNvSpPr txBox="1"/>
            <p:nvPr/>
          </p:nvSpPr>
          <p:spPr>
            <a:xfrm>
              <a:off x="0" y="0"/>
              <a:ext cx="8249456" cy="6730053"/>
            </a:xfrm>
            <a:prstGeom prst="rect">
              <a:avLst/>
            </a:prstGeom>
          </p:spPr>
          <p:txBody>
            <a:bodyPr lIns="0" tIns="0" rIns="0" bIns="0" rtlCol="0" anchor="t">
              <a:spAutoFit/>
            </a:bodyPr>
            <a:lstStyle/>
            <a:p>
              <a:pPr algn="just">
                <a:spcBef>
                  <a:spcPts val="600"/>
                </a:spcBef>
                <a:spcAft>
                  <a:spcPts val="600"/>
                </a:spcAft>
              </a:pPr>
              <a:r>
                <a:rPr lang="en-US" sz="4400" b="1" dirty="0">
                  <a:solidFill>
                    <a:srgbClr val="FFC000"/>
                  </a:solidFill>
                  <a:latin typeface="Cambria" panose="02040503050406030204" pitchFamily="18" charset="0"/>
                  <a:ea typeface="Cambria" panose="02040503050406030204" pitchFamily="18" charset="0"/>
                </a:rPr>
                <a:t>K</a:t>
              </a:r>
              <a:r>
                <a:rPr lang="vi-VN" sz="4400" b="1" dirty="0">
                  <a:solidFill>
                    <a:srgbClr val="FFC000"/>
                  </a:solidFill>
                  <a:latin typeface="Cambria" panose="02040503050406030204" pitchFamily="18" charset="0"/>
                  <a:ea typeface="Cambria" panose="02040503050406030204" pitchFamily="18" charset="0"/>
                </a:rPr>
                <a:t>ể được tên và xác định được trên bản đồ hoặc lược đồ một số đền tháp Chăm-pa còn lại cho đến ngày nay.</a:t>
              </a:r>
            </a:p>
            <a:p>
              <a:pPr algn="just">
                <a:spcBef>
                  <a:spcPts val="600"/>
                </a:spcBef>
                <a:spcAft>
                  <a:spcPts val="600"/>
                </a:spcAft>
              </a:pPr>
              <a:r>
                <a:rPr lang="vi-VN" sz="4400" b="1" dirty="0">
                  <a:solidFill>
                    <a:srgbClr val="FFC000"/>
                  </a:solidFill>
                  <a:latin typeface="Cambria" panose="02040503050406030204" pitchFamily="18" charset="0"/>
                  <a:ea typeface="Cambria" panose="02040503050406030204" pitchFamily="18" charset="0"/>
                </a:rPr>
                <a:t>Sưu tầm một số tư liệu (tranh ảnh, câu chuyện lịch sử,...) mô tả được một đền tháp Chăm-pa.</a:t>
              </a:r>
            </a:p>
            <a:p>
              <a:pPr algn="just">
                <a:spcBef>
                  <a:spcPts val="600"/>
                </a:spcBef>
                <a:spcAft>
                  <a:spcPts val="600"/>
                </a:spcAft>
              </a:pPr>
              <a:r>
                <a:rPr lang="vi-VN" sz="4400" b="1" dirty="0">
                  <a:solidFill>
                    <a:srgbClr val="FFC000"/>
                  </a:solidFill>
                  <a:latin typeface="Cambria" panose="02040503050406030204" pitchFamily="18" charset="0"/>
                  <a:ea typeface="Cambria" panose="02040503050406030204" pitchFamily="18" charset="0"/>
                </a:rPr>
                <a:t>Tìm hiểu và kể lại được một số câu chuyện về đền tháp Chăm-pa.</a:t>
              </a:r>
              <a:endParaRPr lang="en-US" sz="4400" b="1" dirty="0">
                <a:solidFill>
                  <a:srgbClr val="FFC000"/>
                </a:solidFill>
                <a:latin typeface="Cambria" panose="02040503050406030204" pitchFamily="18" charset="0"/>
                <a:ea typeface="Cambria" panose="02040503050406030204" pitchFamily="18" charset="0"/>
              </a:endParaRPr>
            </a:p>
          </p:txBody>
        </p:sp>
        <p:sp>
          <p:nvSpPr>
            <p:cNvPr id="7" name="TextBox 7"/>
            <p:cNvSpPr txBox="1"/>
            <p:nvPr/>
          </p:nvSpPr>
          <p:spPr>
            <a:xfrm>
              <a:off x="0" y="1337802"/>
              <a:ext cx="8249456" cy="820738"/>
            </a:xfrm>
            <a:prstGeom prst="rect">
              <a:avLst/>
            </a:prstGeom>
          </p:spPr>
          <p:txBody>
            <a:bodyPr lIns="0" tIns="0" rIns="0" bIns="0" rtlCol="0" anchor="t">
              <a:spAutoFit/>
            </a:bodyPr>
            <a:lstStyle/>
            <a:p>
              <a:pPr marL="742950" indent="-742950" algn="just">
                <a:spcBef>
                  <a:spcPts val="600"/>
                </a:spcBef>
                <a:spcAft>
                  <a:spcPts val="600"/>
                </a:spcAft>
                <a:buAutoNum type="alphaLcPeriod"/>
              </a:pPr>
              <a:endParaRPr lang="en-US" sz="4000" b="1" spc="-96" dirty="0">
                <a:solidFill>
                  <a:srgbClr val="FFFFFF"/>
                </a:solidFill>
                <a:latin typeface="Roboto Light" panose="02000000000000000000" pitchFamily="2" charset="0"/>
                <a:ea typeface="Roboto Light" panose="02000000000000000000" pitchFamily="2" charset="0"/>
              </a:endParaRPr>
            </a:p>
          </p:txBody>
        </p:sp>
      </p:grpSp>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46367">
            <a:off x="3123345" y="7374414"/>
            <a:ext cx="1154159" cy="955619"/>
          </a:xfrm>
          <a:prstGeom prst="rect">
            <a:avLst/>
          </a:prstGeom>
        </p:spPr>
      </p:pic>
      <p:pic>
        <p:nvPicPr>
          <p:cNvPr id="8" name="Picture 4">
            <a:extLst>
              <a:ext uri="{FF2B5EF4-FFF2-40B4-BE49-F238E27FC236}">
                <a16:creationId xmlns:a16="http://schemas.microsoft.com/office/drawing/2014/main" id="{5C86AA48-4A7C-CB35-398A-7FA99B91E5F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09268" y="4612168"/>
            <a:ext cx="691948" cy="574441"/>
          </a:xfrm>
          <a:prstGeom prst="rect">
            <a:avLst/>
          </a:prstGeom>
        </p:spPr>
      </p:pic>
      <p:pic>
        <p:nvPicPr>
          <p:cNvPr id="9" name="Picture 4">
            <a:extLst>
              <a:ext uri="{FF2B5EF4-FFF2-40B4-BE49-F238E27FC236}">
                <a16:creationId xmlns:a16="http://schemas.microsoft.com/office/drawing/2014/main" id="{0B3AC5BD-5E7A-1F78-1F73-2FE66297B2D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61668" y="5983768"/>
            <a:ext cx="691948" cy="5744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4064">
            <a:off x="1177845" y="1969695"/>
            <a:ext cx="16007669" cy="6677192"/>
          </a:xfrm>
          <a:prstGeom prst="rect">
            <a:avLst/>
          </a:prstGeom>
        </p:spPr>
      </p:pic>
      <p:sp>
        <p:nvSpPr>
          <p:cNvPr id="10" name="TextBox 11">
            <a:extLst>
              <a:ext uri="{FF2B5EF4-FFF2-40B4-BE49-F238E27FC236}">
                <a16:creationId xmlns:a16="http://schemas.microsoft.com/office/drawing/2014/main" id="{2F787452-F72E-43D3-AE13-78789CA93BC7}"/>
              </a:ext>
            </a:extLst>
          </p:cNvPr>
          <p:cNvSpPr txBox="1"/>
          <p:nvPr/>
        </p:nvSpPr>
        <p:spPr>
          <a:xfrm>
            <a:off x="2438400" y="5448300"/>
            <a:ext cx="13118888" cy="1235466"/>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19900" b="1"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KHÁM PHÁ</a:t>
            </a:r>
          </a:p>
        </p:txBody>
      </p:sp>
    </p:spTree>
    <p:extLst>
      <p:ext uri="{BB962C8B-B14F-4D97-AF65-F5344CB8AC3E}">
        <p14:creationId xmlns:p14="http://schemas.microsoft.com/office/powerpoint/2010/main" val="3202673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7" name="Group 7">
            <a:extLst>
              <a:ext uri="{FF2B5EF4-FFF2-40B4-BE49-F238E27FC236}">
                <a16:creationId xmlns:a16="http://schemas.microsoft.com/office/drawing/2014/main" id="{8C73863A-1198-4E07-827F-6B913F9BEC3B}"/>
              </a:ext>
            </a:extLst>
          </p:cNvPr>
          <p:cNvGrpSpPr/>
          <p:nvPr/>
        </p:nvGrpSpPr>
        <p:grpSpPr>
          <a:xfrm>
            <a:off x="304800" y="1437984"/>
            <a:ext cx="17526000" cy="8353715"/>
            <a:chOff x="0" y="0"/>
            <a:chExt cx="8264539" cy="2288928"/>
          </a:xfrm>
        </p:grpSpPr>
        <p:sp>
          <p:nvSpPr>
            <p:cNvPr id="28" name="Freeform 8">
              <a:extLst>
                <a:ext uri="{FF2B5EF4-FFF2-40B4-BE49-F238E27FC236}">
                  <a16:creationId xmlns:a16="http://schemas.microsoft.com/office/drawing/2014/main" id="{835B16B2-4070-40EF-836C-74F03BD9A295}"/>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solidFill>
              <a:srgbClr val="082A44"/>
            </a:solidFill>
          </p:spPr>
          <p:txBody>
            <a:bodyPr/>
            <a:lstStyle/>
            <a:p>
              <a:endParaRPr lang="en-US"/>
            </a:p>
          </p:txBody>
        </p:sp>
        <p:sp>
          <p:nvSpPr>
            <p:cNvPr id="29" name="Freeform 9">
              <a:extLst>
                <a:ext uri="{FF2B5EF4-FFF2-40B4-BE49-F238E27FC236}">
                  <a16:creationId xmlns:a16="http://schemas.microsoft.com/office/drawing/2014/main" id="{0A63388C-2C4B-4CAA-ACB3-872F69CCD860}"/>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solidFill>
              <a:srgbClr val="85D6A8"/>
            </a:solidFill>
          </p:spPr>
          <p:txBody>
            <a:bodyPr/>
            <a:lstStyle/>
            <a:p>
              <a:endParaRPr lang="en-US"/>
            </a:p>
          </p:txBody>
        </p:sp>
      </p:grpSp>
      <p:pic>
        <p:nvPicPr>
          <p:cNvPr id="3" name="Picture 2">
            <a:extLst>
              <a:ext uri="{FF2B5EF4-FFF2-40B4-BE49-F238E27FC236}">
                <a16:creationId xmlns:a16="http://schemas.microsoft.com/office/drawing/2014/main" id="{149428EC-0784-4AAA-9203-BAC79E6EFA90}"/>
              </a:ext>
            </a:extLst>
          </p:cNvPr>
          <p:cNvPicPr>
            <a:picLocks noChangeAspect="1"/>
          </p:cNvPicPr>
          <p:nvPr/>
        </p:nvPicPr>
        <p:blipFill>
          <a:blip r:embed="rId3"/>
          <a:stretch>
            <a:fillRect/>
          </a:stretch>
        </p:blipFill>
        <p:spPr>
          <a:xfrm>
            <a:off x="533399" y="3086100"/>
            <a:ext cx="7324813" cy="5562600"/>
          </a:xfrm>
          <a:prstGeom prst="rect">
            <a:avLst/>
          </a:prstGeom>
          <a:ln>
            <a:noFill/>
          </a:ln>
          <a:effectLst>
            <a:softEdge rad="112500"/>
          </a:effectLst>
        </p:spPr>
      </p:pic>
      <p:sp>
        <p:nvSpPr>
          <p:cNvPr id="4" name="TextBox 2"/>
          <p:cNvSpPr txBox="1"/>
          <p:nvPr/>
        </p:nvSpPr>
        <p:spPr>
          <a:xfrm>
            <a:off x="8610600" y="4305300"/>
            <a:ext cx="8229600" cy="2308324"/>
          </a:xfrm>
          <a:prstGeom prst="rect">
            <a:avLst/>
          </a:prstGeom>
        </p:spPr>
        <p:txBody>
          <a:bodyPr wrap="square" lIns="0" tIns="0" rIns="0" bIns="0" rtlCol="0" anchor="t">
            <a:spAutoFit/>
          </a:bodyPr>
          <a:lstStyle/>
          <a:p>
            <a:pPr algn="ctr">
              <a:lnSpc>
                <a:spcPts val="8960"/>
              </a:lnSpc>
            </a:pPr>
            <a:r>
              <a:rPr lang="en-US" sz="6400" dirty="0">
                <a:solidFill>
                  <a:srgbClr val="FBE675"/>
                </a:solidFill>
                <a:latin typeface="Sriracha"/>
              </a:rPr>
              <a:t>. </a:t>
            </a:r>
            <a:r>
              <a:rPr lang="en-US" sz="6400" dirty="0" err="1">
                <a:solidFill>
                  <a:srgbClr val="FBE675"/>
                </a:solidFill>
                <a:latin typeface="Sriracha"/>
              </a:rPr>
              <a:t>Hoạt</a:t>
            </a:r>
            <a:r>
              <a:rPr lang="en-US" sz="6400" dirty="0">
                <a:solidFill>
                  <a:srgbClr val="FBE675"/>
                </a:solidFill>
                <a:latin typeface="Sriracha"/>
              </a:rPr>
              <a:t> </a:t>
            </a:r>
            <a:r>
              <a:rPr lang="en-US" sz="6400" dirty="0" err="1">
                <a:solidFill>
                  <a:srgbClr val="FBE675"/>
                </a:solidFill>
                <a:latin typeface="Sriracha"/>
              </a:rPr>
              <a:t>động</a:t>
            </a:r>
            <a:r>
              <a:rPr lang="en-US" sz="6400" dirty="0">
                <a:solidFill>
                  <a:srgbClr val="FBE675"/>
                </a:solidFill>
                <a:latin typeface="Sriracha"/>
              </a:rPr>
              <a:t> 1. </a:t>
            </a:r>
            <a:r>
              <a:rPr lang="en-US" sz="6400" dirty="0" err="1">
                <a:solidFill>
                  <a:srgbClr val="FBE675"/>
                </a:solidFill>
                <a:latin typeface="Sriracha"/>
              </a:rPr>
              <a:t>Tìm</a:t>
            </a:r>
            <a:r>
              <a:rPr lang="en-US" sz="6400" dirty="0">
                <a:solidFill>
                  <a:srgbClr val="FBE675"/>
                </a:solidFill>
                <a:latin typeface="Sriracha"/>
              </a:rPr>
              <a:t> </a:t>
            </a:r>
            <a:r>
              <a:rPr lang="en-US" sz="6400" dirty="0" err="1">
                <a:solidFill>
                  <a:srgbClr val="FBE675"/>
                </a:solidFill>
                <a:latin typeface="Sriracha"/>
              </a:rPr>
              <a:t>hiểu</a:t>
            </a:r>
            <a:r>
              <a:rPr lang="en-US" sz="6400" dirty="0">
                <a:solidFill>
                  <a:srgbClr val="FBE675"/>
                </a:solidFill>
                <a:latin typeface="Sriracha"/>
              </a:rPr>
              <a:t> </a:t>
            </a:r>
            <a:r>
              <a:rPr lang="en-US" sz="6400" dirty="0" err="1">
                <a:solidFill>
                  <a:srgbClr val="FBE675"/>
                </a:solidFill>
                <a:latin typeface="Sriracha"/>
              </a:rPr>
              <a:t>về</a:t>
            </a:r>
            <a:r>
              <a:rPr lang="en-US" sz="6400" dirty="0">
                <a:solidFill>
                  <a:srgbClr val="FBE675"/>
                </a:solidFill>
                <a:latin typeface="Sriracha"/>
              </a:rPr>
              <a:t> </a:t>
            </a:r>
            <a:r>
              <a:rPr lang="en-US" sz="6400" dirty="0" err="1">
                <a:solidFill>
                  <a:srgbClr val="FBE675"/>
                </a:solidFill>
                <a:latin typeface="Sriracha"/>
              </a:rPr>
              <a:t>đền</a:t>
            </a:r>
            <a:r>
              <a:rPr lang="en-US" sz="6400" dirty="0">
                <a:solidFill>
                  <a:srgbClr val="FBE675"/>
                </a:solidFill>
                <a:latin typeface="Sriracha"/>
              </a:rPr>
              <a:t> </a:t>
            </a:r>
            <a:r>
              <a:rPr lang="en-US" sz="6400" dirty="0" err="1">
                <a:solidFill>
                  <a:srgbClr val="FBE675"/>
                </a:solidFill>
                <a:latin typeface="Sriracha"/>
              </a:rPr>
              <a:t>tháp</a:t>
            </a:r>
            <a:r>
              <a:rPr lang="en-US" sz="6400" dirty="0">
                <a:solidFill>
                  <a:srgbClr val="FBE675"/>
                </a:solidFill>
                <a:latin typeface="Sriracha"/>
              </a:rPr>
              <a:t> </a:t>
            </a:r>
            <a:r>
              <a:rPr lang="en-US" sz="6400" dirty="0" err="1">
                <a:solidFill>
                  <a:srgbClr val="FBE675"/>
                </a:solidFill>
                <a:latin typeface="Sriracha"/>
              </a:rPr>
              <a:t>Chăm</a:t>
            </a:r>
            <a:r>
              <a:rPr lang="en-US" sz="6400" dirty="0">
                <a:solidFill>
                  <a:srgbClr val="FBE675"/>
                </a:solidFill>
                <a:latin typeface="Sriracha"/>
              </a:rPr>
              <a:t>-pa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228600" y="3314700"/>
            <a:ext cx="8534400" cy="2971800"/>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txBody>
            <a:bodyPr/>
            <a:lstStyle/>
            <a:p>
              <a:endParaRPr lang="en-US"/>
            </a:p>
          </p:txBody>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txBody>
            <a:bodyPr/>
            <a:lstStyle/>
            <a:p>
              <a:endParaRPr lang="en-US"/>
            </a:p>
          </p:txBody>
        </p:sp>
      </p:grpSp>
      <p:sp>
        <p:nvSpPr>
          <p:cNvPr id="13" name="Rectangle 12">
            <a:extLst>
              <a:ext uri="{FF2B5EF4-FFF2-40B4-BE49-F238E27FC236}">
                <a16:creationId xmlns:a16="http://schemas.microsoft.com/office/drawing/2014/main" id="{4AF624D6-7D43-40CA-B3BB-F0034CDF133D}"/>
              </a:ext>
            </a:extLst>
          </p:cNvPr>
          <p:cNvSpPr/>
          <p:nvPr/>
        </p:nvSpPr>
        <p:spPr>
          <a:xfrm>
            <a:off x="381000" y="3390900"/>
            <a:ext cx="8077200" cy="2800767"/>
          </a:xfrm>
          <a:prstGeom prst="rect">
            <a:avLst/>
          </a:prstGeom>
        </p:spPr>
        <p:txBody>
          <a:bodyPr wrap="square">
            <a:spAutoFit/>
          </a:bodyPr>
          <a:lstStyle/>
          <a:p>
            <a:pPr algn="just">
              <a:spcBef>
                <a:spcPts val="600"/>
              </a:spcBef>
              <a:spcAft>
                <a:spcPts val="600"/>
              </a:spcAft>
            </a:pPr>
            <a:r>
              <a:rPr lang="en-US" sz="4400" b="1" dirty="0">
                <a:solidFill>
                  <a:srgbClr val="FFC000"/>
                </a:solidFill>
                <a:latin typeface="Cambria" panose="02040503050406030204" pitchFamily="18" charset="0"/>
                <a:ea typeface="Cambria" panose="02040503050406030204" pitchFamily="18" charset="0"/>
              </a:rPr>
              <a:t>Q</a:t>
            </a:r>
            <a:r>
              <a:rPr lang="vi-VN" sz="4400" b="1" dirty="0">
                <a:solidFill>
                  <a:srgbClr val="FFC000"/>
                </a:solidFill>
                <a:latin typeface="Cambria" panose="02040503050406030204" pitchFamily="18" charset="0"/>
                <a:ea typeface="Cambria" panose="02040503050406030204" pitchFamily="18" charset="0"/>
              </a:rPr>
              <a:t>uan sát hình 2 và thực hiện yêu cầu: Kể tên và xác định vị trí của một số đền tháp Chăm trên lược đồ.</a:t>
            </a:r>
            <a:endParaRPr lang="en-US" sz="4400" b="1" dirty="0">
              <a:solidFill>
                <a:srgbClr val="FFC00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A589907F-A3C4-662D-FF89-18DF7B9FF3BB}"/>
              </a:ext>
            </a:extLst>
          </p:cNvPr>
          <p:cNvPicPr>
            <a:picLocks noChangeAspect="1"/>
          </p:cNvPicPr>
          <p:nvPr/>
        </p:nvPicPr>
        <p:blipFill>
          <a:blip r:embed="rId2"/>
          <a:stretch>
            <a:fillRect/>
          </a:stretch>
        </p:blipFill>
        <p:spPr>
          <a:xfrm>
            <a:off x="9525000" y="342900"/>
            <a:ext cx="8458200" cy="9815131"/>
          </a:xfrm>
          <a:prstGeom prst="rect">
            <a:avLst/>
          </a:prstGeom>
        </p:spPr>
      </p:pic>
    </p:spTree>
    <p:extLst>
      <p:ext uri="{BB962C8B-B14F-4D97-AF65-F5344CB8AC3E}">
        <p14:creationId xmlns:p14="http://schemas.microsoft.com/office/powerpoint/2010/main" val="403279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75F01D-A975-AC59-9DE4-43D0488C690A}"/>
              </a:ext>
            </a:extLst>
          </p:cNvPr>
          <p:cNvPicPr>
            <a:picLocks noChangeAspect="1"/>
          </p:cNvPicPr>
          <p:nvPr/>
        </p:nvPicPr>
        <p:blipFill>
          <a:blip r:embed="rId2"/>
          <a:stretch>
            <a:fillRect/>
          </a:stretch>
        </p:blipFill>
        <p:spPr>
          <a:xfrm>
            <a:off x="0" y="342900"/>
            <a:ext cx="8458200" cy="9815131"/>
          </a:xfrm>
          <a:prstGeom prst="rect">
            <a:avLst/>
          </a:prstGeom>
        </p:spPr>
      </p:pic>
      <p:sp>
        <p:nvSpPr>
          <p:cNvPr id="10" name="Rectangle: Rounded Corners 9">
            <a:extLst>
              <a:ext uri="{FF2B5EF4-FFF2-40B4-BE49-F238E27FC236}">
                <a16:creationId xmlns:a16="http://schemas.microsoft.com/office/drawing/2014/main" id="{2359FE8D-41D0-5EA5-E479-7EFEE9D31C06}"/>
              </a:ext>
            </a:extLst>
          </p:cNvPr>
          <p:cNvSpPr/>
          <p:nvPr/>
        </p:nvSpPr>
        <p:spPr>
          <a:xfrm>
            <a:off x="4267200" y="17145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06902FF-3741-AED9-4765-124B3A7157B2}"/>
              </a:ext>
            </a:extLst>
          </p:cNvPr>
          <p:cNvSpPr txBox="1"/>
          <p:nvPr/>
        </p:nvSpPr>
        <p:spPr>
          <a:xfrm>
            <a:off x="9296400" y="190500"/>
            <a:ext cx="396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Mỹ</a:t>
            </a:r>
            <a:r>
              <a:rPr lang="en-US" sz="4000" b="1" dirty="0">
                <a:solidFill>
                  <a:schemeClr val="bg1"/>
                </a:solidFill>
                <a:latin typeface="Cambria" panose="02040503050406030204" pitchFamily="18" charset="0"/>
                <a:ea typeface="Cambria" panose="02040503050406030204" pitchFamily="18" charset="0"/>
              </a:rPr>
              <a:t> Khánh</a:t>
            </a:r>
          </a:p>
        </p:txBody>
      </p:sp>
      <p:sp>
        <p:nvSpPr>
          <p:cNvPr id="12" name="Rectangle: Rounded Corners 11">
            <a:extLst>
              <a:ext uri="{FF2B5EF4-FFF2-40B4-BE49-F238E27FC236}">
                <a16:creationId xmlns:a16="http://schemas.microsoft.com/office/drawing/2014/main" id="{87D99D8C-92EC-49CA-FF95-CE4370DE20BA}"/>
              </a:ext>
            </a:extLst>
          </p:cNvPr>
          <p:cNvSpPr/>
          <p:nvPr/>
        </p:nvSpPr>
        <p:spPr>
          <a:xfrm>
            <a:off x="4267200" y="25527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890F393-8384-55B1-B5D7-CF0D5B26DDF6}"/>
              </a:ext>
            </a:extLst>
          </p:cNvPr>
          <p:cNvSpPr txBox="1"/>
          <p:nvPr/>
        </p:nvSpPr>
        <p:spPr>
          <a:xfrm>
            <a:off x="9296400" y="876300"/>
            <a:ext cx="396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Mỹ</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Sơn</a:t>
            </a:r>
            <a:endParaRPr lang="en-US" sz="4000" b="1" dirty="0">
              <a:solidFill>
                <a:schemeClr val="bg1"/>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D87A8B5A-E7A6-30DA-760A-F496EB4C7409}"/>
              </a:ext>
            </a:extLst>
          </p:cNvPr>
          <p:cNvSpPr/>
          <p:nvPr/>
        </p:nvSpPr>
        <p:spPr>
          <a:xfrm>
            <a:off x="4419600" y="30861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FBBD340-2520-E15B-02DA-7BEEB1ADC089}"/>
              </a:ext>
            </a:extLst>
          </p:cNvPr>
          <p:cNvSpPr txBox="1"/>
          <p:nvPr/>
        </p:nvSpPr>
        <p:spPr>
          <a:xfrm>
            <a:off x="9372600" y="2781300"/>
            <a:ext cx="7772400" cy="1323439"/>
          </a:xfrm>
          <a:prstGeom prst="rect">
            <a:avLst/>
          </a:prstGeom>
          <a:noFill/>
        </p:spPr>
        <p:txBody>
          <a:bodyPr wrap="square" rtlCol="0">
            <a:spAutoFit/>
          </a:bodyPr>
          <a:lstStyle/>
          <a:p>
            <a:pPr marL="285750" indent="-285750">
              <a:buFont typeface="Arial" panose="020B0604020202020204" pitchFamily="34" charset="0"/>
              <a:buChar char="•"/>
            </a:pPr>
            <a:r>
              <a:rPr lang="vi-VN" sz="4000" b="1" dirty="0">
                <a:solidFill>
                  <a:schemeClr val="bg1"/>
                </a:solidFill>
                <a:latin typeface="Cambria" panose="02040503050406030204" pitchFamily="18" charset="0"/>
                <a:ea typeface="Cambria" panose="02040503050406030204" pitchFamily="18" charset="0"/>
              </a:rPr>
              <a:t>Dương Long, Bình Lâm, Cánh Tiên, Bánh Ít</a:t>
            </a:r>
            <a:endParaRPr lang="en-US" sz="4000" b="1" dirty="0">
              <a:solidFill>
                <a:schemeClr val="bg1"/>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254219E-6F2C-DC31-64E3-9C9C5A017451}"/>
              </a:ext>
            </a:extLst>
          </p:cNvPr>
          <p:cNvSpPr/>
          <p:nvPr/>
        </p:nvSpPr>
        <p:spPr>
          <a:xfrm>
            <a:off x="4724400" y="4686300"/>
            <a:ext cx="2895600" cy="838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AFBFED0-064E-7A1B-014E-58ED9D0A63D6}"/>
              </a:ext>
            </a:extLst>
          </p:cNvPr>
          <p:cNvSpPr/>
          <p:nvPr/>
        </p:nvSpPr>
        <p:spPr>
          <a:xfrm>
            <a:off x="4267200" y="58293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56E4BC4-F7DB-E12E-1D3B-24E98E7AC6AA}"/>
              </a:ext>
            </a:extLst>
          </p:cNvPr>
          <p:cNvSpPr txBox="1"/>
          <p:nvPr/>
        </p:nvSpPr>
        <p:spPr>
          <a:xfrm>
            <a:off x="9296400" y="4305300"/>
            <a:ext cx="7772400" cy="707886"/>
          </a:xfrm>
          <a:prstGeom prst="rect">
            <a:avLst/>
          </a:prstGeom>
          <a:noFill/>
        </p:spPr>
        <p:txBody>
          <a:bodyPr wrap="square" rtlCol="0">
            <a:spAutoFit/>
          </a:bodyPr>
          <a:lstStyle/>
          <a:p>
            <a:pPr marL="285750" indent="-285750">
              <a:buFont typeface="Arial" panose="020B0604020202020204" pitchFamily="34" charset="0"/>
              <a:buChar char="•"/>
            </a:pPr>
            <a:r>
              <a:rPr lang="vi-VN" sz="4000" b="1" dirty="0">
                <a:solidFill>
                  <a:schemeClr val="bg1"/>
                </a:solidFill>
                <a:latin typeface="Cambria" panose="02040503050406030204" pitchFamily="18" charset="0"/>
                <a:ea typeface="Cambria" panose="02040503050406030204" pitchFamily="18" charset="0"/>
              </a:rPr>
              <a:t> Yang Prông</a:t>
            </a:r>
            <a:endParaRPr lang="en-US" sz="4000" b="1" dirty="0">
              <a:solidFill>
                <a:schemeClr val="bg1"/>
              </a:solidFill>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59F987E9-21D4-6772-6B64-6F5992CDA8C8}"/>
              </a:ext>
            </a:extLst>
          </p:cNvPr>
          <p:cNvSpPr/>
          <p:nvPr/>
        </p:nvSpPr>
        <p:spPr>
          <a:xfrm>
            <a:off x="6172200" y="57531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1F1EE8A-C4D1-D4A3-1D76-B1BC31E12F14}"/>
              </a:ext>
            </a:extLst>
          </p:cNvPr>
          <p:cNvSpPr txBox="1"/>
          <p:nvPr/>
        </p:nvSpPr>
        <p:spPr>
          <a:xfrm>
            <a:off x="9372600" y="5219700"/>
            <a:ext cx="777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Tháp</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Nhạn</a:t>
            </a:r>
            <a:endParaRPr lang="en-US" sz="4000" b="1" dirty="0">
              <a:solidFill>
                <a:schemeClr val="bg1"/>
              </a:solidFill>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BF039048-04B6-46D2-5141-8EA924004297}"/>
              </a:ext>
            </a:extLst>
          </p:cNvPr>
          <p:cNvSpPr/>
          <p:nvPr/>
        </p:nvSpPr>
        <p:spPr>
          <a:xfrm>
            <a:off x="5943600" y="69723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5066B4D-736B-1A13-0D0B-62B422DD80ED}"/>
              </a:ext>
            </a:extLst>
          </p:cNvPr>
          <p:cNvSpPr txBox="1"/>
          <p:nvPr/>
        </p:nvSpPr>
        <p:spPr>
          <a:xfrm>
            <a:off x="9372600" y="6134100"/>
            <a:ext cx="777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Na-ga</a:t>
            </a:r>
          </a:p>
        </p:txBody>
      </p:sp>
      <p:sp>
        <p:nvSpPr>
          <p:cNvPr id="25" name="Rectangle: Rounded Corners 24">
            <a:extLst>
              <a:ext uri="{FF2B5EF4-FFF2-40B4-BE49-F238E27FC236}">
                <a16:creationId xmlns:a16="http://schemas.microsoft.com/office/drawing/2014/main" id="{92BE8875-CA3D-B8D1-BF6C-35DF5443315D}"/>
              </a:ext>
            </a:extLst>
          </p:cNvPr>
          <p:cNvSpPr/>
          <p:nvPr/>
        </p:nvSpPr>
        <p:spPr>
          <a:xfrm>
            <a:off x="5486400" y="7581900"/>
            <a:ext cx="1981200" cy="6858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1C50941-7218-5A22-9911-F1C3697A3698}"/>
              </a:ext>
            </a:extLst>
          </p:cNvPr>
          <p:cNvSpPr txBox="1"/>
          <p:nvPr/>
        </p:nvSpPr>
        <p:spPr>
          <a:xfrm>
            <a:off x="9448800" y="7124700"/>
            <a:ext cx="8610600" cy="1323439"/>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Hòa</a:t>
            </a:r>
            <a:r>
              <a:rPr lang="en-US" sz="4000" b="1" dirty="0">
                <a:solidFill>
                  <a:schemeClr val="bg1"/>
                </a:solidFill>
                <a:latin typeface="Cambria" panose="02040503050406030204" pitchFamily="18" charset="0"/>
                <a:ea typeface="Cambria" panose="02040503050406030204" pitchFamily="18" charset="0"/>
              </a:rPr>
              <a:t> Lai, </a:t>
            </a: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Rô-mê</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Klong Ga-rai, </a:t>
            </a: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Đam</a:t>
            </a:r>
            <a:r>
              <a:rPr lang="en-US" sz="4000" b="1" dirty="0">
                <a:solidFill>
                  <a:schemeClr val="bg1"/>
                </a:solidFill>
                <a:latin typeface="Cambria" panose="02040503050406030204" pitchFamily="18" charset="0"/>
                <a:ea typeface="Cambria" panose="02040503050406030204" pitchFamily="18" charset="0"/>
              </a:rPr>
              <a:t> </a:t>
            </a:r>
          </a:p>
        </p:txBody>
      </p:sp>
      <p:sp>
        <p:nvSpPr>
          <p:cNvPr id="27" name="Rectangle: Rounded Corners 26">
            <a:extLst>
              <a:ext uri="{FF2B5EF4-FFF2-40B4-BE49-F238E27FC236}">
                <a16:creationId xmlns:a16="http://schemas.microsoft.com/office/drawing/2014/main" id="{85215B83-145F-E447-B381-0A5ECA5BDAF6}"/>
              </a:ext>
            </a:extLst>
          </p:cNvPr>
          <p:cNvSpPr/>
          <p:nvPr/>
        </p:nvSpPr>
        <p:spPr>
          <a:xfrm>
            <a:off x="4724400" y="8420100"/>
            <a:ext cx="1981200" cy="3810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08E366D-83DA-4A10-149E-FFC546145BC4}"/>
              </a:ext>
            </a:extLst>
          </p:cNvPr>
          <p:cNvSpPr txBox="1"/>
          <p:nvPr/>
        </p:nvSpPr>
        <p:spPr>
          <a:xfrm>
            <a:off x="9525000" y="8496300"/>
            <a:ext cx="86106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Phố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Hài</a:t>
            </a:r>
            <a:endParaRPr lang="en-US" sz="4000" b="1" dirty="0">
              <a:solidFill>
                <a:schemeClr val="bg1"/>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3FFAA568-287A-99CF-4D24-B6A151145A1F}"/>
              </a:ext>
            </a:extLst>
          </p:cNvPr>
          <p:cNvSpPr txBox="1"/>
          <p:nvPr/>
        </p:nvSpPr>
        <p:spPr>
          <a:xfrm>
            <a:off x="9220200" y="1714500"/>
            <a:ext cx="396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Khương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Mỹ</a:t>
            </a:r>
            <a:endParaRPr lang="en-US" sz="4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546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wipe(down)">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down)">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wipe(down)">
                                      <p:cBhvr>
                                        <p:cTn id="42" dur="500"/>
                                        <p:tgtEl>
                                          <p:spTgt spid="1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Effect transition="in" filter="wipe(down)">
                                      <p:cBhvr>
                                        <p:cTn id="52" dur="500"/>
                                        <p:tgtEl>
                                          <p:spTgt spid="2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2">
                                            <p:txEl>
                                              <p:pRg st="0" end="0"/>
                                            </p:txEl>
                                          </p:spTgt>
                                        </p:tgtEl>
                                        <p:attrNameLst>
                                          <p:attrName>style.visibility</p:attrName>
                                        </p:attrNameLst>
                                      </p:cBhvr>
                                      <p:to>
                                        <p:strVal val="visible"/>
                                      </p:to>
                                    </p:set>
                                    <p:animEffect transition="in" filter="wipe(down)">
                                      <p:cBhvr>
                                        <p:cTn id="62" dur="500"/>
                                        <p:tgtEl>
                                          <p:spTgt spid="22">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down)">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4">
                                            <p:txEl>
                                              <p:pRg st="0" end="0"/>
                                            </p:txEl>
                                          </p:spTgt>
                                        </p:tgtEl>
                                        <p:attrNameLst>
                                          <p:attrName>style.visibility</p:attrName>
                                        </p:attrNameLst>
                                      </p:cBhvr>
                                      <p:to>
                                        <p:strVal val="visible"/>
                                      </p:to>
                                    </p:set>
                                    <p:animEffect transition="in" filter="wipe(down)">
                                      <p:cBhvr>
                                        <p:cTn id="72" dur="500"/>
                                        <p:tgtEl>
                                          <p:spTgt spid="24">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down)">
                                      <p:cBhvr>
                                        <p:cTn id="77" dur="5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26">
                                            <p:txEl>
                                              <p:pRg st="0" end="0"/>
                                            </p:txEl>
                                          </p:spTgt>
                                        </p:tgtEl>
                                        <p:attrNameLst>
                                          <p:attrName>style.visibility</p:attrName>
                                        </p:attrNameLst>
                                      </p:cBhvr>
                                      <p:to>
                                        <p:strVal val="visible"/>
                                      </p:to>
                                    </p:set>
                                    <p:animEffect transition="in" filter="wipe(down)">
                                      <p:cBhvr>
                                        <p:cTn id="82" dur="500"/>
                                        <p:tgtEl>
                                          <p:spTgt spid="26">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down)">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28">
                                            <p:txEl>
                                              <p:pRg st="0" end="0"/>
                                            </p:txEl>
                                          </p:spTgt>
                                        </p:tgtEl>
                                        <p:attrNameLst>
                                          <p:attrName>style.visibility</p:attrName>
                                        </p:attrNameLst>
                                      </p:cBhvr>
                                      <p:to>
                                        <p:strVal val="visible"/>
                                      </p:to>
                                    </p:set>
                                    <p:animEffect transition="in" filter="wipe(down)">
                                      <p:cBhvr>
                                        <p:cTn id="9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P spid="19" grpId="0" animBg="1"/>
      <p:bldP spid="21" grpId="0" animBg="1"/>
      <p:bldP spid="23" grpId="0" animBg="1"/>
      <p:bldP spid="25"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839200" y="1015268"/>
            <a:ext cx="8331292" cy="6011206"/>
            <a:chOff x="0" y="133351"/>
            <a:chExt cx="9249414" cy="8014940"/>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1231107"/>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0" i="0" u="none" strike="noStrike" kern="1200" cap="none" spc="-288" normalizeH="0" baseline="0" noProof="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THÁP PO-KLONG GA-RAI</a:t>
              </a:r>
            </a:p>
          </p:txBody>
        </p:sp>
        <p:sp>
          <p:nvSpPr>
            <p:cNvPr id="4" name="TextBox 4">
              <a:extLst>
                <a:ext uri="{FF2B5EF4-FFF2-40B4-BE49-F238E27FC236}">
                  <a16:creationId xmlns:a16="http://schemas.microsoft.com/office/drawing/2014/main" id="{6B226125-3A97-4712-95B0-7A39F78B12B7}"/>
                </a:ext>
              </a:extLst>
            </p:cNvPr>
            <p:cNvSpPr txBox="1"/>
            <p:nvPr/>
          </p:nvSpPr>
          <p:spPr>
            <a:xfrm>
              <a:off x="0" y="1176124"/>
              <a:ext cx="9249414" cy="1333699"/>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ts val="0"/>
                </a:spcBef>
                <a:spcAft>
                  <a:spcPts val="0"/>
                </a:spcAft>
                <a:buClrTx/>
                <a:buSzTx/>
                <a:buFontTx/>
                <a:buNone/>
                <a:tabLst/>
                <a:defRPr/>
              </a:pPr>
              <a:r>
                <a:rPr kumimoji="0" lang="en-US" sz="2800" b="0" i="0" u="none" strike="noStrike" kern="1200" cap="none" spc="0" normalizeH="0" baseline="0" noProof="0">
                  <a:ln>
                    <a:noFill/>
                  </a:ln>
                  <a:solidFill>
                    <a:srgbClr val="FBE675"/>
                  </a:solidFill>
                  <a:effectLst/>
                  <a:uLnTx/>
                  <a:uFillTx/>
                  <a:latin typeface="Sriracha"/>
                  <a:ea typeface="+mn-ea"/>
                  <a:cs typeface="+mn-cs"/>
                </a:rPr>
                <a:t>Đ</a:t>
              </a:r>
              <a:r>
                <a:rPr kumimoji="0" lang="vi-VN" sz="2800" b="0" i="0" u="none" strike="noStrike" kern="1200" cap="none" spc="0" normalizeH="0" baseline="0" noProof="0">
                  <a:ln>
                    <a:noFill/>
                  </a:ln>
                  <a:solidFill>
                    <a:srgbClr val="FBE675"/>
                  </a:solidFill>
                  <a:effectLst/>
                  <a:uLnTx/>
                  <a:uFillTx/>
                  <a:latin typeface="Sriracha"/>
                  <a:ea typeface="+mn-ea"/>
                  <a:cs typeface="+mn-cs"/>
                </a:rPr>
                <a:t>ược xây dựng vào khoảng cuối thế ki XIII - đầu thế ki XIV</a:t>
              </a:r>
              <a:endParaRPr kumimoji="0" lang="en-US" sz="2800" b="0" i="0" u="none" strike="noStrike" kern="1200" cap="none" spc="0" normalizeH="0" baseline="0" noProof="0">
                <a:ln>
                  <a:noFill/>
                </a:ln>
                <a:solidFill>
                  <a:srgbClr val="FBE675"/>
                </a:solidFill>
                <a:effectLst/>
                <a:uLnTx/>
                <a:uFillTx/>
                <a:latin typeface="Sriracha"/>
                <a:ea typeface="+mn-ea"/>
                <a:cs typeface="+mn-cs"/>
              </a:endParaRPr>
            </a:p>
          </p:txBody>
        </p:sp>
        <p:sp>
          <p:nvSpPr>
            <p:cNvPr id="5" name="TextBox 5">
              <a:extLst>
                <a:ext uri="{FF2B5EF4-FFF2-40B4-BE49-F238E27FC236}">
                  <a16:creationId xmlns:a16="http://schemas.microsoft.com/office/drawing/2014/main" id="{72A628DF-A65F-417F-9A9E-524416153B4E}"/>
                </a:ext>
              </a:extLst>
            </p:cNvPr>
            <p:cNvSpPr txBox="1"/>
            <p:nvPr/>
          </p:nvSpPr>
          <p:spPr>
            <a:xfrm>
              <a:off x="0" y="2814096"/>
              <a:ext cx="9249414" cy="5334195"/>
            </a:xfrm>
            <a:prstGeom prst="rect">
              <a:avLst/>
            </a:prstGeom>
          </p:spPr>
          <p:txBody>
            <a:bodyPr lIns="0" tIns="0" rIns="0" bIns="0" rtlCol="0" anchor="t">
              <a:spAutoFit/>
            </a:bodyPr>
            <a:lstStyle/>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2475" b="0" i="0" u="none" strike="noStrike" kern="1200" cap="none" spc="-99" normalizeH="0" baseline="0" noProof="0">
                  <a:ln>
                    <a:noFill/>
                  </a:ln>
                  <a:solidFill>
                    <a:srgbClr val="FFFFFF"/>
                  </a:solidFill>
                  <a:effectLst/>
                  <a:uLnTx/>
                  <a:uFillTx/>
                  <a:latin typeface="Mali"/>
                  <a:ea typeface="+mn-ea"/>
                  <a:cs typeface="+mn-cs"/>
                </a:rPr>
                <a:t>Tháp Pô Klong Garai (còn được gọi là Tháp Pô Klông Giarai, tháp Pô Klaung Garai, PoKlaun Garai, tháp Bửu Sơn), thuộc phường Đô Vinh, thành phố Phan Rang - Tháp Chàm, tỉnh Ninh Thuận.</a:t>
              </a:r>
              <a:endParaRPr kumimoji="0" lang="en-US" sz="2475" b="0" i="0" u="none" strike="noStrike" kern="1200" cap="none" spc="-99" normalizeH="0" baseline="0" noProof="0">
                <a:ln>
                  <a:noFill/>
                </a:ln>
                <a:solidFill>
                  <a:srgbClr val="FFFFFF"/>
                </a:solidFill>
                <a:effectLst/>
                <a:uLnTx/>
                <a:uFillTx/>
                <a:latin typeface="Mali"/>
                <a:ea typeface="+mn-ea"/>
                <a:cs typeface="+mn-cs"/>
              </a:endParaRPr>
            </a:p>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2475" b="0" i="0" u="none" strike="noStrike" kern="1200" cap="none" spc="-99" normalizeH="0" baseline="0" noProof="0">
                  <a:ln>
                    <a:noFill/>
                  </a:ln>
                  <a:solidFill>
                    <a:srgbClr val="FFFFFF"/>
                  </a:solidFill>
                  <a:effectLst/>
                  <a:uLnTx/>
                  <a:uFillTx/>
                  <a:latin typeface="Mali"/>
                  <a:ea typeface="+mn-ea"/>
                  <a:cs typeface="+mn-cs"/>
                </a:rPr>
                <a:t>Theo truyền thuyết của người Chăm, tháp Pô Klaung Garai được Chế Mân (vua Jaya Simhavarman III) cho xây dựng để thờ Pô Klaung Garai - vị vua có nhiều công trạng đối với người Chăm trong việc chống giặc ngoại xâm, khai mương, đắp đập làm cho ruộng đồng tươi tốt… </a:t>
              </a:r>
              <a:endParaRPr kumimoji="0" lang="en-US" sz="2475" b="0" i="0" u="none" strike="noStrike" kern="1200" cap="none" spc="-99" normalizeH="0" baseline="0" noProof="0">
                <a:ln>
                  <a:noFill/>
                </a:ln>
                <a:solidFill>
                  <a:srgbClr val="FFFFFF"/>
                </a:solidFill>
                <a:effectLst/>
                <a:uLnTx/>
                <a:uFillTx/>
                <a:latin typeface="Mali"/>
                <a:ea typeface="+mn-ea"/>
                <a:cs typeface="+mn-cs"/>
              </a:endParaRPr>
            </a:p>
          </p:txBody>
        </p:sp>
      </p:grpSp>
      <p:grpSp>
        <p:nvGrpSpPr>
          <p:cNvPr id="7" name="Group 6">
            <a:extLst>
              <a:ext uri="{FF2B5EF4-FFF2-40B4-BE49-F238E27FC236}">
                <a16:creationId xmlns:a16="http://schemas.microsoft.com/office/drawing/2014/main" id="{5A245EE7-1F81-4C83-8EE8-EEC39E492746}"/>
              </a:ext>
            </a:extLst>
          </p:cNvPr>
          <p:cNvGrpSpPr/>
          <p:nvPr/>
        </p:nvGrpSpPr>
        <p:grpSpPr>
          <a:xfrm>
            <a:off x="728775" y="686930"/>
            <a:ext cx="7838850" cy="8229600"/>
            <a:chOff x="9829800" y="419100"/>
            <a:chExt cx="7838850" cy="8229600"/>
          </a:xfrm>
        </p:grpSpPr>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634425" y="614475"/>
              <a:ext cx="8229600" cy="7838850"/>
            </a:xfrm>
            <a:prstGeom prst="rect">
              <a:avLst/>
            </a:prstGeom>
          </p:spPr>
        </p:pic>
        <p:pic>
          <p:nvPicPr>
            <p:cNvPr id="8" name="Picture 9">
              <a:extLst>
                <a:ext uri="{FF2B5EF4-FFF2-40B4-BE49-F238E27FC236}">
                  <a16:creationId xmlns:a16="http://schemas.microsoft.com/office/drawing/2014/main" id="{02435C1C-B4CC-4105-BA5D-FB7C599171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85679" y="862868"/>
              <a:ext cx="2495691" cy="544514"/>
            </a:xfrm>
            <a:prstGeom prst="rect">
              <a:avLst/>
            </a:prstGeom>
          </p:spPr>
        </p:pic>
      </p:grpSp>
      <p:sp>
        <p:nvSpPr>
          <p:cNvPr id="9" name="Rectangle 8">
            <a:extLst>
              <a:ext uri="{FF2B5EF4-FFF2-40B4-BE49-F238E27FC236}">
                <a16:creationId xmlns:a16="http://schemas.microsoft.com/office/drawing/2014/main" id="{6C2E8CFD-E4C1-4F6D-A47D-AA455E73BD9E}"/>
              </a:ext>
            </a:extLst>
          </p:cNvPr>
          <p:cNvSpPr/>
          <p:nvPr/>
        </p:nvSpPr>
        <p:spPr>
          <a:xfrm>
            <a:off x="8828049" y="7452083"/>
            <a:ext cx="9144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Calibri"/>
                <a:ea typeface="+mn-ea"/>
                <a:cs typeface="+mn-cs"/>
              </a:rPr>
              <a:t>(Nguồn: http://dsvh.gov.vn/di-tich-kien-truc-nghe-thuat-thap-po-klong-garai-2995</a:t>
            </a:r>
          </a:p>
        </p:txBody>
      </p:sp>
      <p:pic>
        <p:nvPicPr>
          <p:cNvPr id="12" name="Picture 11">
            <a:extLst>
              <a:ext uri="{FF2B5EF4-FFF2-40B4-BE49-F238E27FC236}">
                <a16:creationId xmlns:a16="http://schemas.microsoft.com/office/drawing/2014/main" id="{72864E63-B2E7-44D0-A5D0-7D86D8AEEF3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560629" y="2252778"/>
            <a:ext cx="6211771" cy="5633921"/>
          </a:xfrm>
          <a:prstGeom prst="rect">
            <a:avLst/>
          </a:prstGeom>
          <a:ln>
            <a:noFill/>
          </a:ln>
          <a:effectLst>
            <a:softEdge rad="112500"/>
          </a:effectLst>
        </p:spPr>
      </p:pic>
    </p:spTree>
    <p:extLst>
      <p:ext uri="{BB962C8B-B14F-4D97-AF65-F5344CB8AC3E}">
        <p14:creationId xmlns:p14="http://schemas.microsoft.com/office/powerpoint/2010/main" val="35254226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1824</TotalTime>
  <Words>745</Words>
  <Application>Microsoft Office PowerPoint</Application>
  <PresentationFormat>Custom</PresentationFormat>
  <Paragraphs>51</Paragraphs>
  <Slides>24</Slides>
  <Notes>2</Notes>
  <HiddenSlides>0</HiddenSlides>
  <MMClips>18</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#9Slide02 Noi dung dai</vt:lpstr>
      <vt:lpstr>#9Slide02 Tieu de dai</vt:lpstr>
      <vt:lpstr>#9Slide03 IcielNovecento sans E</vt:lpstr>
      <vt:lpstr>Aachen</vt:lpstr>
      <vt:lpstr>Arial</vt:lpstr>
      <vt:lpstr>Calibri</vt:lpstr>
      <vt:lpstr>Cambria</vt:lpstr>
      <vt:lpstr>Mali</vt:lpstr>
      <vt:lpstr>Roboto Light</vt:lpstr>
      <vt:lpstr>Sriracha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Buổi định hướng Lớp Toán tổng hợp</dc:title>
  <dc:creator>thao</dc:creator>
  <cp:lastModifiedBy>luyen</cp:lastModifiedBy>
  <cp:revision>151</cp:revision>
  <dcterms:created xsi:type="dcterms:W3CDTF">2006-08-16T00:00:00Z</dcterms:created>
  <dcterms:modified xsi:type="dcterms:W3CDTF">2025-11-06T13:42:13Z</dcterms:modified>
  <dc:identifier>DAExMhQ9LvI</dc:identifier>
</cp:coreProperties>
</file>