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36" r:id="rId3"/>
  </p:sldMasterIdLst>
  <p:notesMasterIdLst>
    <p:notesMasterId r:id="rId19"/>
  </p:notesMasterIdLst>
  <p:sldIdLst>
    <p:sldId id="264" r:id="rId4"/>
    <p:sldId id="261" r:id="rId5"/>
    <p:sldId id="257" r:id="rId6"/>
    <p:sldId id="2642" r:id="rId7"/>
    <p:sldId id="339" r:id="rId8"/>
    <p:sldId id="259" r:id="rId9"/>
    <p:sldId id="427" r:id="rId10"/>
    <p:sldId id="2643" r:id="rId11"/>
    <p:sldId id="2644" r:id="rId12"/>
    <p:sldId id="2645" r:id="rId13"/>
    <p:sldId id="2646" r:id="rId14"/>
    <p:sldId id="2650" r:id="rId15"/>
    <p:sldId id="2647" r:id="rId16"/>
    <p:sldId id="2648" r:id="rId17"/>
    <p:sldId id="264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2</a:t>
            </a:fld>
            <a:endParaRPr lang="en-US"/>
          </a:p>
        </p:txBody>
      </p:sp>
    </p:spTree>
    <p:extLst>
      <p:ext uri="{BB962C8B-B14F-4D97-AF65-F5344CB8AC3E}">
        <p14:creationId xmlns:p14="http://schemas.microsoft.com/office/powerpoint/2010/main" val="408908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3</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127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01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631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836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5314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21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43264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13374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10/12/2025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78672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10/12/2025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1970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10/12/2025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14735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66138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95625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187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9669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2025/12/10</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10/12/2025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9237672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310" y="118276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2" name="Picture 1">
            <a:extLst>
              <a:ext uri="{FF2B5EF4-FFF2-40B4-BE49-F238E27FC236}">
                <a16:creationId xmlns:a16="http://schemas.microsoft.com/office/drawing/2014/main" id="{BA404D41-D701-12E0-7FD4-1B0376EC9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688" y="1066298"/>
            <a:ext cx="7193903" cy="5791702"/>
          </a:xfrm>
          <a:prstGeom prst="rect">
            <a:avLst/>
          </a:prstGeom>
        </p:spPr>
      </p:pic>
    </p:spTree>
    <p:extLst>
      <p:ext uri="{BB962C8B-B14F-4D97-AF65-F5344CB8AC3E}">
        <p14:creationId xmlns:p14="http://schemas.microsoft.com/office/powerpoint/2010/main" val="240600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2E5670C1-E5C5-CCB4-41C4-B9882313E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812" y="1940560"/>
            <a:ext cx="5069840" cy="5069840"/>
          </a:xfrm>
          <a:prstGeom prst="rect">
            <a:avLst/>
          </a:prstGeom>
        </p:spPr>
      </p:pic>
      <p:sp>
        <p:nvSpPr>
          <p:cNvPr id="3" name="Rectangle 2">
            <a:extLst>
              <a:ext uri="{FF2B5EF4-FFF2-40B4-BE49-F238E27FC236}">
                <a16:creationId xmlns:a16="http://schemas.microsoft.com/office/drawing/2014/main" id="{82D12C87-279E-8DB3-08E7-E1A5FA51E4D7}"/>
              </a:ext>
            </a:extLst>
          </p:cNvPr>
          <p:cNvSpPr/>
          <p:nvPr/>
        </p:nvSpPr>
        <p:spPr>
          <a:xfrm>
            <a:off x="1211582" y="77465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latin typeface="Cambria" panose="02040503050406030204" pitchFamily="18" charset="0"/>
                <a:ea typeface="Cambria" panose="02040503050406030204" pitchFamily="18" charset="0"/>
                <a:cs typeface="Arial" panose="020B0604020202020204" pitchFamily="34" charset="0"/>
              </a:rPr>
              <a:t>1. </a:t>
            </a:r>
            <a:r>
              <a:rPr lang="en-US" sz="3600" b="1" dirty="0" err="1">
                <a:latin typeface="Cambria" panose="02040503050406030204" pitchFamily="18" charset="0"/>
                <a:ea typeface="Cambria" panose="02040503050406030204" pitchFamily="18" charset="0"/>
                <a:cs typeface="Arial" panose="020B0604020202020204" pitchFamily="34" charset="0"/>
              </a:rPr>
              <a:t>Hãy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đã</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bảo</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vệ</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đúng</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tốt</a:t>
            </a:r>
            <a:r>
              <a:rPr lang="en-US" sz="3600" b="1" dirty="0">
                <a:latin typeface="Cambria" panose="02040503050406030204" pitchFamily="18" charset="0"/>
                <a:ea typeface="Cambria" panose="02040503050406030204" pitchFamily="18" charset="0"/>
                <a:cs typeface="Arial" panose="020B0604020202020204" pitchFamily="34" charset="0"/>
              </a:rPr>
              <a:t>. Chia </a:t>
            </a:r>
            <a:r>
              <a:rPr lang="en-US" sz="3600" b="1" dirty="0" err="1">
                <a:latin typeface="Cambria" panose="02040503050406030204" pitchFamily="18" charset="0"/>
                <a:ea typeface="Cambria" panose="02040503050406030204" pitchFamily="18" charset="0"/>
                <a:cs typeface="Arial" panose="020B0604020202020204" pitchFamily="34" charset="0"/>
              </a:rPr>
              <a:t>sẻ</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cảm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xúc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suy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nghĩ</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của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đó</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en-US" sz="3200" b="1" dirty="0">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463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ùng &quot;Nói lời hay, làm việc tốt&quot; bằng tranh vẽ">
            <a:extLst>
              <a:ext uri="{FF2B5EF4-FFF2-40B4-BE49-F238E27FC236}">
                <a16:creationId xmlns:a16="http://schemas.microsoft.com/office/drawing/2014/main" id="{899F845D-7989-2763-2BC7-F72FBEAD0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739" y="859154"/>
            <a:ext cx="7009553" cy="525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88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8577618" y="2782168"/>
            <a:ext cx="2983156" cy="3976163"/>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853440" y="869974"/>
            <a:ext cx="7787062" cy="5262979"/>
          </a:xfrm>
          <a:prstGeom prst="rect">
            <a:avLst/>
          </a:prstGeom>
          <a:ln w="76200">
            <a:solidFill>
              <a:schemeClr val="accent1"/>
            </a:solidFill>
            <a:prstDash val="lgDash"/>
          </a:ln>
        </p:spPr>
        <p:txBody>
          <a:bodyPr wrap="square">
            <a:spAutoFit/>
          </a:bodyPr>
          <a:lstStyle/>
          <a:p>
            <a:pPr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p>
        </p:txBody>
      </p:sp>
    </p:spTree>
    <p:extLst>
      <p:ext uri="{BB962C8B-B14F-4D97-AF65-F5344CB8AC3E}">
        <p14:creationId xmlns:p14="http://schemas.microsoft.com/office/powerpoint/2010/main" val="691073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12C87-279E-8DB3-08E7-E1A5FA51E4D7}"/>
              </a:ext>
            </a:extLst>
          </p:cNvPr>
          <p:cNvSpPr/>
          <p:nvPr/>
        </p:nvSpPr>
        <p:spPr>
          <a:xfrm>
            <a:off x="1272542" y="76449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2. </a:t>
            </a:r>
            <a:r>
              <a:rPr lang="vi-VN" sz="3600" b="1" dirty="0">
                <a:solidFill>
                  <a:srgbClr val="000000"/>
                </a:solidFill>
                <a:latin typeface="Cambria" panose="02040503050406030204" pitchFamily="18" charset="0"/>
                <a:ea typeface="Cambria" panose="02040503050406030204" pitchFamily="18" charset="0"/>
                <a:cs typeface="Arial" panose="020B0604020202020204" pitchFamily="34" charset="0"/>
              </a:rPr>
              <a:t>Em hãy sưu tầm một tấm gương bảo vệ cái đúng, cái tốt trong cuộc sống và chia sẻ điều em học hỏi được từ tấm gương đó.</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1B128A55-30F4-D5DD-CE3B-6494B9A0821B}"/>
              </a:ext>
            </a:extLst>
          </p:cNvPr>
          <p:cNvPicPr>
            <a:picLocks noChangeAspect="1"/>
          </p:cNvPicPr>
          <p:nvPr/>
        </p:nvPicPr>
        <p:blipFill>
          <a:blip r:embed="rId2"/>
          <a:stretch>
            <a:fillRect/>
          </a:stretch>
        </p:blipFill>
        <p:spPr>
          <a:xfrm>
            <a:off x="4052667" y="2949952"/>
            <a:ext cx="3908048" cy="3908048"/>
          </a:xfrm>
          <a:prstGeom prst="rect">
            <a:avLst/>
          </a:prstGeom>
        </p:spPr>
      </p:pic>
    </p:spTree>
    <p:extLst>
      <p:ext uri="{BB962C8B-B14F-4D97-AF65-F5344CB8AC3E}">
        <p14:creationId xmlns:p14="http://schemas.microsoft.com/office/powerpoint/2010/main" val="3260028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9684156" y="4257040"/>
            <a:ext cx="1876618" cy="2501291"/>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680720" y="819174"/>
            <a:ext cx="8859520" cy="5262979"/>
          </a:xfrm>
          <a:prstGeom prst="rect">
            <a:avLst/>
          </a:prstGeom>
          <a:ln w="76200">
            <a:solidFill>
              <a:schemeClr val="accent1"/>
            </a:solidFill>
            <a:prstDash val="lgDash"/>
          </a:ln>
        </p:spPr>
        <p:txBody>
          <a:bodyPr wrap="square">
            <a:spAutoFit/>
          </a:bodyPr>
          <a:lstStyle/>
          <a:p>
            <a:pPr lvl="0"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tấm gương bảo vệ cái đúng, cái tốt trong cuộc sống mà em sưu tầm là câu chuyện về một người bạn của em tên là Minh.</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Minh là một người rất tận tụy và luôn đứng về phía cái đúng và công lý. Một lần, trong lớp học, một bạn học sinh khác vi phạm quy định và bị giáo viên trừ điểm. Tuy nhiên, Minh đã nhận ra rằng bạn đó bị hiểu lầm. Thay vì im lặng và chấp nhận, Minh quyết định đứng lên và nói lên điều em nghĩ là đúng. Nhờ sự quyết tâm và công bằng của Minh, sự thật đã được phơi bày. Giáo viên đã nhận ra sự thiếu công bằng và sửa lại quyết định trừ điểm.Từ tấm gương này, em học được rằng việc bảo vệ cái đúng và cái tốt đòi hỏi sự quyết tâm, công bằng và sẵn lòng đứng lên để nói lên điều em tin là đúng. Em học được rằng không nên chấp nhận sự bất công và im lặng trước những sai lầm. Tấm gương của Minh đã truyền cảm hứng cho em để luôn đứng về phía công lý và bảo vệ cái đúng trong cuộc sống hàng ngày.</a:t>
            </a:r>
            <a:endPar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Light" panose="00000400000000000000" pitchFamily="2" charset="0"/>
            </a:endParaRPr>
          </a:p>
        </p:txBody>
      </p:sp>
    </p:spTree>
    <p:extLst>
      <p:ext uri="{BB962C8B-B14F-4D97-AF65-F5344CB8AC3E}">
        <p14:creationId xmlns:p14="http://schemas.microsoft.com/office/powerpoint/2010/main" val="12371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1"/>
            <a:ext cx="8326337" cy="1200329"/>
            <a:chOff x="453320" y="784778"/>
            <a:chExt cx="10434754" cy="1676573"/>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8" y="784778"/>
              <a:ext cx="9953804" cy="167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 chuyện cho chúng ta bài học gì?</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312160" y="2724310"/>
            <a:ext cx="8152755" cy="2143920"/>
          </a:xfrm>
          <a:prstGeom prst="rect">
            <a:avLst/>
          </a:prstGeom>
          <a:noFill/>
        </p:spPr>
        <p:txBody>
          <a:bodyPr wrap="square" rtlCol="0">
            <a:spAutoFit/>
          </a:bodyPr>
          <a:lstStyle/>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Câu chuyện cho chúng ta thấy cái đúng, cái tốt rất cần được bảo vệ và những ai thực hiện điều đó sẽ luôn được kính trọng và yêu quý. </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0"/>
          <a:stretch>
            <a:fillRect/>
          </a:stretch>
        </p:blipFill>
        <p:spPr>
          <a:xfrm>
            <a:off x="3330271" y="0"/>
            <a:ext cx="4554107" cy="235326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1"/>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2"/>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3"/>
          <a:stretch>
            <a:fillRect/>
          </a:stretch>
        </p:blipFill>
        <p:spPr>
          <a:xfrm>
            <a:off x="4806589" y="4214326"/>
            <a:ext cx="2456901" cy="969348"/>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51B7498A-AF4B-967F-AE40-1B9416D11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607" y="1140689"/>
            <a:ext cx="8315665" cy="6425741"/>
          </a:xfrm>
          <a:prstGeom prst="rect">
            <a:avLst/>
          </a:prstGeom>
        </p:spPr>
      </p:pic>
    </p:spTree>
    <p:extLst>
      <p:ext uri="{BB962C8B-B14F-4D97-AF65-F5344CB8AC3E}">
        <p14:creationId xmlns:p14="http://schemas.microsoft.com/office/powerpoint/2010/main" val="1780392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8C56BB-13A1-2C98-8C50-725DEDAA7155}"/>
              </a:ext>
            </a:extLst>
          </p:cNvPr>
          <p:cNvPicPr>
            <a:picLocks noChangeAspect="1"/>
          </p:cNvPicPr>
          <p:nvPr/>
        </p:nvPicPr>
        <p:blipFill>
          <a:blip r:embed="rId2"/>
          <a:stretch>
            <a:fillRect/>
          </a:stretch>
        </p:blipFill>
        <p:spPr>
          <a:xfrm>
            <a:off x="1508442" y="1162050"/>
            <a:ext cx="9134475" cy="5143500"/>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243840"/>
            <a:ext cx="11009286" cy="217424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a Trên đường đi học về, Dũng và Phong thấy một số bạn đang chui qua lỗ hồng hàng rào để hái ổi của một nhà dân bên đường. Dũng nói với Phong: “Mình phải ngăn các bạn kia lại!”. Phong kéo tay Dũng và nói: “Thôi, mặc kệ đi!”.</a:t>
            </a:r>
          </a:p>
          <a:p>
            <a:pPr lvl="0" algn="just">
              <a:defRPr/>
            </a:pPr>
            <a:r>
              <a:rPr lang="vi-VN" sz="2800" b="1" i="1" dirty="0">
                <a:solidFill>
                  <a:prstClr val="black"/>
                </a:solidFill>
                <a:latin typeface="Calibri" panose="020F0502020204030204"/>
              </a:rPr>
              <a:t>Nếu có mặt ở đó,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271519"/>
            <a:ext cx="6624320" cy="22555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Nói với Dũng và Phong nên đi tìm người lớn để ngăn chặn, nhắc nhở việc làm sai của các bạn.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b Nhung có sở thích làm đồ tái chế nên thường thu thập chai nhựa, hộp giấy bỏ đi. Một số bạn chế giễu, trêu chọc và gọi bạn là “Nhung nhặt rác”.</a:t>
            </a:r>
          </a:p>
          <a:p>
            <a:pPr lvl="0" algn="just">
              <a:defRPr/>
            </a:pPr>
            <a:r>
              <a:rPr lang="vi-VN" sz="2800" b="1" i="1" dirty="0">
                <a:solidFill>
                  <a:prstClr val="black"/>
                </a:solidFill>
                <a:latin typeface="Calibri" panose="020F0502020204030204"/>
              </a:rPr>
              <a:t>Nếu chứng kiến việc làm đó của các bạn,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76656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các bạn rằng sở thích của Nhung rất có ích, giúp bảo vệ môi trường. Chúng ta không nên chế giễu, trêu chọc, mà cần học tập bạn.</a:t>
            </a:r>
          </a:p>
        </p:txBody>
      </p:sp>
    </p:spTree>
    <p:extLst>
      <p:ext uri="{BB962C8B-B14F-4D97-AF65-F5344CB8AC3E}">
        <p14:creationId xmlns:p14="http://schemas.microsoft.com/office/powerpoint/2010/main" val="32270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c) Thấy bà bán hàng đánh rơi tiền, Hà nhặt lên và đưa lại cho bà. Nga trách Hà: “Nếu cậu không trả tiền cho bà thì bây giờ chúng mình có tiền mua kem rồi.”</a:t>
            </a:r>
          </a:p>
          <a:p>
            <a:pPr lvl="0" algn="just">
              <a:defRPr/>
            </a:pPr>
            <a:r>
              <a:rPr lang="vi-VN" sz="2800" b="1" i="1" dirty="0">
                <a:solidFill>
                  <a:prstClr val="black"/>
                </a:solidFill>
                <a:latin typeface="Calibri" panose="020F0502020204030204"/>
              </a:rPr>
              <a:t>Nếu là bạn của Nga và Hà, em sẽ nói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82752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Nga rằng đó là tiền của bà bán nước đánh rơi, mình phải có trách nhiệm trả lại cho bà. Tham của rơi là điều không tốt.</a:t>
            </a:r>
          </a:p>
        </p:txBody>
      </p:sp>
    </p:spTree>
    <p:extLst>
      <p:ext uri="{BB962C8B-B14F-4D97-AF65-F5344CB8AC3E}">
        <p14:creationId xmlns:p14="http://schemas.microsoft.com/office/powerpoint/2010/main" val="42424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814</Words>
  <Application>Microsoft Office PowerPoint</Application>
  <PresentationFormat>Widescreen</PresentationFormat>
  <Paragraphs>24</Paragraphs>
  <Slides>15</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等线</vt:lpstr>
      <vt:lpstr>等线 Light</vt:lpstr>
      <vt:lpstr>Arial</vt:lpstr>
      <vt:lpstr>Calibri</vt:lpstr>
      <vt:lpstr>Calibri Light</vt:lpstr>
      <vt:lpstr>Cambria</vt:lpstr>
      <vt:lpstr>Times New Roman</vt:lpstr>
      <vt:lpstr>Wingdings</vt:lpstr>
      <vt:lpstr>思源黑体 CN Medium</vt:lpstr>
      <vt:lpstr>Office 主题​​</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49</cp:revision>
  <dcterms:created xsi:type="dcterms:W3CDTF">2024-07-17T03:40:02Z</dcterms:created>
  <dcterms:modified xsi:type="dcterms:W3CDTF">2025-12-10T09:40:53Z</dcterms:modified>
</cp:coreProperties>
</file>