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1"/>
  </p:notesMasterIdLst>
  <p:sldIdLst>
    <p:sldId id="257" r:id="rId3"/>
    <p:sldId id="314" r:id="rId4"/>
    <p:sldId id="256" r:id="rId5"/>
    <p:sldId id="289" r:id="rId6"/>
    <p:sldId id="290" r:id="rId7"/>
    <p:sldId id="291" r:id="rId8"/>
    <p:sldId id="307" r:id="rId9"/>
    <p:sldId id="319" r:id="rId10"/>
    <p:sldId id="320" r:id="rId11"/>
    <p:sldId id="313" r:id="rId12"/>
    <p:sldId id="297" r:id="rId13"/>
    <p:sldId id="322" r:id="rId14"/>
    <p:sldId id="301" r:id="rId15"/>
    <p:sldId id="327" r:id="rId16"/>
    <p:sldId id="326" r:id="rId17"/>
    <p:sldId id="324" r:id="rId18"/>
    <p:sldId id="325" r:id="rId19"/>
    <p:sldId id="30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889" autoAdjust="0"/>
  </p:normalViewPr>
  <p:slideViewPr>
    <p:cSldViewPr snapToGrid="0">
      <p:cViewPr varScale="1">
        <p:scale>
          <a:sx n="71" d="100"/>
          <a:sy n="71" d="100"/>
        </p:scale>
        <p:origin x="1138"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1DE556-D5C7-48A4-AC23-3049029BCE2B}" type="datetimeFigureOut">
              <a:rPr lang="en-US" smtClean="0"/>
              <a:t>12/12/2025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7B92A1-7059-4C1C-A53E-42BE8EFB572B}" type="slidenum">
              <a:rPr lang="en-US" smtClean="0"/>
              <a:t>‹#›</a:t>
            </a:fld>
            <a:endParaRPr lang="en-US"/>
          </a:p>
        </p:txBody>
      </p:sp>
    </p:spTree>
    <p:extLst>
      <p:ext uri="{BB962C8B-B14F-4D97-AF65-F5344CB8AC3E}">
        <p14:creationId xmlns:p14="http://schemas.microsoft.com/office/powerpoint/2010/main" val="287236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3373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50000"/>
              </a:lnSpc>
              <a:spcBef>
                <a:spcPts val="240"/>
              </a:spcBef>
              <a:spcAft>
                <a:spcPts val="240"/>
              </a:spcAft>
            </a:pPr>
            <a:r>
              <a:rPr lang="vi-VN" sz="18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Những sự tích trên xuất hiện dưới thời đại nhà nước Văn Lang, Âu Lạc – một trong những quốc gia xuất hiện đầu tiên trên lãnh thổ Việt Nam.</a:t>
            </a:r>
            <a:r>
              <a:rPr lang="vi-VN" sz="18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p>
            <a:r>
              <a:rPr lang="vi-VN" sz="1800" dirty="0">
                <a:solidFill>
                  <a:srgbClr val="000000"/>
                </a:solidFill>
                <a:effectLst/>
                <a:latin typeface="Times New Roman" panose="02020603050405020304" pitchFamily="18" charset="0"/>
                <a:ea typeface="SimSun" panose="02010600030101010101" pitchFamily="2" charset="-122"/>
              </a:rPr>
              <a:t>- </a:t>
            </a:r>
            <a:r>
              <a:rPr lang="vi-VN" sz="1800" i="1" dirty="0">
                <a:solidFill>
                  <a:srgbClr val="000000"/>
                </a:solidFill>
                <a:effectLst/>
                <a:latin typeface="Times New Roman" panose="02020603050405020304" pitchFamily="18" charset="0"/>
                <a:ea typeface="SimSun" panose="02010600030101010101" pitchFamily="2" charset="-122"/>
              </a:rPr>
              <a:t>Để tìm hiểu sâu hơn về nhà nước Văn Lang và Âu Lạc, chúng ta cùng vào bài học ngày hôm nay: </a:t>
            </a:r>
            <a:r>
              <a:rPr lang="vi-VN" sz="1800" b="1" i="1" dirty="0">
                <a:solidFill>
                  <a:srgbClr val="000000"/>
                </a:solidFill>
                <a:effectLst/>
                <a:latin typeface="Times New Roman" panose="02020603050405020304" pitchFamily="18" charset="0"/>
                <a:ea typeface="SimSun" panose="02010600030101010101" pitchFamily="2" charset="-122"/>
              </a:rPr>
              <a:t>Bài 5 </a:t>
            </a:r>
            <a:r>
              <a:rPr lang="en-US" sz="1800" b="1" i="1" dirty="0" err="1">
                <a:solidFill>
                  <a:srgbClr val="000000"/>
                </a:solidFill>
                <a:effectLst/>
                <a:latin typeface="Times New Roman" panose="02020603050405020304" pitchFamily="18" charset="0"/>
                <a:ea typeface="SimSun" panose="02010600030101010101" pitchFamily="2" charset="-122"/>
              </a:rPr>
              <a:t>tiết</a:t>
            </a:r>
            <a:r>
              <a:rPr lang="en-US" sz="1800" b="1" i="1" dirty="0">
                <a:solidFill>
                  <a:srgbClr val="000000"/>
                </a:solidFill>
                <a:effectLst/>
                <a:latin typeface="Times New Roman" panose="02020603050405020304" pitchFamily="18" charset="0"/>
                <a:ea typeface="SimSun" panose="02010600030101010101" pitchFamily="2" charset="-122"/>
              </a:rPr>
              <a:t> 2</a:t>
            </a:r>
            <a:r>
              <a:rPr lang="vi-VN" sz="1800" b="1" i="1" dirty="0">
                <a:solidFill>
                  <a:srgbClr val="000000"/>
                </a:solidFill>
                <a:effectLst/>
                <a:latin typeface="Times New Roman" panose="02020603050405020304" pitchFamily="18" charset="0"/>
                <a:ea typeface="SimSun" panose="02010600030101010101" pitchFamily="2" charset="-122"/>
              </a:rPr>
              <a:t>–  Nhà nước Văn Lang, nhà nước Âu Lạc</a:t>
            </a:r>
            <a:endParaRPr lang="en-US" dirty="0"/>
          </a:p>
        </p:txBody>
      </p:sp>
      <p:sp>
        <p:nvSpPr>
          <p:cNvPr id="4" name="Slide Number Placeholder 3"/>
          <p:cNvSpPr>
            <a:spLocks noGrp="1"/>
          </p:cNvSpPr>
          <p:nvPr>
            <p:ph type="sldNum" sz="quarter" idx="5"/>
          </p:nvPr>
        </p:nvSpPr>
        <p:spPr/>
        <p:txBody>
          <a:bodyPr/>
          <a:lstStyle/>
          <a:p>
            <a:fld id="{477B92A1-7059-4C1C-A53E-42BE8EFB572B}" type="slidenum">
              <a:rPr lang="en-US" smtClean="0"/>
              <a:t>3</a:t>
            </a:fld>
            <a:endParaRPr lang="en-US"/>
          </a:p>
        </p:txBody>
      </p:sp>
    </p:spTree>
    <p:extLst>
      <p:ext uri="{BB962C8B-B14F-4D97-AF65-F5344CB8AC3E}">
        <p14:creationId xmlns:p14="http://schemas.microsoft.com/office/powerpoint/2010/main" val="176747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7B92A1-7059-4C1C-A53E-42BE8EFB572B}" type="slidenum">
              <a:rPr lang="en-US" smtClean="0"/>
              <a:t>9</a:t>
            </a:fld>
            <a:endParaRPr lang="en-US"/>
          </a:p>
        </p:txBody>
      </p:sp>
    </p:spTree>
    <p:extLst>
      <p:ext uri="{BB962C8B-B14F-4D97-AF65-F5344CB8AC3E}">
        <p14:creationId xmlns:p14="http://schemas.microsoft.com/office/powerpoint/2010/main" val="3279965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3430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7741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057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03729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29318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2560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855E8-30B2-D981-EB3A-139DCCF3ED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AFABCA-540A-49D1-A4CE-CA574C5824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871496-03FC-F04F-DB1D-01C01187778C}"/>
              </a:ext>
            </a:extLst>
          </p:cNvPr>
          <p:cNvSpPr>
            <a:spLocks noGrp="1"/>
          </p:cNvSpPr>
          <p:nvPr>
            <p:ph type="dt" sz="half" idx="10"/>
          </p:nvPr>
        </p:nvSpPr>
        <p:spPr/>
        <p:txBody>
          <a:bodyPr/>
          <a:lstStyle/>
          <a:p>
            <a:fld id="{BCE0B36E-18E8-402E-A3EB-7BFBCC91DD66}" type="datetimeFigureOut">
              <a:rPr lang="en-US" smtClean="0"/>
              <a:t>12/12/2025</a:t>
            </a:fld>
            <a:endParaRPr lang="en-US"/>
          </a:p>
        </p:txBody>
      </p:sp>
      <p:sp>
        <p:nvSpPr>
          <p:cNvPr id="5" name="Footer Placeholder 4">
            <a:extLst>
              <a:ext uri="{FF2B5EF4-FFF2-40B4-BE49-F238E27FC236}">
                <a16:creationId xmlns:a16="http://schemas.microsoft.com/office/drawing/2014/main" id="{294E3A53-53D5-9743-B1BC-8A2D229C6D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C9E383-0AE7-4489-E716-099C1A891C02}"/>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721626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B0C75-CA10-C421-8874-388D9A3EA8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DBF109-C757-6DA2-73F8-D99DAC904E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AC8A0C-8ABF-4098-E20D-A4ADB16BA46C}"/>
              </a:ext>
            </a:extLst>
          </p:cNvPr>
          <p:cNvSpPr>
            <a:spLocks noGrp="1"/>
          </p:cNvSpPr>
          <p:nvPr>
            <p:ph type="dt" sz="half" idx="10"/>
          </p:nvPr>
        </p:nvSpPr>
        <p:spPr/>
        <p:txBody>
          <a:bodyPr/>
          <a:lstStyle/>
          <a:p>
            <a:fld id="{BCE0B36E-18E8-402E-A3EB-7BFBCC91DD66}" type="datetimeFigureOut">
              <a:rPr lang="en-US" smtClean="0"/>
              <a:t>12/12/2025</a:t>
            </a:fld>
            <a:endParaRPr lang="en-US"/>
          </a:p>
        </p:txBody>
      </p:sp>
      <p:sp>
        <p:nvSpPr>
          <p:cNvPr id="5" name="Footer Placeholder 4">
            <a:extLst>
              <a:ext uri="{FF2B5EF4-FFF2-40B4-BE49-F238E27FC236}">
                <a16:creationId xmlns:a16="http://schemas.microsoft.com/office/drawing/2014/main" id="{0F7E66D6-9DE2-13FA-E43D-F73D2A682E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E39556-FA87-63A1-3EFF-EF27D38177AD}"/>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67519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759467-D562-AE40-86C3-6E5DC2E5A58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800DB5-8978-499A-D1E8-1603AF6228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837D72-5DAE-C228-1276-C7CCFADACB7F}"/>
              </a:ext>
            </a:extLst>
          </p:cNvPr>
          <p:cNvSpPr>
            <a:spLocks noGrp="1"/>
          </p:cNvSpPr>
          <p:nvPr>
            <p:ph type="dt" sz="half" idx="10"/>
          </p:nvPr>
        </p:nvSpPr>
        <p:spPr/>
        <p:txBody>
          <a:bodyPr/>
          <a:lstStyle/>
          <a:p>
            <a:fld id="{BCE0B36E-18E8-402E-A3EB-7BFBCC91DD66}" type="datetimeFigureOut">
              <a:rPr lang="en-US" smtClean="0"/>
              <a:t>12/12/2025</a:t>
            </a:fld>
            <a:endParaRPr lang="en-US"/>
          </a:p>
        </p:txBody>
      </p:sp>
      <p:sp>
        <p:nvSpPr>
          <p:cNvPr id="5" name="Footer Placeholder 4">
            <a:extLst>
              <a:ext uri="{FF2B5EF4-FFF2-40B4-BE49-F238E27FC236}">
                <a16:creationId xmlns:a16="http://schemas.microsoft.com/office/drawing/2014/main" id="{2759566C-D8B3-EB4E-F610-2F25F19C0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969A1E-BD7D-AD95-2340-CCA8EFAB0027}"/>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0993135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7907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8620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38610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6550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9633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9010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4403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6920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B711A-BE11-DF61-A4DC-661881D33E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70F3C5-DE54-EF8F-AF11-AA96E509EA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456AA6-C728-5284-3420-FE5137459637}"/>
              </a:ext>
            </a:extLst>
          </p:cNvPr>
          <p:cNvSpPr>
            <a:spLocks noGrp="1"/>
          </p:cNvSpPr>
          <p:nvPr>
            <p:ph type="dt" sz="half" idx="10"/>
          </p:nvPr>
        </p:nvSpPr>
        <p:spPr/>
        <p:txBody>
          <a:bodyPr/>
          <a:lstStyle/>
          <a:p>
            <a:fld id="{BCE0B36E-18E8-402E-A3EB-7BFBCC91DD66}" type="datetimeFigureOut">
              <a:rPr lang="en-US" smtClean="0"/>
              <a:t>12/12/2025</a:t>
            </a:fld>
            <a:endParaRPr lang="en-US"/>
          </a:p>
        </p:txBody>
      </p:sp>
      <p:sp>
        <p:nvSpPr>
          <p:cNvPr id="5" name="Footer Placeholder 4">
            <a:extLst>
              <a:ext uri="{FF2B5EF4-FFF2-40B4-BE49-F238E27FC236}">
                <a16:creationId xmlns:a16="http://schemas.microsoft.com/office/drawing/2014/main" id="{0DF73103-8F8A-62EF-8314-D4C942C1CF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5D843E-D039-6063-CF50-961B7EEE6DED}"/>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41613639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6468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0327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5053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4E1D7-3E7B-2175-386C-7EE136D011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2AFAF5-1FA7-0203-9390-4DC48E8F35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0915D7-0083-C960-07F2-BB7222303405}"/>
              </a:ext>
            </a:extLst>
          </p:cNvPr>
          <p:cNvSpPr>
            <a:spLocks noGrp="1"/>
          </p:cNvSpPr>
          <p:nvPr>
            <p:ph type="dt" sz="half" idx="10"/>
          </p:nvPr>
        </p:nvSpPr>
        <p:spPr/>
        <p:txBody>
          <a:bodyPr/>
          <a:lstStyle/>
          <a:p>
            <a:fld id="{BCE0B36E-18E8-402E-A3EB-7BFBCC91DD66}" type="datetimeFigureOut">
              <a:rPr lang="en-US" smtClean="0"/>
              <a:t>12/12/2025</a:t>
            </a:fld>
            <a:endParaRPr lang="en-US"/>
          </a:p>
        </p:txBody>
      </p:sp>
      <p:sp>
        <p:nvSpPr>
          <p:cNvPr id="5" name="Footer Placeholder 4">
            <a:extLst>
              <a:ext uri="{FF2B5EF4-FFF2-40B4-BE49-F238E27FC236}">
                <a16:creationId xmlns:a16="http://schemas.microsoft.com/office/drawing/2014/main" id="{3C604243-AE92-8AD6-C034-E15849183E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F3C256-242A-90D9-A4C9-01280A82AF76}"/>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271985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5A164-36A3-596F-FC86-DC4AB3E2E6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008F4E-CB91-D9FE-8188-5A34CF1844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7F7B76-D969-3CF9-8EE7-69C3D3412C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B14392-CF6C-3986-3E3C-3C50B3E9A92D}"/>
              </a:ext>
            </a:extLst>
          </p:cNvPr>
          <p:cNvSpPr>
            <a:spLocks noGrp="1"/>
          </p:cNvSpPr>
          <p:nvPr>
            <p:ph type="dt" sz="half" idx="10"/>
          </p:nvPr>
        </p:nvSpPr>
        <p:spPr/>
        <p:txBody>
          <a:bodyPr/>
          <a:lstStyle/>
          <a:p>
            <a:fld id="{BCE0B36E-18E8-402E-A3EB-7BFBCC91DD66}" type="datetimeFigureOut">
              <a:rPr lang="en-US" smtClean="0"/>
              <a:t>12/12/2025</a:t>
            </a:fld>
            <a:endParaRPr lang="en-US"/>
          </a:p>
        </p:txBody>
      </p:sp>
      <p:sp>
        <p:nvSpPr>
          <p:cNvPr id="6" name="Footer Placeholder 5">
            <a:extLst>
              <a:ext uri="{FF2B5EF4-FFF2-40B4-BE49-F238E27FC236}">
                <a16:creationId xmlns:a16="http://schemas.microsoft.com/office/drawing/2014/main" id="{3A3DBF45-14DB-B0E3-4EBD-9891B1780B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2B6626-8724-421C-100E-772FF69F6CAC}"/>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474213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B679F-3A22-704C-2A03-2D7498E8F4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665604-C334-FCF2-D8E6-8282CF65A1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096ECD-782A-153C-A7EE-93908D70C2E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A95E93-6CED-0673-3F2A-672B41C435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E6BCB2-A8D1-5584-9596-530B09F443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DD7622-0487-A85C-C95C-4A4867DE4EC6}"/>
              </a:ext>
            </a:extLst>
          </p:cNvPr>
          <p:cNvSpPr>
            <a:spLocks noGrp="1"/>
          </p:cNvSpPr>
          <p:nvPr>
            <p:ph type="dt" sz="half" idx="10"/>
          </p:nvPr>
        </p:nvSpPr>
        <p:spPr/>
        <p:txBody>
          <a:bodyPr/>
          <a:lstStyle/>
          <a:p>
            <a:fld id="{BCE0B36E-18E8-402E-A3EB-7BFBCC91DD66}" type="datetimeFigureOut">
              <a:rPr lang="en-US" smtClean="0"/>
              <a:t>12/12/2025</a:t>
            </a:fld>
            <a:endParaRPr lang="en-US"/>
          </a:p>
        </p:txBody>
      </p:sp>
      <p:sp>
        <p:nvSpPr>
          <p:cNvPr id="8" name="Footer Placeholder 7">
            <a:extLst>
              <a:ext uri="{FF2B5EF4-FFF2-40B4-BE49-F238E27FC236}">
                <a16:creationId xmlns:a16="http://schemas.microsoft.com/office/drawing/2014/main" id="{6C71BA15-DEFB-6343-5C39-31D4C6BDBF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F2555D-9210-7B64-9CE1-B3E6DF6B1D47}"/>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1783731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90B9C-9519-F86A-7545-465C4D4F16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A7C16E-2CFB-1A29-FA43-FBF39E67679B}"/>
              </a:ext>
            </a:extLst>
          </p:cNvPr>
          <p:cNvSpPr>
            <a:spLocks noGrp="1"/>
          </p:cNvSpPr>
          <p:nvPr>
            <p:ph type="dt" sz="half" idx="10"/>
          </p:nvPr>
        </p:nvSpPr>
        <p:spPr/>
        <p:txBody>
          <a:bodyPr/>
          <a:lstStyle/>
          <a:p>
            <a:fld id="{BCE0B36E-18E8-402E-A3EB-7BFBCC91DD66}" type="datetimeFigureOut">
              <a:rPr lang="en-US" smtClean="0"/>
              <a:t>12/12/2025</a:t>
            </a:fld>
            <a:endParaRPr lang="en-US"/>
          </a:p>
        </p:txBody>
      </p:sp>
      <p:sp>
        <p:nvSpPr>
          <p:cNvPr id="4" name="Footer Placeholder 3">
            <a:extLst>
              <a:ext uri="{FF2B5EF4-FFF2-40B4-BE49-F238E27FC236}">
                <a16:creationId xmlns:a16="http://schemas.microsoft.com/office/drawing/2014/main" id="{019C8E7B-E00F-51B4-6139-D19EDC26A8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5D7657-5F10-7874-54CC-D551B2723393}"/>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716539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788DFC-1CA0-0C87-F8A6-CC0E2BBA59F3}"/>
              </a:ext>
            </a:extLst>
          </p:cNvPr>
          <p:cNvSpPr>
            <a:spLocks noGrp="1"/>
          </p:cNvSpPr>
          <p:nvPr>
            <p:ph type="dt" sz="half" idx="10"/>
          </p:nvPr>
        </p:nvSpPr>
        <p:spPr/>
        <p:txBody>
          <a:bodyPr/>
          <a:lstStyle/>
          <a:p>
            <a:fld id="{BCE0B36E-18E8-402E-A3EB-7BFBCC91DD66}" type="datetimeFigureOut">
              <a:rPr lang="en-US" smtClean="0"/>
              <a:t>12/12/2025</a:t>
            </a:fld>
            <a:endParaRPr lang="en-US"/>
          </a:p>
        </p:txBody>
      </p:sp>
      <p:sp>
        <p:nvSpPr>
          <p:cNvPr id="3" name="Footer Placeholder 2">
            <a:extLst>
              <a:ext uri="{FF2B5EF4-FFF2-40B4-BE49-F238E27FC236}">
                <a16:creationId xmlns:a16="http://schemas.microsoft.com/office/drawing/2014/main" id="{CB4D7D63-62E6-8086-E92D-B9C9039D42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CD51055-F8C9-CB52-4C6C-1AE38933D668}"/>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155693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3BDE-AB1C-1977-69D5-51AED95304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A00B29-832B-23E6-6937-C2C2545D3C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D9ABD6-A0D7-D1D6-B1B2-63EFA146EA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E8DCF1-2F4A-838B-75C0-FBD1A9D743F4}"/>
              </a:ext>
            </a:extLst>
          </p:cNvPr>
          <p:cNvSpPr>
            <a:spLocks noGrp="1"/>
          </p:cNvSpPr>
          <p:nvPr>
            <p:ph type="dt" sz="half" idx="10"/>
          </p:nvPr>
        </p:nvSpPr>
        <p:spPr/>
        <p:txBody>
          <a:bodyPr/>
          <a:lstStyle/>
          <a:p>
            <a:fld id="{BCE0B36E-18E8-402E-A3EB-7BFBCC91DD66}" type="datetimeFigureOut">
              <a:rPr lang="en-US" smtClean="0"/>
              <a:t>12/12/2025</a:t>
            </a:fld>
            <a:endParaRPr lang="en-US"/>
          </a:p>
        </p:txBody>
      </p:sp>
      <p:sp>
        <p:nvSpPr>
          <p:cNvPr id="6" name="Footer Placeholder 5">
            <a:extLst>
              <a:ext uri="{FF2B5EF4-FFF2-40B4-BE49-F238E27FC236}">
                <a16:creationId xmlns:a16="http://schemas.microsoft.com/office/drawing/2014/main" id="{A3E736F4-D87F-10EB-7E4A-85388A3A1D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60ADC7-11E5-45B7-1623-FA736E4AD18B}"/>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944587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5C9C7-27CB-6941-CDB9-69990D1469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894826-E00B-D0F7-25F7-66B6C24FE3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67964C-0032-BD89-6255-FE82AD8A9F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B68E66-BCB3-8CAF-49ED-55FB0A382046}"/>
              </a:ext>
            </a:extLst>
          </p:cNvPr>
          <p:cNvSpPr>
            <a:spLocks noGrp="1"/>
          </p:cNvSpPr>
          <p:nvPr>
            <p:ph type="dt" sz="half" idx="10"/>
          </p:nvPr>
        </p:nvSpPr>
        <p:spPr/>
        <p:txBody>
          <a:bodyPr/>
          <a:lstStyle/>
          <a:p>
            <a:fld id="{BCE0B36E-18E8-402E-A3EB-7BFBCC91DD66}" type="datetimeFigureOut">
              <a:rPr lang="en-US" smtClean="0"/>
              <a:t>12/12/2025</a:t>
            </a:fld>
            <a:endParaRPr lang="en-US"/>
          </a:p>
        </p:txBody>
      </p:sp>
      <p:sp>
        <p:nvSpPr>
          <p:cNvPr id="6" name="Footer Placeholder 5">
            <a:extLst>
              <a:ext uri="{FF2B5EF4-FFF2-40B4-BE49-F238E27FC236}">
                <a16:creationId xmlns:a16="http://schemas.microsoft.com/office/drawing/2014/main" id="{11A4EC7E-8C04-76C1-21D8-71D4084533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3685D6-E0B5-759E-B48A-FAB012388018}"/>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1060679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1F3431-0F49-91E3-0A05-249B3DDE87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B3C118-117B-07A1-8422-168EACF4DB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D4AC58-BFBB-CCD7-4043-B546C72484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E0B36E-18E8-402E-A3EB-7BFBCC91DD66}" type="datetimeFigureOut">
              <a:rPr lang="en-US" smtClean="0"/>
              <a:t>12/12/2025</a:t>
            </a:fld>
            <a:endParaRPr lang="en-US"/>
          </a:p>
        </p:txBody>
      </p:sp>
      <p:sp>
        <p:nvSpPr>
          <p:cNvPr id="5" name="Footer Placeholder 4">
            <a:extLst>
              <a:ext uri="{FF2B5EF4-FFF2-40B4-BE49-F238E27FC236}">
                <a16:creationId xmlns:a16="http://schemas.microsoft.com/office/drawing/2014/main" id="{2886164F-C430-036B-D357-87A9033189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2046370-434D-A7D7-EA73-3D2A0D8BE1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ABEB7F-1860-490C-8393-23233693F6E5}" type="slidenum">
              <a:rPr lang="en-US" smtClean="0"/>
              <a:t>‹#›</a:t>
            </a:fld>
            <a:endParaRPr lang="en-US"/>
          </a:p>
        </p:txBody>
      </p:sp>
    </p:spTree>
    <p:extLst>
      <p:ext uri="{BB962C8B-B14F-4D97-AF65-F5344CB8AC3E}">
        <p14:creationId xmlns:p14="http://schemas.microsoft.com/office/powerpoint/2010/main" val="13672378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42026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3.sv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5.svg"/><Relationship Id="rId9" Type="http://schemas.openxmlformats.org/officeDocument/2006/relationships/image" Target="../media/image14.sv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5.png"/><Relationship Id="rId1" Type="http://schemas.openxmlformats.org/officeDocument/2006/relationships/slideLayout" Target="../slideLayouts/slideLayout18.xm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18.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C85D6AA1-82DA-3937-25BD-04EC69EFF0BF}"/>
              </a:ext>
            </a:extLst>
          </p:cNvPr>
          <p:cNvPicPr>
            <a:picLocks noChangeAspect="1"/>
          </p:cNvPicPr>
          <p:nvPr/>
        </p:nvPicPr>
        <p:blipFill>
          <a:blip r:embed="rId3">
            <a:extLst>
              <a:ext uri="{28A0092B-C50C-407E-A947-70E740481C1C}">
                <a14:useLocalDpi xmlns:a14="http://schemas.microsoft.com/office/drawing/2010/main" val="0"/>
              </a:ext>
            </a:extLst>
          </a:blip>
          <a:srcRect l="9189" r="10715" b="-2"/>
          <a:stretch/>
        </p:blipFill>
        <p:spPr>
          <a:xfrm>
            <a:off x="5158339" y="295276"/>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Tree>
    <p:extLst>
      <p:ext uri="{BB962C8B-B14F-4D97-AF65-F5344CB8AC3E}">
        <p14:creationId xmlns:p14="http://schemas.microsoft.com/office/powerpoint/2010/main" val="1131818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3">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grpSp>
        <p:nvGrpSpPr>
          <p:cNvPr id="17" name="Group 2">
            <a:extLst>
              <a:ext uri="{FF2B5EF4-FFF2-40B4-BE49-F238E27FC236}">
                <a16:creationId xmlns:a16="http://schemas.microsoft.com/office/drawing/2014/main" id="{6B212DC7-530B-1D87-F1DC-152F92D3590B}"/>
              </a:ext>
            </a:extLst>
          </p:cNvPr>
          <p:cNvGrpSpPr/>
          <p:nvPr/>
        </p:nvGrpSpPr>
        <p:grpSpPr>
          <a:xfrm>
            <a:off x="400050" y="-219075"/>
            <a:ext cx="11639550" cy="7077075"/>
            <a:chOff x="0" y="0"/>
            <a:chExt cx="21640800" cy="11070274"/>
          </a:xfrm>
        </p:grpSpPr>
        <p:grpSp>
          <p:nvGrpSpPr>
            <p:cNvPr id="18" name="Group 3">
              <a:extLst>
                <a:ext uri="{FF2B5EF4-FFF2-40B4-BE49-F238E27FC236}">
                  <a16:creationId xmlns:a16="http://schemas.microsoft.com/office/drawing/2014/main" id="{E5CF4EE8-D46D-C4AC-4A99-C9B137A5BF00}"/>
                </a:ext>
              </a:extLst>
            </p:cNvPr>
            <p:cNvGrpSpPr/>
            <p:nvPr/>
          </p:nvGrpSpPr>
          <p:grpSpPr>
            <a:xfrm>
              <a:off x="1368062" y="1907071"/>
              <a:ext cx="19081623" cy="7355293"/>
              <a:chOff x="0" y="0"/>
              <a:chExt cx="9464596" cy="3648268"/>
            </a:xfrm>
          </p:grpSpPr>
          <p:sp>
            <p:nvSpPr>
              <p:cNvPr id="22" name="Freeform 4">
                <a:extLst>
                  <a:ext uri="{FF2B5EF4-FFF2-40B4-BE49-F238E27FC236}">
                    <a16:creationId xmlns:a16="http://schemas.microsoft.com/office/drawing/2014/main" id="{7BB80FD7-43F0-3DF1-26F5-E9187FE1A44C}"/>
                  </a:ext>
                </a:extLst>
              </p:cNvPr>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AutoShape 5">
              <a:extLst>
                <a:ext uri="{FF2B5EF4-FFF2-40B4-BE49-F238E27FC236}">
                  <a16:creationId xmlns:a16="http://schemas.microsoft.com/office/drawing/2014/main" id="{C1636445-2F55-A42B-B0B4-A1B12FF4A194}"/>
                </a:ext>
              </a:extLst>
            </p:cNvPr>
            <p:cNvSpPr/>
            <p:nvPr/>
          </p:nvSpPr>
          <p:spPr>
            <a:xfrm>
              <a:off x="1017755" y="1957871"/>
              <a:ext cx="19431930" cy="7183607"/>
            </a:xfrm>
            <a:prstGeom prst="rect">
              <a:avLst/>
            </a:pr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6">
              <a:extLst>
                <a:ext uri="{FF2B5EF4-FFF2-40B4-BE49-F238E27FC236}">
                  <a16:creationId xmlns:a16="http://schemas.microsoft.com/office/drawing/2014/main" id="{FA92A0D6-6B5A-7DB8-87E6-A2569D151E75}"/>
                </a:ext>
              </a:extLst>
            </p:cNvPr>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r:embed="rId5"/>
                  </a:ext>
                </a:extLst>
              </a:blip>
              <a:stretch>
                <a:fillRect r="-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7">
              <a:extLst>
                <a:ext uri="{FF2B5EF4-FFF2-40B4-BE49-F238E27FC236}">
                  <a16:creationId xmlns:a16="http://schemas.microsoft.com/office/drawing/2014/main" id="{707288EE-FBBF-DD00-4FE1-8295EF420EAF}"/>
                </a:ext>
              </a:extLst>
            </p:cNvPr>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r:embed="rId5"/>
                  </a:ext>
                </a:extLst>
              </a:blip>
              <a:stretch>
                <a:fillRect l="-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26">
            <a:extLst>
              <a:ext uri="{FF2B5EF4-FFF2-40B4-BE49-F238E27FC236}">
                <a16:creationId xmlns:a16="http://schemas.microsoft.com/office/drawing/2014/main" id="{7BD51D66-6A2F-1DCB-4E5D-9B469539C0CE}"/>
              </a:ext>
            </a:extLst>
          </p:cNvPr>
          <p:cNvSpPr txBox="1"/>
          <p:nvPr/>
        </p:nvSpPr>
        <p:spPr>
          <a:xfrm>
            <a:off x="1600835" y="1291383"/>
            <a:ext cx="9382125" cy="3539430"/>
          </a:xfrm>
          <a:prstGeom prst="rect">
            <a:avLst/>
          </a:prstGeom>
          <a:noFill/>
        </p:spPr>
        <p:txBody>
          <a:bodyPr wrap="square" rtlCol="0">
            <a:spAutoFit/>
          </a:bodyPr>
          <a:lstStyle/>
          <a:p>
            <a:pPr lvl="0" algn="just" defTabSz="609630"/>
            <a:r>
              <a:rPr lang="en-US" sz="3200" b="1" dirty="0">
                <a:solidFill>
                  <a:prstClr val="black"/>
                </a:solidFill>
                <a:latin typeface="Cambria" panose="02040503050406030204" pitchFamily="18" charset="0"/>
                <a:ea typeface="Cambria" panose="02040503050406030204" pitchFamily="18" charset="0"/>
              </a:rPr>
              <a:t>   </a:t>
            </a:r>
            <a:r>
              <a:rPr lang="vi-VN" sz="3200" b="1" dirty="0">
                <a:solidFill>
                  <a:prstClr val="black"/>
                </a:solidFill>
                <a:latin typeface="Cambria" panose="02040503050406030204" pitchFamily="18" charset="0"/>
                <a:ea typeface="Cambria" panose="02040503050406030204" pitchFamily="18" charset="0"/>
              </a:rPr>
              <a:t>Câu chuyện Sơn Tinh, Thuỷ Tinh cho thấy những sản phẩm phong phú của nền kinh tế nông nghiệp: cơm nếp, bánh chưng, voi chín ngà, gà chín cựa, ngựa chín hồng mao,… Đồng thời, câu chuyện này cũng cho thấy, cư dân Văn Lang, Âu Lạc cũng phải thường xuyên phải đối phó với lũ lụt để bảo vệ sản xuất nông nghiệp.</a:t>
            </a:r>
          </a:p>
        </p:txBody>
      </p:sp>
    </p:spTree>
    <p:extLst>
      <p:ext uri="{BB962C8B-B14F-4D97-AF65-F5344CB8AC3E}">
        <p14:creationId xmlns:p14="http://schemas.microsoft.com/office/powerpoint/2010/main" val="348465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Scale>
                                      <p:cBhvr>
                                        <p:cTn id="7" dur="100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7"/>
                                        </p:tgtEl>
                                        <p:attrNameLst>
                                          <p:attrName>ppt_x</p:attrName>
                                          <p:attrName>ppt_y</p:attrName>
                                        </p:attrNameLst>
                                      </p:cBhvr>
                                    </p:animMotion>
                                    <p:animEffect transition="in" filter="fade">
                                      <p:cBhvr>
                                        <p:cTn id="9" dur="1000"/>
                                        <p:tgtEl>
                                          <p:spTgt spid="27"/>
                                        </p:tgtEl>
                                      </p:cBhvr>
                                    </p:animEffect>
                                  </p:childTnLst>
                                </p:cTn>
                              </p:par>
                              <p:par>
                                <p:cTn id="10" presetID="5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Scale>
                                      <p:cBhvr>
                                        <p:cTn id="12"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7"/>
                                        </p:tgtEl>
                                        <p:attrNameLst>
                                          <p:attrName>ppt_x</p:attrName>
                                          <p:attrName>ppt_y</p:attrName>
                                        </p:attrNameLst>
                                      </p:cBhvr>
                                    </p:animMotion>
                                    <p:animEffect transition="in" filter="fade">
                                      <p:cBhvr>
                                        <p:cTn id="1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logo with a black background&#10;&#10;Description automatically generated">
            <a:extLst>
              <a:ext uri="{FF2B5EF4-FFF2-40B4-BE49-F238E27FC236}">
                <a16:creationId xmlns:a16="http://schemas.microsoft.com/office/drawing/2014/main" id="{977DD946-5185-8989-7F12-63D16DA640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4267" y="1282929"/>
            <a:ext cx="8315665" cy="6425741"/>
          </a:xfrm>
          <a:prstGeom prst="rect">
            <a:avLst/>
          </a:prstGeom>
        </p:spPr>
      </p:pic>
    </p:spTree>
    <p:extLst>
      <p:ext uri="{BB962C8B-B14F-4D97-AF65-F5344CB8AC3E}">
        <p14:creationId xmlns:p14="http://schemas.microsoft.com/office/powerpoint/2010/main" val="1410801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4" descr="A cartoon of a person holding a sword&#10;&#10;Description automatically generated with low confidence">
            <a:extLst>
              <a:ext uri="{FF2B5EF4-FFF2-40B4-BE49-F238E27FC236}">
                <a16:creationId xmlns:a16="http://schemas.microsoft.com/office/drawing/2014/main" id="{930EB9F0-D88F-5EEE-EE78-D8FD23F16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486FF40D-97B7-E254-2D1D-787F94026320}"/>
              </a:ext>
            </a:extLst>
          </p:cNvPr>
          <p:cNvGrpSpPr/>
          <p:nvPr/>
        </p:nvGrpSpPr>
        <p:grpSpPr>
          <a:xfrm>
            <a:off x="1317695" y="1282109"/>
            <a:ext cx="9811492" cy="1704975"/>
            <a:chOff x="1370858" y="952500"/>
            <a:chExt cx="4163167" cy="828675"/>
          </a:xfrm>
        </p:grpSpPr>
        <p:sp>
          <p:nvSpPr>
            <p:cNvPr id="14" name="Plaque 13">
              <a:extLst>
                <a:ext uri="{FF2B5EF4-FFF2-40B4-BE49-F238E27FC236}">
                  <a16:creationId xmlns:a16="http://schemas.microsoft.com/office/drawing/2014/main" id="{934F6B5A-D21A-2A34-05F0-A3B3978CE04F}"/>
                </a:ext>
              </a:extLst>
            </p:cNvPr>
            <p:cNvSpPr/>
            <p:nvPr/>
          </p:nvSpPr>
          <p:spPr>
            <a:xfrm>
              <a:off x="1370860" y="952500"/>
              <a:ext cx="4163165" cy="828675"/>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BEAAFE78-712D-91C7-F853-CBA9D36C395A}"/>
                </a:ext>
              </a:extLst>
            </p:cNvPr>
            <p:cNvSpPr txBox="1"/>
            <p:nvPr/>
          </p:nvSpPr>
          <p:spPr>
            <a:xfrm>
              <a:off x="1370858" y="1011978"/>
              <a:ext cx="4163165" cy="643236"/>
            </a:xfrm>
            <a:prstGeom prst="rect">
              <a:avLst/>
            </a:prstGeom>
            <a:noFill/>
          </p:spPr>
          <p:txBody>
            <a:bodyPr wrap="square">
              <a:spAutoFit/>
            </a:bodyPr>
            <a:lstStyle/>
            <a:p>
              <a:pPr lvl="0" algn="ctr"/>
              <a:r>
                <a:rPr lang="vi-VN" sz="4000" b="1" dirty="0">
                  <a:solidFill>
                    <a:srgbClr val="002060"/>
                  </a:solidFill>
                  <a:latin typeface="Calibri" panose="020F0502020204030204" pitchFamily="34" charset="0"/>
                  <a:cs typeface="Calibri" panose="020F0502020204030204" pitchFamily="34" charset="0"/>
                </a:rPr>
                <a:t>Kể một truyền thuyết khác liên quan đến Nhà nước Văn Lang hoặc Nhà nước Âu Lạc.</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675241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een and red text on a black background&#10;&#10;Description automatically generated">
            <a:extLst>
              <a:ext uri="{FF2B5EF4-FFF2-40B4-BE49-F238E27FC236}">
                <a16:creationId xmlns:a16="http://schemas.microsoft.com/office/drawing/2014/main" id="{686A1596-CD2D-6A9C-A3F4-CA3694AFA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753" y="956059"/>
            <a:ext cx="7193903" cy="5791702"/>
          </a:xfrm>
          <a:prstGeom prst="rect">
            <a:avLst/>
          </a:prstGeom>
        </p:spPr>
      </p:pic>
    </p:spTree>
    <p:extLst>
      <p:ext uri="{BB962C8B-B14F-4D97-AF65-F5344CB8AC3E}">
        <p14:creationId xmlns:p14="http://schemas.microsoft.com/office/powerpoint/2010/main" val="63296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4" descr="A cartoon of a person holding a sword&#10;&#10;Description automatically generated with low confidence">
            <a:extLst>
              <a:ext uri="{FF2B5EF4-FFF2-40B4-BE49-F238E27FC236}">
                <a16:creationId xmlns:a16="http://schemas.microsoft.com/office/drawing/2014/main" id="{930EB9F0-D88F-5EEE-EE78-D8FD23F16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486FF40D-97B7-E254-2D1D-787F94026320}"/>
              </a:ext>
            </a:extLst>
          </p:cNvPr>
          <p:cNvGrpSpPr/>
          <p:nvPr/>
        </p:nvGrpSpPr>
        <p:grpSpPr>
          <a:xfrm>
            <a:off x="1317695" y="1282109"/>
            <a:ext cx="9811492" cy="2279197"/>
            <a:chOff x="1370858" y="952500"/>
            <a:chExt cx="4163167" cy="871556"/>
          </a:xfrm>
        </p:grpSpPr>
        <p:sp>
          <p:nvSpPr>
            <p:cNvPr id="14" name="Plaque 13">
              <a:extLst>
                <a:ext uri="{FF2B5EF4-FFF2-40B4-BE49-F238E27FC236}">
                  <a16:creationId xmlns:a16="http://schemas.microsoft.com/office/drawing/2014/main" id="{934F6B5A-D21A-2A34-05F0-A3B3978CE04F}"/>
                </a:ext>
              </a:extLst>
            </p:cNvPr>
            <p:cNvSpPr/>
            <p:nvPr/>
          </p:nvSpPr>
          <p:spPr>
            <a:xfrm>
              <a:off x="1370860" y="952500"/>
              <a:ext cx="4163165" cy="828675"/>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BEAAFE78-712D-91C7-F853-CBA9D36C395A}"/>
                </a:ext>
              </a:extLst>
            </p:cNvPr>
            <p:cNvSpPr txBox="1"/>
            <p:nvPr/>
          </p:nvSpPr>
          <p:spPr>
            <a:xfrm>
              <a:off x="1370858" y="1011978"/>
              <a:ext cx="4163165" cy="81207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Tìm hiểu từ sách, báo, internet, hãy kể tên một số di tích lịch sử liên quan đến thời Văn Lang – Âu Lạc.</a:t>
              </a:r>
              <a:endParaRPr kumimoji="0" lang="en-US"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42103970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9218" name="Picture 2" descr="Đền Hùng: Tìm về chốn linh nghiêm nguồn cội của dân tộc">
            <a:extLst>
              <a:ext uri="{FF2B5EF4-FFF2-40B4-BE49-F238E27FC236}">
                <a16:creationId xmlns:a16="http://schemas.microsoft.com/office/drawing/2014/main" id="{60348D8D-85BA-6DD9-76F4-D296643343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853" y="1860726"/>
            <a:ext cx="5519804" cy="326416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06C03B03-4983-64E3-00FD-F9F7AEE1C59C}"/>
              </a:ext>
            </a:extLst>
          </p:cNvPr>
          <p:cNvSpPr/>
          <p:nvPr/>
        </p:nvSpPr>
        <p:spPr>
          <a:xfrm>
            <a:off x="6446653" y="1137682"/>
            <a:ext cx="5271135" cy="4762205"/>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Khu di tích Đền Hùng: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Nằm trên địa bàn thành phố Việt Trì, huyện Lâm Thao và huyện Phù Ninh, tỉnh Phú Thọ. Đây được xem là trung tâm tín ngưỡng thờ cúng Hùng Vương, nơi diễn ra nghi lễ Lễ hội Đền Hùng hàng năm. Khu di tích bao gồm nhiều đền, chùa, lăng mộ trên núi Nghĩa Lĩnh, đền Tổ Mẫu Âu Cơ, đền Quốc Tổ Lạc Long Quân,...</a:t>
            </a:r>
          </a:p>
        </p:txBody>
      </p:sp>
    </p:spTree>
    <p:extLst>
      <p:ext uri="{BB962C8B-B14F-4D97-AF65-F5344CB8AC3E}">
        <p14:creationId xmlns:p14="http://schemas.microsoft.com/office/powerpoint/2010/main" val="2666729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9218"/>
                                        </p:tgtEl>
                                        <p:attrNameLst>
                                          <p:attrName>style.visibility</p:attrName>
                                        </p:attrNameLst>
                                      </p:cBhvr>
                                      <p:to>
                                        <p:strVal val="visible"/>
                                      </p:to>
                                    </p:set>
                                    <p:animEffect transition="in" filter="wipe(down)">
                                      <p:cBhvr>
                                        <p:cTn id="10"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9218" name="Picture 2" descr="Đền Hùng: Tìm về chốn linh nghiêm nguồn cội của dân tộc">
            <a:extLst>
              <a:ext uri="{FF2B5EF4-FFF2-40B4-BE49-F238E27FC236}">
                <a16:creationId xmlns:a16="http://schemas.microsoft.com/office/drawing/2014/main" id="{60348D8D-85BA-6DD9-76F4-D296643343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853" y="1860726"/>
            <a:ext cx="5519804" cy="326416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06C03B03-4983-64E3-00FD-F9F7AEE1C59C}"/>
              </a:ext>
            </a:extLst>
          </p:cNvPr>
          <p:cNvSpPr/>
          <p:nvPr/>
        </p:nvSpPr>
        <p:spPr>
          <a:xfrm>
            <a:off x="6446653" y="1137682"/>
            <a:ext cx="5271135" cy="4762205"/>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342900" indent="-342900" algn="just">
              <a:buFont typeface="Arial" panose="020B0604020202020204" pitchFamily="34" charset="0"/>
              <a:buChar char="•"/>
            </a:pPr>
            <a:r>
              <a:rPr lang="vi-VN" sz="2400" b="1" dirty="0">
                <a:latin typeface="Cambria" panose="02040503050406030204" pitchFamily="18" charset="0"/>
                <a:ea typeface="Cambria" panose="02040503050406030204" pitchFamily="18" charset="0"/>
              </a:rPr>
              <a:t> Khu di tích Đền Hùng: </a:t>
            </a:r>
            <a:r>
              <a:rPr lang="vi-VN" sz="2400" dirty="0">
                <a:latin typeface="Cambria" panose="02040503050406030204" pitchFamily="18" charset="0"/>
                <a:ea typeface="Cambria" panose="02040503050406030204" pitchFamily="18" charset="0"/>
              </a:rPr>
              <a:t>Nằm trên địa bàn thành phố Việt Trì, huyện Lâm Thao và huyện Phù Ninh, tỉnh Phú Thọ. Đây được xem là trung tâm tín ngưỡng thờ cúng Hùng Vương, nơi diễn ra nghi lễ Lễ hội Đền Hùng hàng năm. Khu di tích bao gồm nhiều đền, chùa, lăng mộ trên núi Nghĩa Lĩnh, đền Tổ Mẫu Âu Cơ, đền Quốc Tổ Lạc Long Quân,...</a:t>
            </a:r>
          </a:p>
        </p:txBody>
      </p:sp>
    </p:spTree>
    <p:extLst>
      <p:ext uri="{BB962C8B-B14F-4D97-AF65-F5344CB8AC3E}">
        <p14:creationId xmlns:p14="http://schemas.microsoft.com/office/powerpoint/2010/main" val="2470080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9218"/>
                                        </p:tgtEl>
                                        <p:attrNameLst>
                                          <p:attrName>style.visibility</p:attrName>
                                        </p:attrNameLst>
                                      </p:cBhvr>
                                      <p:to>
                                        <p:strVal val="visible"/>
                                      </p:to>
                                    </p:set>
                                    <p:animEffect transition="in" filter="wipe(down)">
                                      <p:cBhvr>
                                        <p:cTn id="10"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Rectangle: Rounded Corners 1">
            <a:extLst>
              <a:ext uri="{FF2B5EF4-FFF2-40B4-BE49-F238E27FC236}">
                <a16:creationId xmlns:a16="http://schemas.microsoft.com/office/drawing/2014/main" id="{06C03B03-4983-64E3-00FD-F9F7AEE1C59C}"/>
              </a:ext>
            </a:extLst>
          </p:cNvPr>
          <p:cNvSpPr/>
          <p:nvPr/>
        </p:nvSpPr>
        <p:spPr>
          <a:xfrm>
            <a:off x="6446653" y="1137682"/>
            <a:ext cx="5271135" cy="4762205"/>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342900" lvl="0" indent="-342900" algn="just">
              <a:buFont typeface="Arial" panose="020B0604020202020204" pitchFamily="34" charset="0"/>
              <a:buChar char="•"/>
            </a:pPr>
            <a:r>
              <a:rPr lang="vi-VN" sz="2800" b="1" dirty="0">
                <a:solidFill>
                  <a:prstClr val="black"/>
                </a:solidFill>
                <a:latin typeface="Cambria" panose="02040503050406030204" pitchFamily="18" charset="0"/>
                <a:ea typeface="Cambria" panose="02040503050406030204" pitchFamily="18" charset="0"/>
              </a:rPr>
              <a:t>Thành cổ Loa: </a:t>
            </a:r>
            <a:r>
              <a:rPr lang="vi-VN" sz="2800" dirty="0">
                <a:solidFill>
                  <a:prstClr val="black"/>
                </a:solidFill>
                <a:latin typeface="Cambria" panose="02040503050406030204" pitchFamily="18" charset="0"/>
                <a:ea typeface="Cambria" panose="02040503050406030204" pitchFamily="18" charset="0"/>
              </a:rPr>
              <a:t>Nằm tại xã Cổ Loa, huyện Đông Anh, Hà Nội. Đây được xem là kinh đô của nước Âu Lạc dưới thời trị vì của vua An Dương Vương. Thành cổ Loa có cấu trúc độc đáo với ba vòng thành hình xoắn ốc, tượng trưng cho sự uy nghi, vững chắc.</a:t>
            </a:r>
            <a:endParaRPr kumimoji="0" lang="vi-VN"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0242" name="Picture 2" descr="Về Thành Cổ Loa khám phá huyền thoại nỏ thần An Dương Vương">
            <a:extLst>
              <a:ext uri="{FF2B5EF4-FFF2-40B4-BE49-F238E27FC236}">
                <a16:creationId xmlns:a16="http://schemas.microsoft.com/office/drawing/2014/main" id="{E230B556-458C-BBD6-FC4F-93B8F55D7D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043" y="1913861"/>
            <a:ext cx="5534247" cy="3689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65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0242"/>
                                        </p:tgtEl>
                                        <p:attrNameLst>
                                          <p:attrName>style.visibility</p:attrName>
                                        </p:attrNameLst>
                                      </p:cBhvr>
                                      <p:to>
                                        <p:strVal val="visible"/>
                                      </p:to>
                                    </p:set>
                                    <p:animEffect transition="in" filter="wipe(down)">
                                      <p:cBhvr>
                                        <p:cTn id="10"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2">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BBE72DCE-1B55-C9B5-FDD5-4FB9761E8B99}"/>
              </a:ext>
            </a:extLst>
          </p:cNvPr>
          <p:cNvPicPr>
            <a:picLocks noChangeAspect="1"/>
          </p:cNvPicPr>
          <p:nvPr/>
        </p:nvPicPr>
        <p:blipFill>
          <a:blip r:embed="rId3"/>
          <a:stretch>
            <a:fillRect/>
          </a:stretch>
        </p:blipFill>
        <p:spPr>
          <a:xfrm>
            <a:off x="200025" y="1085850"/>
            <a:ext cx="11290351" cy="3886200"/>
          </a:xfrm>
          <a:prstGeom prst="rect">
            <a:avLst/>
          </a:prstGeom>
        </p:spPr>
      </p:pic>
    </p:spTree>
    <p:extLst>
      <p:ext uri="{BB962C8B-B14F-4D97-AF65-F5344CB8AC3E}">
        <p14:creationId xmlns:p14="http://schemas.microsoft.com/office/powerpoint/2010/main" val="3907036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ppt_w"/>
                                          </p:val>
                                        </p:tav>
                                        <p:tav tm="100000">
                                          <p:val>
                                            <p:strVal val="#ppt_w"/>
                                          </p:val>
                                        </p:tav>
                                      </p:tavLst>
                                    </p:anim>
                                    <p:anim calcmode="lin" valueType="num">
                                      <p:cBhvr>
                                        <p:cTn id="8"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3">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grpSp>
        <p:nvGrpSpPr>
          <p:cNvPr id="17" name="Group 2">
            <a:extLst>
              <a:ext uri="{FF2B5EF4-FFF2-40B4-BE49-F238E27FC236}">
                <a16:creationId xmlns:a16="http://schemas.microsoft.com/office/drawing/2014/main" id="{6B212DC7-530B-1D87-F1DC-152F92D3590B}"/>
              </a:ext>
            </a:extLst>
          </p:cNvPr>
          <p:cNvGrpSpPr/>
          <p:nvPr/>
        </p:nvGrpSpPr>
        <p:grpSpPr>
          <a:xfrm>
            <a:off x="430530" y="431165"/>
            <a:ext cx="11639550" cy="5299075"/>
            <a:chOff x="0" y="0"/>
            <a:chExt cx="21640800" cy="11070274"/>
          </a:xfrm>
        </p:grpSpPr>
        <p:grpSp>
          <p:nvGrpSpPr>
            <p:cNvPr id="18" name="Group 3">
              <a:extLst>
                <a:ext uri="{FF2B5EF4-FFF2-40B4-BE49-F238E27FC236}">
                  <a16:creationId xmlns:a16="http://schemas.microsoft.com/office/drawing/2014/main" id="{E5CF4EE8-D46D-C4AC-4A99-C9B137A5BF00}"/>
                </a:ext>
              </a:extLst>
            </p:cNvPr>
            <p:cNvGrpSpPr/>
            <p:nvPr/>
          </p:nvGrpSpPr>
          <p:grpSpPr>
            <a:xfrm>
              <a:off x="1368062" y="1907071"/>
              <a:ext cx="19081623" cy="7355293"/>
              <a:chOff x="0" y="0"/>
              <a:chExt cx="9464596" cy="3648268"/>
            </a:xfrm>
          </p:grpSpPr>
          <p:sp>
            <p:nvSpPr>
              <p:cNvPr id="22" name="Freeform 4">
                <a:extLst>
                  <a:ext uri="{FF2B5EF4-FFF2-40B4-BE49-F238E27FC236}">
                    <a16:creationId xmlns:a16="http://schemas.microsoft.com/office/drawing/2014/main" id="{7BB80FD7-43F0-3DF1-26F5-E9187FE1A44C}"/>
                  </a:ext>
                </a:extLst>
              </p:cNvPr>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AutoShape 5">
              <a:extLst>
                <a:ext uri="{FF2B5EF4-FFF2-40B4-BE49-F238E27FC236}">
                  <a16:creationId xmlns:a16="http://schemas.microsoft.com/office/drawing/2014/main" id="{C1636445-2F55-A42B-B0B4-A1B12FF4A194}"/>
                </a:ext>
              </a:extLst>
            </p:cNvPr>
            <p:cNvSpPr/>
            <p:nvPr/>
          </p:nvSpPr>
          <p:spPr>
            <a:xfrm>
              <a:off x="1017755" y="1957871"/>
              <a:ext cx="19431930" cy="7183607"/>
            </a:xfrm>
            <a:prstGeom prst="rect">
              <a:avLst/>
            </a:pr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6">
              <a:extLst>
                <a:ext uri="{FF2B5EF4-FFF2-40B4-BE49-F238E27FC236}">
                  <a16:creationId xmlns:a16="http://schemas.microsoft.com/office/drawing/2014/main" id="{FA92A0D6-6B5A-7DB8-87E6-A2569D151E75}"/>
                </a:ext>
              </a:extLst>
            </p:cNvPr>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r:embed="rId5"/>
                  </a:ext>
                </a:extLst>
              </a:blip>
              <a:stretch>
                <a:fillRect r="-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7">
              <a:extLst>
                <a:ext uri="{FF2B5EF4-FFF2-40B4-BE49-F238E27FC236}">
                  <a16:creationId xmlns:a16="http://schemas.microsoft.com/office/drawing/2014/main" id="{707288EE-FBBF-DD00-4FE1-8295EF420EAF}"/>
                </a:ext>
              </a:extLst>
            </p:cNvPr>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r:embed="rId5"/>
                  </a:ext>
                </a:extLst>
              </a:blip>
              <a:stretch>
                <a:fillRect l="-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Picture 1">
            <a:extLst>
              <a:ext uri="{FF2B5EF4-FFF2-40B4-BE49-F238E27FC236}">
                <a16:creationId xmlns:a16="http://schemas.microsoft.com/office/drawing/2014/main" id="{28E8BAA4-6D6D-5213-F8E1-B8CE538F811B}"/>
              </a:ext>
            </a:extLst>
          </p:cNvPr>
          <p:cNvPicPr>
            <a:picLocks noChangeAspect="1"/>
          </p:cNvPicPr>
          <p:nvPr/>
        </p:nvPicPr>
        <p:blipFill>
          <a:blip r:embed="rId6"/>
          <a:stretch>
            <a:fillRect/>
          </a:stretch>
        </p:blipFill>
        <p:spPr>
          <a:xfrm>
            <a:off x="987109" y="1548247"/>
            <a:ext cx="10217782" cy="3151905"/>
          </a:xfrm>
          <a:prstGeom prst="rect">
            <a:avLst/>
          </a:prstGeom>
        </p:spPr>
      </p:pic>
    </p:spTree>
    <p:extLst>
      <p:ext uri="{BB962C8B-B14F-4D97-AF65-F5344CB8AC3E}">
        <p14:creationId xmlns:p14="http://schemas.microsoft.com/office/powerpoint/2010/main" val="625531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3">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pic>
        <p:nvPicPr>
          <p:cNvPr id="11" name="Picture 10">
            <a:extLst>
              <a:ext uri="{FF2B5EF4-FFF2-40B4-BE49-F238E27FC236}">
                <a16:creationId xmlns:a16="http://schemas.microsoft.com/office/drawing/2014/main" id="{A358CD66-D5B7-B53D-7B36-4D9E7467DDD0}"/>
              </a:ext>
            </a:extLst>
          </p:cNvPr>
          <p:cNvPicPr>
            <a:picLocks noChangeAspect="1"/>
          </p:cNvPicPr>
          <p:nvPr/>
        </p:nvPicPr>
        <p:blipFill>
          <a:blip r:embed="rId4"/>
          <a:stretch>
            <a:fillRect/>
          </a:stretch>
        </p:blipFill>
        <p:spPr>
          <a:xfrm>
            <a:off x="486849" y="316573"/>
            <a:ext cx="1579001" cy="871804"/>
          </a:xfrm>
          <a:prstGeom prst="rect">
            <a:avLst/>
          </a:prstGeom>
        </p:spPr>
      </p:pic>
      <p:pic>
        <p:nvPicPr>
          <p:cNvPr id="3" name="Picture 2" descr="A white and pink text on a black background&#10;&#10;Description automatically generated">
            <a:extLst>
              <a:ext uri="{FF2B5EF4-FFF2-40B4-BE49-F238E27FC236}">
                <a16:creationId xmlns:a16="http://schemas.microsoft.com/office/drawing/2014/main" id="{6A0C65E0-6B07-5449-B979-2EA2A1E410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5875" y="947737"/>
            <a:ext cx="9753600" cy="3038475"/>
          </a:xfrm>
          <a:prstGeom prst="rect">
            <a:avLst/>
          </a:prstGeom>
        </p:spPr>
      </p:pic>
    </p:spTree>
    <p:extLst>
      <p:ext uri="{BB962C8B-B14F-4D97-AF65-F5344CB8AC3E}">
        <p14:creationId xmlns:p14="http://schemas.microsoft.com/office/powerpoint/2010/main" val="51670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red and green text on a black background&#10;&#10;Description automatically generated">
            <a:extLst>
              <a:ext uri="{FF2B5EF4-FFF2-40B4-BE49-F238E27FC236}">
                <a16:creationId xmlns:a16="http://schemas.microsoft.com/office/drawing/2014/main" id="{14A6C601-B576-4C4D-1235-27B16E0D4C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0198" y="865390"/>
            <a:ext cx="7456054" cy="5584420"/>
          </a:xfrm>
          <a:prstGeom prst="rect">
            <a:avLst/>
          </a:prstGeom>
        </p:spPr>
      </p:pic>
    </p:spTree>
    <p:extLst>
      <p:ext uri="{BB962C8B-B14F-4D97-AF65-F5344CB8AC3E}">
        <p14:creationId xmlns:p14="http://schemas.microsoft.com/office/powerpoint/2010/main" val="128067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2">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grpSp>
        <p:nvGrpSpPr>
          <p:cNvPr id="17" name="Group 2">
            <a:extLst>
              <a:ext uri="{FF2B5EF4-FFF2-40B4-BE49-F238E27FC236}">
                <a16:creationId xmlns:a16="http://schemas.microsoft.com/office/drawing/2014/main" id="{6B212DC7-530B-1D87-F1DC-152F92D3590B}"/>
              </a:ext>
            </a:extLst>
          </p:cNvPr>
          <p:cNvGrpSpPr/>
          <p:nvPr/>
        </p:nvGrpSpPr>
        <p:grpSpPr>
          <a:xfrm>
            <a:off x="685800" y="521208"/>
            <a:ext cx="10820400" cy="5535137"/>
            <a:chOff x="0" y="0"/>
            <a:chExt cx="21640800" cy="11070274"/>
          </a:xfrm>
        </p:grpSpPr>
        <p:grpSp>
          <p:nvGrpSpPr>
            <p:cNvPr id="18" name="Group 3">
              <a:extLst>
                <a:ext uri="{FF2B5EF4-FFF2-40B4-BE49-F238E27FC236}">
                  <a16:creationId xmlns:a16="http://schemas.microsoft.com/office/drawing/2014/main" id="{E5CF4EE8-D46D-C4AC-4A99-C9B137A5BF00}"/>
                </a:ext>
              </a:extLst>
            </p:cNvPr>
            <p:cNvGrpSpPr/>
            <p:nvPr/>
          </p:nvGrpSpPr>
          <p:grpSpPr>
            <a:xfrm>
              <a:off x="1368062" y="1907071"/>
              <a:ext cx="19081623" cy="7355293"/>
              <a:chOff x="0" y="0"/>
              <a:chExt cx="9464596" cy="3648268"/>
            </a:xfrm>
          </p:grpSpPr>
          <p:sp>
            <p:nvSpPr>
              <p:cNvPr id="22" name="Freeform 4">
                <a:extLst>
                  <a:ext uri="{FF2B5EF4-FFF2-40B4-BE49-F238E27FC236}">
                    <a16:creationId xmlns:a16="http://schemas.microsoft.com/office/drawing/2014/main" id="{7BB80FD7-43F0-3DF1-26F5-E9187FE1A44C}"/>
                  </a:ext>
                </a:extLst>
              </p:cNvPr>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defTabSz="609630"/>
                <a:endParaRPr lang="en-US" sz="1200">
                  <a:solidFill>
                    <a:prstClr val="black"/>
                  </a:solidFill>
                  <a:latin typeface="Calibri"/>
                </a:endParaRPr>
              </a:p>
            </p:txBody>
          </p:sp>
        </p:grpSp>
        <p:sp>
          <p:nvSpPr>
            <p:cNvPr id="19" name="AutoShape 5">
              <a:extLst>
                <a:ext uri="{FF2B5EF4-FFF2-40B4-BE49-F238E27FC236}">
                  <a16:creationId xmlns:a16="http://schemas.microsoft.com/office/drawing/2014/main" id="{C1636445-2F55-A42B-B0B4-A1B12FF4A194}"/>
                </a:ext>
              </a:extLst>
            </p:cNvPr>
            <p:cNvSpPr/>
            <p:nvPr/>
          </p:nvSpPr>
          <p:spPr>
            <a:xfrm>
              <a:off x="1017755" y="1957871"/>
              <a:ext cx="19431930" cy="7183607"/>
            </a:xfrm>
            <a:prstGeom prst="rect">
              <a:avLst/>
            </a:prstGeom>
            <a:solidFill>
              <a:srgbClr val="DFD4BA"/>
            </a:solidFill>
          </p:spPr>
          <p:txBody>
            <a:bodyPr/>
            <a:lstStyle/>
            <a:p>
              <a:pPr defTabSz="609630"/>
              <a:endParaRPr lang="en-US" sz="1200">
                <a:solidFill>
                  <a:prstClr val="black"/>
                </a:solidFill>
                <a:latin typeface="Calibri"/>
              </a:endParaRPr>
            </a:p>
          </p:txBody>
        </p:sp>
        <p:sp>
          <p:nvSpPr>
            <p:cNvPr id="20" name="Freeform 6">
              <a:extLst>
                <a:ext uri="{FF2B5EF4-FFF2-40B4-BE49-F238E27FC236}">
                  <a16:creationId xmlns:a16="http://schemas.microsoft.com/office/drawing/2014/main" id="{FA92A0D6-6B5A-7DB8-87E6-A2569D151E75}"/>
                </a:ext>
              </a:extLst>
            </p:cNvPr>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3">
                <a:extLst>
                  <a:ext uri="{96DAC541-7B7A-43D3-8B79-37D633B846F1}">
                    <asvg:svgBlip xmlns:asvg="http://schemas.microsoft.com/office/drawing/2016/SVG/main" r:embed="rId4"/>
                  </a:ext>
                </a:extLst>
              </a:blip>
              <a:stretch>
                <a:fillRect r="-74505"/>
              </a:stretch>
            </a:blipFill>
          </p:spPr>
          <p:txBody>
            <a:bodyPr/>
            <a:lstStyle/>
            <a:p>
              <a:pPr defTabSz="609630"/>
              <a:endParaRPr lang="en-US" sz="1200">
                <a:solidFill>
                  <a:prstClr val="black"/>
                </a:solidFill>
                <a:latin typeface="Calibri"/>
              </a:endParaRPr>
            </a:p>
          </p:txBody>
        </p:sp>
        <p:sp>
          <p:nvSpPr>
            <p:cNvPr id="21" name="Freeform 7">
              <a:extLst>
                <a:ext uri="{FF2B5EF4-FFF2-40B4-BE49-F238E27FC236}">
                  <a16:creationId xmlns:a16="http://schemas.microsoft.com/office/drawing/2014/main" id="{707288EE-FBBF-DD00-4FE1-8295EF420EAF}"/>
                </a:ext>
              </a:extLst>
            </p:cNvPr>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3">
                <a:extLst>
                  <a:ext uri="{96DAC541-7B7A-43D3-8B79-37D633B846F1}">
                    <asvg:svgBlip xmlns:asvg="http://schemas.microsoft.com/office/drawing/2016/SVG/main" r:embed="rId4"/>
                  </a:ext>
                </a:extLst>
              </a:blip>
              <a:stretch>
                <a:fillRect l="-74505"/>
              </a:stretch>
            </a:blipFill>
          </p:spPr>
          <p:txBody>
            <a:bodyPr/>
            <a:lstStyle/>
            <a:p>
              <a:pPr defTabSz="609630"/>
              <a:endParaRPr lang="en-US" sz="1200">
                <a:solidFill>
                  <a:prstClr val="black"/>
                </a:solidFill>
                <a:latin typeface="Calibri"/>
              </a:endParaRPr>
            </a:p>
          </p:txBody>
        </p:sp>
      </p:grpSp>
      <p:sp>
        <p:nvSpPr>
          <p:cNvPr id="23" name="Freeform 8">
            <a:extLst>
              <a:ext uri="{FF2B5EF4-FFF2-40B4-BE49-F238E27FC236}">
                <a16:creationId xmlns:a16="http://schemas.microsoft.com/office/drawing/2014/main" id="{274BA2B2-B3DF-19F5-1D22-FD7008FB1EFD}"/>
              </a:ext>
            </a:extLst>
          </p:cNvPr>
          <p:cNvSpPr/>
          <p:nvPr/>
        </p:nvSpPr>
        <p:spPr>
          <a:xfrm rot="1068124">
            <a:off x="9931689" y="3911036"/>
            <a:ext cx="1769649" cy="1774477"/>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25" name="Freeform 12">
            <a:extLst>
              <a:ext uri="{FF2B5EF4-FFF2-40B4-BE49-F238E27FC236}">
                <a16:creationId xmlns:a16="http://schemas.microsoft.com/office/drawing/2014/main" id="{26415D45-DD5E-5F7D-45AE-A0C65D7318C4}"/>
              </a:ext>
            </a:extLst>
          </p:cNvPr>
          <p:cNvSpPr/>
          <p:nvPr/>
        </p:nvSpPr>
        <p:spPr>
          <a:xfrm rot="-425332">
            <a:off x="107537" y="3825196"/>
            <a:ext cx="1595273" cy="1841585"/>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26" name="Freeform 13">
            <a:extLst>
              <a:ext uri="{FF2B5EF4-FFF2-40B4-BE49-F238E27FC236}">
                <a16:creationId xmlns:a16="http://schemas.microsoft.com/office/drawing/2014/main" id="{33723899-DA08-C5AF-E0E0-B67D149F8728}"/>
              </a:ext>
            </a:extLst>
          </p:cNvPr>
          <p:cNvSpPr/>
          <p:nvPr/>
        </p:nvSpPr>
        <p:spPr>
          <a:xfrm>
            <a:off x="558800" y="127000"/>
            <a:ext cx="1850659" cy="231859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27" name="TextBox 26">
            <a:extLst>
              <a:ext uri="{FF2B5EF4-FFF2-40B4-BE49-F238E27FC236}">
                <a16:creationId xmlns:a16="http://schemas.microsoft.com/office/drawing/2014/main" id="{7BD51D66-6A2F-1DCB-4E5D-9B469539C0CE}"/>
              </a:ext>
            </a:extLst>
          </p:cNvPr>
          <p:cNvSpPr txBox="1"/>
          <p:nvPr/>
        </p:nvSpPr>
        <p:spPr>
          <a:xfrm>
            <a:off x="2235716" y="2325577"/>
            <a:ext cx="7854581" cy="2308324"/>
          </a:xfrm>
          <a:prstGeom prst="rect">
            <a:avLst/>
          </a:prstGeom>
          <a:noFill/>
        </p:spPr>
        <p:txBody>
          <a:bodyPr wrap="square" rtlCol="0">
            <a:spAutoFit/>
          </a:bodyPr>
          <a:lstStyle/>
          <a:p>
            <a:pPr algn="ctr" defTabSz="609630"/>
            <a:r>
              <a:rPr lang="vi-VN" sz="4800" b="1" dirty="0">
                <a:solidFill>
                  <a:prstClr val="black"/>
                </a:solidFill>
                <a:latin typeface="Cambria" panose="02040503050406030204" pitchFamily="18" charset="0"/>
                <a:ea typeface="Cambria" panose="02040503050406030204" pitchFamily="18" charset="0"/>
              </a:rPr>
              <a:t>Hoạt động 2. Tìm hiểu về đời sống kinh tế của cư dân Văn</a:t>
            </a:r>
            <a:r>
              <a:rPr lang="en-US" sz="4800" b="1" dirty="0">
                <a:solidFill>
                  <a:prstClr val="black"/>
                </a:solidFill>
                <a:latin typeface="Cambria" panose="02040503050406030204" pitchFamily="18" charset="0"/>
                <a:ea typeface="Cambria" panose="02040503050406030204" pitchFamily="18" charset="0"/>
              </a:rPr>
              <a:t> </a:t>
            </a:r>
            <a:r>
              <a:rPr lang="vi-VN" sz="4800" b="1" dirty="0">
                <a:solidFill>
                  <a:prstClr val="black"/>
                </a:solidFill>
                <a:latin typeface="Cambria" panose="02040503050406030204" pitchFamily="18" charset="0"/>
                <a:ea typeface="Cambria" panose="02040503050406030204" pitchFamily="18" charset="0"/>
              </a:rPr>
              <a:t>Lang, Âu Lạc</a:t>
            </a:r>
            <a:endParaRPr lang="en-US" sz="4800" b="1" dirty="0">
              <a:solidFill>
                <a:prstClr val="black"/>
              </a:solidFill>
              <a:latin typeface="Cambria" panose="02040503050406030204" pitchFamily="18" charset="0"/>
              <a:ea typeface="Cambria" panose="02040503050406030204" pitchFamily="18" charset="0"/>
            </a:endParaRPr>
          </a:p>
        </p:txBody>
      </p:sp>
      <p:sp>
        <p:nvSpPr>
          <p:cNvPr id="28" name="Freeform 13">
            <a:extLst>
              <a:ext uri="{FF2B5EF4-FFF2-40B4-BE49-F238E27FC236}">
                <a16:creationId xmlns:a16="http://schemas.microsoft.com/office/drawing/2014/main" id="{4362BE7E-8836-87BE-3AE4-45706021BBCA}"/>
              </a:ext>
            </a:extLst>
          </p:cNvPr>
          <p:cNvSpPr/>
          <p:nvPr/>
        </p:nvSpPr>
        <p:spPr>
          <a:xfrm>
            <a:off x="9769475" y="0"/>
            <a:ext cx="1850659" cy="231859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2" name="TextBox 1">
            <a:extLst>
              <a:ext uri="{FF2B5EF4-FFF2-40B4-BE49-F238E27FC236}">
                <a16:creationId xmlns:a16="http://schemas.microsoft.com/office/drawing/2014/main" id="{A9F76561-12EF-6BD5-75E7-1A3533B208C7}"/>
              </a:ext>
            </a:extLst>
          </p:cNvPr>
          <p:cNvSpPr txBox="1"/>
          <p:nvPr/>
        </p:nvSpPr>
        <p:spPr>
          <a:xfrm>
            <a:off x="1857838" y="5242880"/>
            <a:ext cx="3785419" cy="369332"/>
          </a:xfrm>
          <a:prstGeom prst="rect">
            <a:avLst/>
          </a:prstGeom>
          <a:noFill/>
        </p:spPr>
        <p:txBody>
          <a:bodyPr wrap="square" rtlCol="0">
            <a:sp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p:txBody>
      </p:sp>
    </p:spTree>
    <p:extLst>
      <p:ext uri="{BB962C8B-B14F-4D97-AF65-F5344CB8AC3E}">
        <p14:creationId xmlns:p14="http://schemas.microsoft.com/office/powerpoint/2010/main" val="359849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anim calcmode="lin" valueType="num">
                                      <p:cBhvr>
                                        <p:cTn id="28" dur="1000" fill="hold"/>
                                        <p:tgtEl>
                                          <p:spTgt spid="28"/>
                                        </p:tgtEl>
                                        <p:attrNameLst>
                                          <p:attrName>ppt_x</p:attrName>
                                        </p:attrNameLst>
                                      </p:cBhvr>
                                      <p:tavLst>
                                        <p:tav tm="0">
                                          <p:val>
                                            <p:strVal val="#ppt_x"/>
                                          </p:val>
                                        </p:tav>
                                        <p:tav tm="100000">
                                          <p:val>
                                            <p:strVal val="#ppt_x"/>
                                          </p:val>
                                        </p:tav>
                                      </p:tavLst>
                                    </p:anim>
                                    <p:anim calcmode="lin" valueType="num">
                                      <p:cBhvr>
                                        <p:cTn id="29" dur="1000" fill="hold"/>
                                        <p:tgtEl>
                                          <p:spTgt spid="2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6" grpId="0" animBg="1"/>
      <p:bldP spid="27" grpId="0"/>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Freeform 12">
            <a:extLst>
              <a:ext uri="{FF2B5EF4-FFF2-40B4-BE49-F238E27FC236}">
                <a16:creationId xmlns:a16="http://schemas.microsoft.com/office/drawing/2014/main" id="{57AA4F66-1F46-DC2B-CE1C-19AA2B456518}"/>
              </a:ext>
            </a:extLst>
          </p:cNvPr>
          <p:cNvSpPr/>
          <p:nvPr/>
        </p:nvSpPr>
        <p:spPr>
          <a:xfrm>
            <a:off x="678373" y="0"/>
            <a:ext cx="10808777" cy="1737004"/>
          </a:xfrm>
          <a:custGeom>
            <a:avLst/>
            <a:gdLst/>
            <a:ahLst/>
            <a:cxnLst/>
            <a:rect l="l" t="t" r="r" b="b"/>
            <a:pathLst>
              <a:path w="12128005" h="7794293">
                <a:moveTo>
                  <a:pt x="0" y="0"/>
                </a:moveTo>
                <a:lnTo>
                  <a:pt x="12128006" y="0"/>
                </a:lnTo>
                <a:lnTo>
                  <a:pt x="12128006" y="7794293"/>
                </a:lnTo>
                <a:lnTo>
                  <a:pt x="0" y="7794293"/>
                </a:lnTo>
                <a:lnTo>
                  <a:pt x="0" y="0"/>
                </a:lnTo>
                <a:close/>
              </a:path>
            </a:pathLst>
          </a:custGeom>
          <a:blipFill>
            <a:blip r:embed="rId3"/>
            <a:stretch>
              <a:fillRect/>
            </a:stretch>
          </a:blipFill>
        </p:spPr>
        <p:txBody>
          <a:bodyPr/>
          <a:lstStyle/>
          <a:p>
            <a:pPr defTabSz="609630"/>
            <a:endParaRPr lang="en-US" sz="1200" dirty="0">
              <a:solidFill>
                <a:prstClr val="black"/>
              </a:solidFill>
              <a:latin typeface="Calibri"/>
            </a:endParaRPr>
          </a:p>
        </p:txBody>
      </p:sp>
      <p:sp>
        <p:nvSpPr>
          <p:cNvPr id="4" name="TextBox 3">
            <a:extLst>
              <a:ext uri="{FF2B5EF4-FFF2-40B4-BE49-F238E27FC236}">
                <a16:creationId xmlns:a16="http://schemas.microsoft.com/office/drawing/2014/main" id="{98F92220-3028-3E24-A531-5976F2DC5520}"/>
              </a:ext>
            </a:extLst>
          </p:cNvPr>
          <p:cNvSpPr txBox="1"/>
          <p:nvPr/>
        </p:nvSpPr>
        <p:spPr>
          <a:xfrm>
            <a:off x="1257300" y="257175"/>
            <a:ext cx="9772650" cy="1200329"/>
          </a:xfrm>
          <a:prstGeom prst="rect">
            <a:avLst/>
          </a:prstGeom>
          <a:noFill/>
        </p:spPr>
        <p:txBody>
          <a:bodyPr wrap="square" rtlCol="0">
            <a:spAutoFit/>
          </a:bodyPr>
          <a:lstStyle/>
          <a:p>
            <a:pPr algn="ctr"/>
            <a:r>
              <a:rPr lang="vi-VN" sz="3600" b="1" dirty="0">
                <a:solidFill>
                  <a:srgbClr val="000000"/>
                </a:solidFill>
                <a:latin typeface="Cambria" panose="02040503050406030204" pitchFamily="18" charset="0"/>
                <a:ea typeface="Cambria" panose="02040503050406030204" pitchFamily="18" charset="0"/>
              </a:rPr>
              <a:t>Mô tả những nét chính về đời sống kinh tế của cư dân Văn Lang, Âu Lạc</a:t>
            </a:r>
            <a:endParaRPr lang="en-US" sz="3600" b="1" i="1" dirty="0">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1AA117E5-E753-D2DD-8574-F00F51F283CC}"/>
              </a:ext>
            </a:extLst>
          </p:cNvPr>
          <p:cNvPicPr>
            <a:picLocks noChangeAspect="1"/>
          </p:cNvPicPr>
          <p:nvPr/>
        </p:nvPicPr>
        <p:blipFill>
          <a:blip r:embed="rId4"/>
          <a:stretch>
            <a:fillRect/>
          </a:stretch>
        </p:blipFill>
        <p:spPr>
          <a:xfrm>
            <a:off x="516343" y="2265066"/>
            <a:ext cx="11080464" cy="2764133"/>
          </a:xfrm>
          <a:prstGeom prst="rect">
            <a:avLst/>
          </a:prstGeom>
        </p:spPr>
      </p:pic>
    </p:spTree>
    <p:extLst>
      <p:ext uri="{BB962C8B-B14F-4D97-AF65-F5344CB8AC3E}">
        <p14:creationId xmlns:p14="http://schemas.microsoft.com/office/powerpoint/2010/main" val="19574921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TextBox 1">
            <a:extLst>
              <a:ext uri="{FF2B5EF4-FFF2-40B4-BE49-F238E27FC236}">
                <a16:creationId xmlns:a16="http://schemas.microsoft.com/office/drawing/2014/main" id="{F531857D-1872-E256-920B-8E19668C235B}"/>
              </a:ext>
            </a:extLst>
          </p:cNvPr>
          <p:cNvSpPr txBox="1"/>
          <p:nvPr/>
        </p:nvSpPr>
        <p:spPr>
          <a:xfrm>
            <a:off x="676276" y="507483"/>
            <a:ext cx="10820400" cy="1384995"/>
          </a:xfrm>
          <a:prstGeom prst="rect">
            <a:avLst/>
          </a:prstGeom>
          <a:noFill/>
        </p:spPr>
        <p:txBody>
          <a:bodyPr wrap="square" rtlCol="0">
            <a:spAutoFit/>
          </a:bodyPr>
          <a:lstStyle/>
          <a:p>
            <a:pPr lvl="0" algn="just"/>
            <a:r>
              <a:rPr lang="vi-VN" sz="2800" b="1" i="1" dirty="0">
                <a:solidFill>
                  <a:srgbClr val="000000"/>
                </a:solidFill>
                <a:latin typeface="Cambria" panose="02040503050406030204" pitchFamily="18" charset="0"/>
                <a:ea typeface="Cambria" panose="02040503050406030204" pitchFamily="18" charset="0"/>
              </a:rPr>
              <a:t>Nghề chính của cư dân Văn Lang, Âu Lạc là làm ruộng. Họ trồng lúa, khoai, đỗ, cây ăn quả,... Ngoài ra, họ còn biết trồng dâu, nuôi tằm, ươm tơ, dệt vải...</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9218" name="Picture 2" descr="Sử 6 -Bài 13 : ĐỜI SỐNG VẬT CHẤT VÀ TINH THẦN CỦA CƯ DÂN VĂN LANG . - Chào  mừng bạn đến với website của Đoàn Thị Hồng Điệp">
            <a:extLst>
              <a:ext uri="{FF2B5EF4-FFF2-40B4-BE49-F238E27FC236}">
                <a16:creationId xmlns:a16="http://schemas.microsoft.com/office/drawing/2014/main" id="{36E86D4A-4E37-559C-B719-4260B74861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159" y="2509948"/>
            <a:ext cx="5425706" cy="3559263"/>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Bài 14: Nhà nước Văn Lang, Âu Lạc">
            <a:extLst>
              <a:ext uri="{FF2B5EF4-FFF2-40B4-BE49-F238E27FC236}">
                <a16:creationId xmlns:a16="http://schemas.microsoft.com/office/drawing/2014/main" id="{C8B30FA6-159A-51C7-2CE6-59AE95966F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6493" y="2466754"/>
            <a:ext cx="4806801" cy="3594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7104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9218"/>
                                        </p:tgtEl>
                                        <p:attrNameLst>
                                          <p:attrName>style.visibility</p:attrName>
                                        </p:attrNameLst>
                                      </p:cBhvr>
                                      <p:to>
                                        <p:strVal val="visible"/>
                                      </p:to>
                                    </p:set>
                                    <p:animEffect transition="in" filter="wipe(down)">
                                      <p:cBhvr>
                                        <p:cTn id="14" dur="500"/>
                                        <p:tgtEl>
                                          <p:spTgt spid="9218"/>
                                        </p:tgtEl>
                                      </p:cBhvr>
                                    </p:animEffect>
                                  </p:childTnLst>
                                </p:cTn>
                              </p:par>
                              <p:par>
                                <p:cTn id="15" presetID="22" presetClass="entr" presetSubtype="4" fill="hold" nodeType="withEffect">
                                  <p:stCondLst>
                                    <p:cond delay="0"/>
                                  </p:stCondLst>
                                  <p:childTnLst>
                                    <p:set>
                                      <p:cBhvr>
                                        <p:cTn id="16" dur="1" fill="hold">
                                          <p:stCondLst>
                                            <p:cond delay="0"/>
                                          </p:stCondLst>
                                        </p:cTn>
                                        <p:tgtEl>
                                          <p:spTgt spid="7170"/>
                                        </p:tgtEl>
                                        <p:attrNameLst>
                                          <p:attrName>style.visibility</p:attrName>
                                        </p:attrNameLst>
                                      </p:cBhvr>
                                      <p:to>
                                        <p:strVal val="visible"/>
                                      </p:to>
                                    </p:set>
                                    <p:animEffect transition="in" filter="wipe(down)">
                                      <p:cBhvr>
                                        <p:cTn id="17"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TextBox 1">
            <a:extLst>
              <a:ext uri="{FF2B5EF4-FFF2-40B4-BE49-F238E27FC236}">
                <a16:creationId xmlns:a16="http://schemas.microsoft.com/office/drawing/2014/main" id="{F531857D-1872-E256-920B-8E19668C235B}"/>
              </a:ext>
            </a:extLst>
          </p:cNvPr>
          <p:cNvSpPr txBox="1"/>
          <p:nvPr/>
        </p:nvSpPr>
        <p:spPr>
          <a:xfrm>
            <a:off x="676276" y="507483"/>
            <a:ext cx="10820400" cy="1569660"/>
          </a:xfrm>
          <a:prstGeom prst="rect">
            <a:avLst/>
          </a:prstGeom>
          <a:noFill/>
        </p:spPr>
        <p:txBody>
          <a:bodyPr wrap="square" rtlCol="0">
            <a:spAutoFit/>
          </a:bodyPr>
          <a:lstStyle/>
          <a:p>
            <a:pPr lvl="0" algn="just"/>
            <a:r>
              <a:rPr lang="vi-VN" sz="3200" b="1" i="1" dirty="0">
                <a:solidFill>
                  <a:srgbClr val="000000"/>
                </a:solidFill>
                <a:latin typeface="Cambria" panose="02040503050406030204" pitchFamily="18" charset="0"/>
                <a:ea typeface="Cambria" panose="02040503050406030204" pitchFamily="18" charset="0"/>
              </a:rPr>
              <a:t>Cư dân Văn Lang, Âu Lạc biết đúc đồng để làm công cụ lao động, vũ khí và đồ trang sức. Họ cũng biết làm đồ gốm, đan lát, đóng thuyền....</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8196" name="Picture 4" descr="Trắc nghiệm Lịch Sử 6 Chân trời sáng tạo Bài 15 (có đáp án): Đời sống của  người Việt thời Văn Lang, Âu Lạc">
            <a:extLst>
              <a:ext uri="{FF2B5EF4-FFF2-40B4-BE49-F238E27FC236}">
                <a16:creationId xmlns:a16="http://schemas.microsoft.com/office/drawing/2014/main" id="{B8D75B43-EBD6-AA0F-9E92-D428E546D3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9255" y="2343372"/>
            <a:ext cx="3619500" cy="36385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19BF263-7C33-AE1F-A048-9B40860CAB68}"/>
              </a:ext>
            </a:extLst>
          </p:cNvPr>
          <p:cNvPicPr>
            <a:picLocks noChangeAspect="1"/>
          </p:cNvPicPr>
          <p:nvPr/>
        </p:nvPicPr>
        <p:blipFill>
          <a:blip r:embed="rId4"/>
          <a:stretch>
            <a:fillRect/>
          </a:stretch>
        </p:blipFill>
        <p:spPr>
          <a:xfrm>
            <a:off x="5631267" y="2860159"/>
            <a:ext cx="5814903" cy="2832358"/>
          </a:xfrm>
          <a:prstGeom prst="rect">
            <a:avLst/>
          </a:prstGeom>
        </p:spPr>
      </p:pic>
    </p:spTree>
    <p:extLst>
      <p:ext uri="{BB962C8B-B14F-4D97-AF65-F5344CB8AC3E}">
        <p14:creationId xmlns:p14="http://schemas.microsoft.com/office/powerpoint/2010/main" val="3437905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par>
                                <p:cTn id="15" presetID="16" presetClass="entr" presetSubtype="21" fill="hold" nodeType="withEffect">
                                  <p:stCondLst>
                                    <p:cond delay="0"/>
                                  </p:stCondLst>
                                  <p:childTnLst>
                                    <p:set>
                                      <p:cBhvr>
                                        <p:cTn id="16" dur="1" fill="hold">
                                          <p:stCondLst>
                                            <p:cond delay="0"/>
                                          </p:stCondLst>
                                        </p:cTn>
                                        <p:tgtEl>
                                          <p:spTgt spid="8196"/>
                                        </p:tgtEl>
                                        <p:attrNameLst>
                                          <p:attrName>style.visibility</p:attrName>
                                        </p:attrNameLst>
                                      </p:cBhvr>
                                      <p:to>
                                        <p:strVal val="visible"/>
                                      </p:to>
                                    </p:set>
                                    <p:animEffect transition="in" filter="barn(inVertical)">
                                      <p:cBhvr>
                                        <p:cTn id="17"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 name="Group 6">
            <a:extLst>
              <a:ext uri="{FF2B5EF4-FFF2-40B4-BE49-F238E27FC236}">
                <a16:creationId xmlns:a16="http://schemas.microsoft.com/office/drawing/2014/main" id="{C4D0C997-2EDD-A02E-E91E-6C9C43A909D5}"/>
              </a:ext>
            </a:extLst>
          </p:cNvPr>
          <p:cNvGrpSpPr/>
          <p:nvPr/>
        </p:nvGrpSpPr>
        <p:grpSpPr>
          <a:xfrm>
            <a:off x="645160" y="106541"/>
            <a:ext cx="10938438" cy="1315859"/>
            <a:chOff x="0" y="0"/>
            <a:chExt cx="21876876" cy="3597486"/>
          </a:xfrm>
          <a:solidFill>
            <a:schemeClr val="accent5">
              <a:lumMod val="20000"/>
              <a:lumOff val="80000"/>
            </a:schemeClr>
          </a:solidFill>
        </p:grpSpPr>
        <p:grpSp>
          <p:nvGrpSpPr>
            <p:cNvPr id="3" name="Group 7">
              <a:extLst>
                <a:ext uri="{FF2B5EF4-FFF2-40B4-BE49-F238E27FC236}">
                  <a16:creationId xmlns:a16="http://schemas.microsoft.com/office/drawing/2014/main" id="{ED4DC97D-4AD0-5C73-E7BE-81DD32AC27AE}"/>
                </a:ext>
              </a:extLst>
            </p:cNvPr>
            <p:cNvGrpSpPr/>
            <p:nvPr/>
          </p:nvGrpSpPr>
          <p:grpSpPr>
            <a:xfrm>
              <a:off x="0" y="0"/>
              <a:ext cx="21876876" cy="3597486"/>
              <a:chOff x="0" y="0"/>
              <a:chExt cx="4321358" cy="710614"/>
            </a:xfrm>
            <a:grpFill/>
          </p:grpSpPr>
          <p:sp>
            <p:nvSpPr>
              <p:cNvPr id="6" name="Freeform 8">
                <a:extLst>
                  <a:ext uri="{FF2B5EF4-FFF2-40B4-BE49-F238E27FC236}">
                    <a16:creationId xmlns:a16="http://schemas.microsoft.com/office/drawing/2014/main" id="{61B1A53A-6426-6888-3D3B-387F56F7D611}"/>
                  </a:ext>
                </a:extLst>
              </p:cNvPr>
              <p:cNvSpPr/>
              <p:nvPr/>
            </p:nvSpPr>
            <p:spPr>
              <a:xfrm>
                <a:off x="0" y="0"/>
                <a:ext cx="4321358" cy="710614"/>
              </a:xfrm>
              <a:custGeom>
                <a:avLst/>
                <a:gdLst/>
                <a:ahLst/>
                <a:cxnLst/>
                <a:rect l="l" t="t" r="r" b="b"/>
                <a:pathLst>
                  <a:path w="4321358" h="710614">
                    <a:moveTo>
                      <a:pt x="24064" y="0"/>
                    </a:moveTo>
                    <a:lnTo>
                      <a:pt x="4297294" y="0"/>
                    </a:lnTo>
                    <a:cubicBezTo>
                      <a:pt x="4310585" y="0"/>
                      <a:pt x="4321358" y="10774"/>
                      <a:pt x="4321358" y="24064"/>
                    </a:cubicBezTo>
                    <a:lnTo>
                      <a:pt x="4321358" y="686550"/>
                    </a:lnTo>
                    <a:cubicBezTo>
                      <a:pt x="4321358" y="692932"/>
                      <a:pt x="4318823" y="699053"/>
                      <a:pt x="4314310" y="703566"/>
                    </a:cubicBezTo>
                    <a:cubicBezTo>
                      <a:pt x="4309797" y="708079"/>
                      <a:pt x="4303676" y="710614"/>
                      <a:pt x="4297294" y="710614"/>
                    </a:cubicBezTo>
                    <a:lnTo>
                      <a:pt x="24064" y="710614"/>
                    </a:lnTo>
                    <a:cubicBezTo>
                      <a:pt x="17682" y="710614"/>
                      <a:pt x="11561" y="708079"/>
                      <a:pt x="7048" y="703566"/>
                    </a:cubicBezTo>
                    <a:cubicBezTo>
                      <a:pt x="2535" y="699053"/>
                      <a:pt x="0" y="692932"/>
                      <a:pt x="0" y="686550"/>
                    </a:cubicBezTo>
                    <a:lnTo>
                      <a:pt x="0" y="24064"/>
                    </a:lnTo>
                    <a:cubicBezTo>
                      <a:pt x="0" y="17682"/>
                      <a:pt x="2535" y="11561"/>
                      <a:pt x="7048" y="7048"/>
                    </a:cubicBezTo>
                    <a:cubicBezTo>
                      <a:pt x="11561" y="2535"/>
                      <a:pt x="17682" y="0"/>
                      <a:pt x="24064" y="0"/>
                    </a:cubicBezTo>
                    <a:close/>
                  </a:path>
                </a:pathLst>
              </a:custGeom>
              <a:grpFill/>
              <a:ln>
                <a:noFill/>
              </a:ln>
            </p:spPr>
            <p:style>
              <a:lnRef idx="0">
                <a:scrgbClr r="0" g="0" b="0"/>
              </a:lnRef>
              <a:fillRef idx="0">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9">
                <a:extLst>
                  <a:ext uri="{FF2B5EF4-FFF2-40B4-BE49-F238E27FC236}">
                    <a16:creationId xmlns:a16="http://schemas.microsoft.com/office/drawing/2014/main" id="{A395E2E2-B8A6-B253-93EB-43A45FE515ED}"/>
                  </a:ext>
                </a:extLst>
              </p:cNvPr>
              <p:cNvSpPr txBox="1"/>
              <p:nvPr/>
            </p:nvSpPr>
            <p:spPr>
              <a:xfrm>
                <a:off x="0" y="-47625"/>
                <a:ext cx="4321358" cy="758239"/>
              </a:xfrm>
              <a:prstGeom prst="rect">
                <a:avLst/>
              </a:prstGeom>
              <a:grpFill/>
            </p:spPr>
            <p:txBody>
              <a:bodyPr lIns="33867" tIns="33867" rIns="33867" bIns="33867"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10">
              <a:extLst>
                <a:ext uri="{FF2B5EF4-FFF2-40B4-BE49-F238E27FC236}">
                  <a16:creationId xmlns:a16="http://schemas.microsoft.com/office/drawing/2014/main" id="{FBAF9208-6084-C27F-C01E-01499DDE7945}"/>
                </a:ext>
              </a:extLst>
            </p:cNvPr>
            <p:cNvSpPr txBox="1"/>
            <p:nvPr/>
          </p:nvSpPr>
          <p:spPr>
            <a:xfrm>
              <a:off x="833938" y="487468"/>
              <a:ext cx="20203332" cy="2356043"/>
            </a:xfrm>
            <a:prstGeom prst="rect">
              <a:avLst/>
            </a:prstGeom>
            <a:grpFill/>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Kể lại chuyện Sơn Tinh, Thuỷ Tinh. Câu chuyện này cho em biết gì về đời sống kinh tế của cư dân Văn Lang, Âu Lạc</a:t>
              </a:r>
            </a:p>
          </p:txBody>
        </p:sp>
      </p:grpSp>
      <p:pic>
        <p:nvPicPr>
          <p:cNvPr id="13" name="Picture 12">
            <a:extLst>
              <a:ext uri="{FF2B5EF4-FFF2-40B4-BE49-F238E27FC236}">
                <a16:creationId xmlns:a16="http://schemas.microsoft.com/office/drawing/2014/main" id="{6EB55325-0FB1-31A2-2DCC-1CAFEF2CEAA9}"/>
              </a:ext>
            </a:extLst>
          </p:cNvPr>
          <p:cNvPicPr>
            <a:picLocks noChangeAspect="1"/>
          </p:cNvPicPr>
          <p:nvPr/>
        </p:nvPicPr>
        <p:blipFill>
          <a:blip r:embed="rId4"/>
          <a:stretch>
            <a:fillRect/>
          </a:stretch>
        </p:blipFill>
        <p:spPr>
          <a:xfrm>
            <a:off x="2360428" y="1360019"/>
            <a:ext cx="7438250" cy="5125841"/>
          </a:xfrm>
          <a:prstGeom prst="rect">
            <a:avLst/>
          </a:prstGeom>
        </p:spPr>
      </p:pic>
    </p:spTree>
    <p:extLst>
      <p:ext uri="{BB962C8B-B14F-4D97-AF65-F5344CB8AC3E}">
        <p14:creationId xmlns:p14="http://schemas.microsoft.com/office/powerpoint/2010/main" val="3401871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239</TotalTime>
  <Words>586</Words>
  <Application>Microsoft Office PowerPoint</Application>
  <PresentationFormat>Widescreen</PresentationFormat>
  <Paragraphs>23</Paragraphs>
  <Slides>18</Slides>
  <Notes>9</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18</vt:i4>
      </vt:variant>
    </vt:vector>
  </HeadingPairs>
  <TitlesOfParts>
    <vt:vector size="25" baseType="lpstr">
      <vt:lpstr>Arial</vt:lpstr>
      <vt:lpstr>Calibri</vt:lpstr>
      <vt:lpstr>Calibri Light</vt:lpstr>
      <vt:lpstr>Cambria</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luyen</cp:lastModifiedBy>
  <cp:revision>62</cp:revision>
  <dcterms:created xsi:type="dcterms:W3CDTF">2024-08-02T11:27:06Z</dcterms:created>
  <dcterms:modified xsi:type="dcterms:W3CDTF">2025-12-12T13:06:57Z</dcterms:modified>
</cp:coreProperties>
</file>