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80" r:id="rId2"/>
    <p:sldId id="257" r:id="rId3"/>
    <p:sldId id="258" r:id="rId4"/>
    <p:sldId id="259" r:id="rId5"/>
    <p:sldId id="261" r:id="rId6"/>
    <p:sldId id="407" r:id="rId7"/>
    <p:sldId id="394" r:id="rId8"/>
    <p:sldId id="395" r:id="rId9"/>
    <p:sldId id="416" r:id="rId10"/>
    <p:sldId id="409" r:id="rId11"/>
    <p:sldId id="415" r:id="rId12"/>
    <p:sldId id="410" r:id="rId13"/>
    <p:sldId id="411" r:id="rId14"/>
    <p:sldId id="413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23" autoAdjust="0"/>
  </p:normalViewPr>
  <p:slideViewPr>
    <p:cSldViewPr snapToGrid="0">
      <p:cViewPr varScale="1">
        <p:scale>
          <a:sx n="71" d="100"/>
          <a:sy n="71" d="100"/>
        </p:scale>
        <p:origin x="1138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DF619-584F-3BF9-B182-953F01A911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52893" y="259408"/>
            <a:ext cx="10952244" cy="1484331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2585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 câu chuyện Đoàn kết dân tộc trong phong trào Cần Vương và Tình cảm yêu thương của đồng bào dân tộc ở tân trào đối với Bác Hồ.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0366432-BDA5-136E-7C56-606F50B90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651" y="1761661"/>
            <a:ext cx="6791879" cy="47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5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364994-126F-457C-4CC3-DF6CF0941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417" y="352536"/>
            <a:ext cx="8094921" cy="610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27ADC-740B-301E-C755-C627A999E4BB}"/>
              </a:ext>
            </a:extLst>
          </p:cNvPr>
          <p:cNvSpPr/>
          <p:nvPr/>
        </p:nvSpPr>
        <p:spPr>
          <a:xfrm>
            <a:off x="776177" y="583219"/>
            <a:ext cx="10398642" cy="1810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hợp với tranh ảnh, tư liệu sưu tầm được, kể với bạn trong nhóm câu chuyện thể hiện tình đoàn kết của cộng đồng các dân tộc Việt Nam.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1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oogle Shape;796;p8">
            <a:extLst>
              <a:ext uri="{FF2B5EF4-FFF2-40B4-BE49-F238E27FC236}">
                <a16:creationId xmlns:a16="http://schemas.microsoft.com/office/drawing/2014/main" id="{848BEE44-C1BD-D770-3357-6439FC84478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" flipH="1">
            <a:off x="3349625" y="304165"/>
            <a:ext cx="7090410" cy="56476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7;p8">
            <a:extLst>
              <a:ext uri="{FF2B5EF4-FFF2-40B4-BE49-F238E27FC236}">
                <a16:creationId xmlns:a16="http://schemas.microsoft.com/office/drawing/2014/main" id="{BE2762A9-B8C5-AA7C-9BFA-4A3AD1D5ED4F}"/>
              </a:ext>
            </a:extLst>
          </p:cNvPr>
          <p:cNvSpPr txBox="1"/>
          <p:nvPr/>
        </p:nvSpPr>
        <p:spPr>
          <a:xfrm>
            <a:off x="3894603" y="938175"/>
            <a:ext cx="571722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Kể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chuyện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trước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lớp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63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6E0F216-3D6E-486A-0131-63ACB157311A}"/>
              </a:ext>
            </a:extLst>
          </p:cNvPr>
          <p:cNvSpPr/>
          <p:nvPr/>
        </p:nvSpPr>
        <p:spPr>
          <a:xfrm>
            <a:off x="1133475" y="2533674"/>
            <a:ext cx="8343899" cy="2800767"/>
          </a:xfrm>
          <a:prstGeom prst="rect">
            <a:avLst/>
          </a:prstGeom>
          <a:ln w="57150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  </a:t>
            </a:r>
            <a:r>
              <a:rPr lang="vi-VN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Các dân tộc Việt Nam có truyền thống yêu nước, đoàn kết trong quá trình bảo vệ, xây dựng và phát triển đất nước.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5AFA7D1-E63E-22D9-551F-BC71C2B83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400050"/>
            <a:ext cx="5095412" cy="146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73CBC8-DCBE-6AC7-D3AE-48796F2EB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680" y="1063488"/>
            <a:ext cx="4480948" cy="1201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4: Tìm hiểu về dân tộc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Google Shape;778;p7">
            <a:extLst>
              <a:ext uri="{FF2B5EF4-FFF2-40B4-BE49-F238E27FC236}">
                <a16:creationId xmlns:a16="http://schemas.microsoft.com/office/drawing/2014/main" id="{77186B46-2E30-3501-BAFE-D9AED4C404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639185" y="502285"/>
            <a:ext cx="5556885" cy="2445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79;p7">
            <a:extLst>
              <a:ext uri="{FF2B5EF4-FFF2-40B4-BE49-F238E27FC236}">
                <a16:creationId xmlns:a16="http://schemas.microsoft.com/office/drawing/2014/main" id="{3AE00266-B9AB-D0D2-3668-6BE97942B567}"/>
              </a:ext>
            </a:extLst>
          </p:cNvPr>
          <p:cNvSpPr txBox="1"/>
          <p:nvPr/>
        </p:nvSpPr>
        <p:spPr>
          <a:xfrm>
            <a:off x="3860800" y="810260"/>
            <a:ext cx="4780915" cy="91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3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Nước ta có 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342900" marR="0" lvl="3" indent="0" algn="ctr" rtl="0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bao nhiêu dân tộc?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grpSp>
        <p:nvGrpSpPr>
          <p:cNvPr id="14" name="Google Shape;781;p7">
            <a:extLst>
              <a:ext uri="{FF2B5EF4-FFF2-40B4-BE49-F238E27FC236}">
                <a16:creationId xmlns:a16="http://schemas.microsoft.com/office/drawing/2014/main" id="{E30BB7FF-360F-6898-8095-E0E1414AB726}"/>
              </a:ext>
            </a:extLst>
          </p:cNvPr>
          <p:cNvGrpSpPr/>
          <p:nvPr/>
        </p:nvGrpSpPr>
        <p:grpSpPr>
          <a:xfrm>
            <a:off x="5027930" y="2638425"/>
            <a:ext cx="4167505" cy="1033780"/>
            <a:chOff x="7918" y="4155"/>
            <a:chExt cx="6563" cy="1628"/>
          </a:xfrm>
        </p:grpSpPr>
        <p:pic>
          <p:nvPicPr>
            <p:cNvPr id="15" name="Google Shape;782;p7">
              <a:extLst>
                <a:ext uri="{FF2B5EF4-FFF2-40B4-BE49-F238E27FC236}">
                  <a16:creationId xmlns:a16="http://schemas.microsoft.com/office/drawing/2014/main" id="{F25D9FC4-820F-67AC-3CB5-DD0F69293F9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783;p7">
              <a:extLst>
                <a:ext uri="{FF2B5EF4-FFF2-40B4-BE49-F238E27FC236}">
                  <a16:creationId xmlns:a16="http://schemas.microsoft.com/office/drawing/2014/main" id="{E675500A-323C-D203-F21F-A4C3B494F3D3}"/>
                </a:ext>
              </a:extLst>
            </p:cNvPr>
            <p:cNvSpPr/>
            <p:nvPr/>
          </p:nvSpPr>
          <p:spPr>
            <a:xfrm>
              <a:off x="8476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A. 54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19" name="Google Shape;784;p7">
            <a:extLst>
              <a:ext uri="{FF2B5EF4-FFF2-40B4-BE49-F238E27FC236}">
                <a16:creationId xmlns:a16="http://schemas.microsoft.com/office/drawing/2014/main" id="{ED795DFE-E821-2675-9EC2-2953FDDCC85C}"/>
              </a:ext>
            </a:extLst>
          </p:cNvPr>
          <p:cNvGrpSpPr/>
          <p:nvPr/>
        </p:nvGrpSpPr>
        <p:grpSpPr>
          <a:xfrm>
            <a:off x="5027930" y="4094480"/>
            <a:ext cx="4167505" cy="1033780"/>
            <a:chOff x="7918" y="4155"/>
            <a:chExt cx="6563" cy="1628"/>
          </a:xfrm>
        </p:grpSpPr>
        <p:pic>
          <p:nvPicPr>
            <p:cNvPr id="20" name="Google Shape;785;p7">
              <a:extLst>
                <a:ext uri="{FF2B5EF4-FFF2-40B4-BE49-F238E27FC236}">
                  <a16:creationId xmlns:a16="http://schemas.microsoft.com/office/drawing/2014/main" id="{897238ED-7F48-807A-E0C6-B443CC716B0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786;p7">
              <a:extLst>
                <a:ext uri="{FF2B5EF4-FFF2-40B4-BE49-F238E27FC236}">
                  <a16:creationId xmlns:a16="http://schemas.microsoft.com/office/drawing/2014/main" id="{9E887CBB-65DB-A604-4286-614E79E8F24A}"/>
                </a:ext>
              </a:extLst>
            </p:cNvPr>
            <p:cNvSpPr/>
            <p:nvPr/>
          </p:nvSpPr>
          <p:spPr>
            <a:xfrm>
              <a:off x="8501" y="4364"/>
              <a:ext cx="5397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B. 64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22" name="Google Shape;787;p7">
            <a:extLst>
              <a:ext uri="{FF2B5EF4-FFF2-40B4-BE49-F238E27FC236}">
                <a16:creationId xmlns:a16="http://schemas.microsoft.com/office/drawing/2014/main" id="{9BAB23D7-CC54-0F3E-BA66-D725E21CACD7}"/>
              </a:ext>
            </a:extLst>
          </p:cNvPr>
          <p:cNvGrpSpPr/>
          <p:nvPr/>
        </p:nvGrpSpPr>
        <p:grpSpPr>
          <a:xfrm>
            <a:off x="5027930" y="5373370"/>
            <a:ext cx="4167505" cy="1033780"/>
            <a:chOff x="7918" y="4155"/>
            <a:chExt cx="6563" cy="1628"/>
          </a:xfrm>
        </p:grpSpPr>
        <p:pic>
          <p:nvPicPr>
            <p:cNvPr id="23" name="Google Shape;788;p7">
              <a:extLst>
                <a:ext uri="{FF2B5EF4-FFF2-40B4-BE49-F238E27FC236}">
                  <a16:creationId xmlns:a16="http://schemas.microsoft.com/office/drawing/2014/main" id="{C44719AF-4422-2FF2-4A59-008ACCCB317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789;p7">
              <a:extLst>
                <a:ext uri="{FF2B5EF4-FFF2-40B4-BE49-F238E27FC236}">
                  <a16:creationId xmlns:a16="http://schemas.microsoft.com/office/drawing/2014/main" id="{645F878E-1C19-083A-BE37-9858C8E82BEE}"/>
                </a:ext>
              </a:extLst>
            </p:cNvPr>
            <p:cNvSpPr/>
            <p:nvPr/>
          </p:nvSpPr>
          <p:spPr>
            <a:xfrm>
              <a:off x="8477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C. 63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pic>
        <p:nvPicPr>
          <p:cNvPr id="25" name="Google Shape;790;p7">
            <a:extLst>
              <a:ext uri="{FF2B5EF4-FFF2-40B4-BE49-F238E27FC236}">
                <a16:creationId xmlns:a16="http://schemas.microsoft.com/office/drawing/2014/main" id="{EFB82D14-D808-A4BC-18A2-94A9613CC1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1232" y="2770917"/>
            <a:ext cx="1009841" cy="721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oogle Shape;796;p8">
            <a:extLst>
              <a:ext uri="{FF2B5EF4-FFF2-40B4-BE49-F238E27FC236}">
                <a16:creationId xmlns:a16="http://schemas.microsoft.com/office/drawing/2014/main" id="{848BEE44-C1BD-D770-3357-6439FC84478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" flipH="1">
            <a:off x="3349625" y="304165"/>
            <a:ext cx="7090410" cy="56476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7;p8">
            <a:extLst>
              <a:ext uri="{FF2B5EF4-FFF2-40B4-BE49-F238E27FC236}">
                <a16:creationId xmlns:a16="http://schemas.microsoft.com/office/drawing/2014/main" id="{BE2762A9-B8C5-AA7C-9BFA-4A3AD1D5ED4F}"/>
              </a:ext>
            </a:extLst>
          </p:cNvPr>
          <p:cNvSpPr txBox="1"/>
          <p:nvPr/>
        </p:nvSpPr>
        <p:spPr>
          <a:xfrm>
            <a:off x="3862705" y="831850"/>
            <a:ext cx="571722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3" algn="ctr">
              <a:buClr>
                <a:schemeClr val="lt1"/>
              </a:buClr>
              <a:buSzPts val="3600"/>
            </a:pP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Việt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Nam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54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cùng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trong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đông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nhất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4000" b="1" i="0" u="none" strike="noStrike" cap="none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Google Shape;770;p6">
            <a:extLst>
              <a:ext uri="{FF2B5EF4-FFF2-40B4-BE49-F238E27FC236}">
                <a16:creationId xmlns:a16="http://schemas.microsoft.com/office/drawing/2014/main" id="{32432B0B-CC9E-C5E6-A927-E14FDCD4A56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4370"/>
          <a:stretch/>
        </p:blipFill>
        <p:spPr>
          <a:xfrm>
            <a:off x="2955925" y="623570"/>
            <a:ext cx="7786370" cy="44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F131FF-BDEB-F99D-AD6E-53147923B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156" y="1785556"/>
            <a:ext cx="683420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27ADC-740B-301E-C755-C627A999E4BB}"/>
              </a:ext>
            </a:extLst>
          </p:cNvPr>
          <p:cNvSpPr/>
          <p:nvPr/>
        </p:nvSpPr>
        <p:spPr>
          <a:xfrm>
            <a:off x="797442" y="1614577"/>
            <a:ext cx="7602279" cy="4040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quyết định đội được kể tên trước bằng cách tung đồng xu mặt sấp ngửa.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4 đội chơi nhận số thứ tự của mình.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của đội đầu tiên kể tên một dân tộc ở Việt Nam. HS số 1 của các đội lần lượt kể tên một dân tộc ở Việt Nam không trùng lặp. HS nối tiếp chơi cho đến hết. 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nói đúng được cộng 10 điểm. HS của đội nào nêu trùng tên sẽ trừ 10 điểm.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có số điểm cao nhất sẽ chiến thắng.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4E3B0E-565C-25E5-D2CE-98115CB59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92" y="351324"/>
            <a:ext cx="369449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1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577568-37A0-397B-9E89-15AE038EE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80" y="394217"/>
            <a:ext cx="3084843" cy="8596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18707" y="1860698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Theo kết quả Tổng điều tra dân số và nhà ở năm 2019 của Việt Nam, 10 dân tộc có số dân đông nhất ở nước ta lần lượt là Kinh, Tày, Thái, Hoa, Khơ-me (Khmer), Mường, Nùng, Mông, Dao, Gia Rai.</a:t>
            </a:r>
          </a:p>
        </p:txBody>
      </p:sp>
    </p:spTree>
    <p:extLst>
      <p:ext uri="{BB962C8B-B14F-4D97-AF65-F5344CB8AC3E}">
        <p14:creationId xmlns:p14="http://schemas.microsoft.com/office/powerpoint/2010/main" val="9321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305</Words>
  <Application>Microsoft Office PowerPoint</Application>
  <PresentationFormat>Widescreen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luyen</cp:lastModifiedBy>
  <cp:revision>56</cp:revision>
  <dcterms:created xsi:type="dcterms:W3CDTF">2024-07-19T12:50:26Z</dcterms:created>
  <dcterms:modified xsi:type="dcterms:W3CDTF">2025-12-12T13:02:30Z</dcterms:modified>
</cp:coreProperties>
</file>