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96" r:id="rId2"/>
    <p:sldId id="257" r:id="rId3"/>
    <p:sldId id="397" r:id="rId4"/>
    <p:sldId id="330" r:id="rId5"/>
    <p:sldId id="333" r:id="rId6"/>
    <p:sldId id="326" r:id="rId7"/>
    <p:sldId id="352" r:id="rId8"/>
    <p:sldId id="353" r:id="rId9"/>
    <p:sldId id="32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826" autoAdjust="0"/>
  </p:normalViewPr>
  <p:slideViewPr>
    <p:cSldViewPr snapToGrid="0">
      <p:cViewPr varScale="1">
        <p:scale>
          <a:sx n="72" d="100"/>
          <a:sy n="72" d="100"/>
        </p:scale>
        <p:origin x="110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207143-3974-4C59-900A-5552DF965C70}" type="datetimeFigureOut">
              <a:rPr lang="en-US" smtClean="0"/>
              <a:t>12/12/2025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2FAFB-E050-48E6-BAE6-2D9599AFB146}" type="slidenum">
              <a:rPr lang="en-US" smtClean="0"/>
              <a:t>‹#›</a:t>
            </a:fld>
            <a:endParaRPr lang="en-US"/>
          </a:p>
        </p:txBody>
      </p:sp>
    </p:spTree>
    <p:extLst>
      <p:ext uri="{BB962C8B-B14F-4D97-AF65-F5344CB8AC3E}">
        <p14:creationId xmlns:p14="http://schemas.microsoft.com/office/powerpoint/2010/main" val="2740973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28" name="Picture 4" descr="Du lịch Tây Nguyên: Cẩm nang du lịch Tây Nguyên từ A -Z">
            <a:extLst>
              <a:ext uri="{FF2B5EF4-FFF2-40B4-BE49-F238E27FC236}">
                <a16:creationId xmlns:a16="http://schemas.microsoft.com/office/drawing/2014/main" id="{06D7D238-F667-247C-A826-4F7F9A9AFE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933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334C6-0E81-094D-60A4-FC3F169B1FE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48534F-CD1C-B4BA-EC9C-C44976BA5E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FA424-4BF0-0E60-6916-C224E5B192A3}"/>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5" name="Footer Placeholder 4">
            <a:extLst>
              <a:ext uri="{FF2B5EF4-FFF2-40B4-BE49-F238E27FC236}">
                <a16:creationId xmlns:a16="http://schemas.microsoft.com/office/drawing/2014/main" id="{C684C957-A74F-5148-22A2-D192FB9BBA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555D7F-3244-34C1-BF96-4639B05FE96A}"/>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01457440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4E2D49-F371-AE7F-1479-7A287BC9CEE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B9EF11-CDAD-CD6D-30D9-F76155BE8B8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05FB6-6369-6B01-5DC7-65D30103EE83}"/>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5" name="Footer Placeholder 4">
            <a:extLst>
              <a:ext uri="{FF2B5EF4-FFF2-40B4-BE49-F238E27FC236}">
                <a16:creationId xmlns:a16="http://schemas.microsoft.com/office/drawing/2014/main" id="{39069F18-2773-0C45-8E38-F639A9BE03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03AFA43-C514-94BC-E443-53E30CD8161E}"/>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731526294"/>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39883"/>
            <a:ext cx="12216506" cy="6897883"/>
          </a:xfrm>
          <a:prstGeom prst="rect">
            <a:avLst/>
          </a:prstGeom>
        </p:spPr>
      </p:pic>
      <p:sp>
        <p:nvSpPr>
          <p:cNvPr id="14" name="矩形 13"/>
          <p:cNvSpPr/>
          <p:nvPr userDrawn="1"/>
        </p:nvSpPr>
        <p:spPr>
          <a:xfrm>
            <a:off x="333504" y="304801"/>
            <a:ext cx="11524615" cy="58467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pic>
        <p:nvPicPr>
          <p:cNvPr id="15" name="图片 14" descr="椭圆 1"/>
          <p:cNvPicPr>
            <a:picLocks noChangeAspect="1"/>
          </p:cNvPicPr>
          <p:nvPr userDrawn="1"/>
        </p:nvPicPr>
        <p:blipFill>
          <a:blip r:embed="rId3"/>
          <a:stretch>
            <a:fillRect/>
          </a:stretch>
        </p:blipFill>
        <p:spPr>
          <a:xfrm>
            <a:off x="6514011" y="2070735"/>
            <a:ext cx="5451566" cy="5447030"/>
          </a:xfrm>
          <a:prstGeom prst="rect">
            <a:avLst/>
          </a:prstGeom>
        </p:spPr>
      </p:pic>
      <p:pic>
        <p:nvPicPr>
          <p:cNvPr id="13" name="图片 12" descr="7"/>
          <p:cNvPicPr>
            <a:picLocks noChangeAspect="1"/>
          </p:cNvPicPr>
          <p:nvPr userDrawn="1"/>
        </p:nvPicPr>
        <p:blipFill>
          <a:blip r:embed="rId4"/>
          <a:srcRect t="64676"/>
          <a:stretch>
            <a:fillRect/>
          </a:stretch>
        </p:blipFill>
        <p:spPr>
          <a:xfrm>
            <a:off x="-12441" y="4076700"/>
            <a:ext cx="12204065" cy="2781300"/>
          </a:xfrm>
          <a:prstGeom prst="rect">
            <a:avLst/>
          </a:prstGeom>
        </p:spPr>
      </p:pic>
    </p:spTree>
    <p:extLst>
      <p:ext uri="{BB962C8B-B14F-4D97-AF65-F5344CB8AC3E}">
        <p14:creationId xmlns:p14="http://schemas.microsoft.com/office/powerpoint/2010/main" val="254886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pic>
        <p:nvPicPr>
          <p:cNvPr id="27" name="图片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41" y="-53853"/>
            <a:ext cx="12216506" cy="6897883"/>
          </a:xfrm>
          <a:prstGeom prst="rect">
            <a:avLst/>
          </a:prstGeom>
        </p:spPr>
      </p:pic>
      <p:pic>
        <p:nvPicPr>
          <p:cNvPr id="8" name="图片 7" descr="02"/>
          <p:cNvPicPr>
            <a:picLocks noChangeAspect="1"/>
          </p:cNvPicPr>
          <p:nvPr userDrawn="1"/>
        </p:nvPicPr>
        <p:blipFill>
          <a:blip r:embed="rId3"/>
          <a:stretch>
            <a:fillRect/>
          </a:stretch>
        </p:blipFill>
        <p:spPr>
          <a:xfrm>
            <a:off x="-12888" y="-78595"/>
            <a:ext cx="12217400" cy="6911853"/>
          </a:xfrm>
          <a:prstGeom prst="rect">
            <a:avLst/>
          </a:prstGeom>
        </p:spPr>
      </p:pic>
      <p:pic>
        <p:nvPicPr>
          <p:cNvPr id="11" name="图片 10" descr="图层 7 拷贝"/>
          <p:cNvPicPr>
            <a:picLocks noChangeAspect="1"/>
          </p:cNvPicPr>
          <p:nvPr userDrawn="1"/>
        </p:nvPicPr>
        <p:blipFill>
          <a:blip r:embed="rId4"/>
          <a:stretch>
            <a:fillRect/>
          </a:stretch>
        </p:blipFill>
        <p:spPr>
          <a:xfrm>
            <a:off x="2524760" y="6076315"/>
            <a:ext cx="1057275" cy="767715"/>
          </a:xfrm>
          <a:prstGeom prst="rect">
            <a:avLst/>
          </a:prstGeom>
        </p:spPr>
      </p:pic>
      <p:pic>
        <p:nvPicPr>
          <p:cNvPr id="9" name="图片 8" descr="图层 9 拷贝"/>
          <p:cNvPicPr>
            <a:picLocks noChangeAspect="1"/>
          </p:cNvPicPr>
          <p:nvPr userDrawn="1"/>
        </p:nvPicPr>
        <p:blipFill>
          <a:blip r:embed="rId5"/>
          <a:stretch>
            <a:fillRect/>
          </a:stretch>
        </p:blipFill>
        <p:spPr>
          <a:xfrm>
            <a:off x="3053397" y="5179695"/>
            <a:ext cx="4750435" cy="1664335"/>
          </a:xfrm>
          <a:prstGeom prst="rect">
            <a:avLst/>
          </a:prstGeom>
        </p:spPr>
      </p:pic>
      <p:pic>
        <p:nvPicPr>
          <p:cNvPr id="10" name="图片 9" descr="图层 7 拷贝"/>
          <p:cNvPicPr>
            <a:picLocks noChangeAspect="1"/>
          </p:cNvPicPr>
          <p:nvPr userDrawn="1"/>
        </p:nvPicPr>
        <p:blipFill>
          <a:blip r:embed="rId4"/>
          <a:stretch>
            <a:fillRect/>
          </a:stretch>
        </p:blipFill>
        <p:spPr>
          <a:xfrm>
            <a:off x="6397942" y="5453380"/>
            <a:ext cx="1914525" cy="1390650"/>
          </a:xfrm>
          <a:prstGeom prst="rect">
            <a:avLst/>
          </a:prstGeom>
        </p:spPr>
      </p:pic>
      <p:sp>
        <p:nvSpPr>
          <p:cNvPr id="12" name="矩形 11"/>
          <p:cNvSpPr/>
          <p:nvPr userDrawn="1"/>
        </p:nvSpPr>
        <p:spPr>
          <a:xfrm>
            <a:off x="237490" y="537210"/>
            <a:ext cx="11524615" cy="57283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46525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descr="Biển Hồ – Tơ Nưng vẻ đẹp quyễn rũ ở Gia Lai">
            <a:extLst>
              <a:ext uri="{FF2B5EF4-FFF2-40B4-BE49-F238E27FC236}">
                <a16:creationId xmlns:a16="http://schemas.microsoft.com/office/drawing/2014/main" id="{1C50BCDB-5B02-51BF-9A3A-4349E01BD5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701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50324"/>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7505-A360-B487-CC44-CBC848A1A3D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224AA8-203E-1FFF-B5F8-FF1F11F1AD5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50788A-FC2E-DBFA-5A3C-C4616B8B6A79}"/>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5" name="Footer Placeholder 4">
            <a:extLst>
              <a:ext uri="{FF2B5EF4-FFF2-40B4-BE49-F238E27FC236}">
                <a16:creationId xmlns:a16="http://schemas.microsoft.com/office/drawing/2014/main" id="{1F42FE1F-3532-3287-3B32-291CD21AF0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C64E221-4F1E-40C6-03C5-394F9E7F053A}"/>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3036733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EA8EE-F0C2-D9EA-9455-E38986E57E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3063988-486D-18BF-71B2-3F2A1F3476D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4EF84-2CB1-248C-A1CE-CFAA7599037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F3C6E6-6865-DBCD-6FCB-57A31C846001}"/>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6" name="Footer Placeholder 5">
            <a:extLst>
              <a:ext uri="{FF2B5EF4-FFF2-40B4-BE49-F238E27FC236}">
                <a16:creationId xmlns:a16="http://schemas.microsoft.com/office/drawing/2014/main" id="{8C09B19F-7C4C-3F01-FC27-1106EEB45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6E3E63-402F-51DB-FA5A-EB129215CDCF}"/>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223729060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A3F0-D0C9-7CB6-E7DD-BCD7BF2B11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AA42B0-2F0D-0ECA-42CC-6131E3E92E1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0B9643-D5DD-48B2-5CA1-7AE8DD73E4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7E364F-75EC-DAEF-551A-519D6C2F704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56330B-59C1-C3E4-9166-F10CBC9623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F1CD58-C022-7DD0-B840-B488087150C1}"/>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8" name="Footer Placeholder 7">
            <a:extLst>
              <a:ext uri="{FF2B5EF4-FFF2-40B4-BE49-F238E27FC236}">
                <a16:creationId xmlns:a16="http://schemas.microsoft.com/office/drawing/2014/main" id="{B1799514-5A83-ADEA-E937-347C7A558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81D6281-25C0-90A3-276B-B7DA7E5F0214}"/>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14765251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D710-0B59-75BF-AC20-E015E3399A0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49F8C4E9-F5C0-C61F-E05B-E064D6466279}"/>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4" name="Footer Placeholder 3">
            <a:extLst>
              <a:ext uri="{FF2B5EF4-FFF2-40B4-BE49-F238E27FC236}">
                <a16:creationId xmlns:a16="http://schemas.microsoft.com/office/drawing/2014/main" id="{396A7685-0BE3-B804-321D-8B8FFA1C1B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83FA42D-8E53-22EB-C925-18184C5D0228}"/>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233062528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EF05CE-5C7F-DF9A-0C90-9DB7476E270C}"/>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3" name="Footer Placeholder 2">
            <a:extLst>
              <a:ext uri="{FF2B5EF4-FFF2-40B4-BE49-F238E27FC236}">
                <a16:creationId xmlns:a16="http://schemas.microsoft.com/office/drawing/2014/main" id="{9A9A0C39-785D-6522-99D3-17E6EC40BB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CBA8671-8A5F-C0C9-A8A2-071C4F7D5221}"/>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pic>
        <p:nvPicPr>
          <p:cNvPr id="5" name="Picture 4" descr="Du lịch Tây Nguyên: Cẩm nang du lịch Tây Nguyên từ A -Z">
            <a:extLst>
              <a:ext uri="{FF2B5EF4-FFF2-40B4-BE49-F238E27FC236}">
                <a16:creationId xmlns:a16="http://schemas.microsoft.com/office/drawing/2014/main" id="{BA4D4A25-E611-B703-82F0-C1440A28BA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813"/>
            <a:ext cx="12192000" cy="681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0887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053FD-F013-7FCE-2A3E-51B97298454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44452-E862-8925-E701-37656EACC64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FF3C2-E63F-551F-C2BB-52F74D63E4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0F985-8D4F-8C94-1788-8EEF724D0739}"/>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6" name="Footer Placeholder 5">
            <a:extLst>
              <a:ext uri="{FF2B5EF4-FFF2-40B4-BE49-F238E27FC236}">
                <a16:creationId xmlns:a16="http://schemas.microsoft.com/office/drawing/2014/main" id="{B00535F9-1EC3-8036-2F8A-43F310ADEB5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D1868AE-E731-168A-2B40-CC71E639C9F0}"/>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3680381769"/>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68A1-1124-5F7E-1295-BAF3A896F3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28B902-DD88-5D50-8BC7-F389D7B40B6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E06FDE-9916-2154-8BC1-9CDEC26726C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93FB6C-9BB9-0E09-EFC1-51EDDB81848A}"/>
              </a:ext>
            </a:extLst>
          </p:cNvPr>
          <p:cNvSpPr>
            <a:spLocks noGrp="1"/>
          </p:cNvSpPr>
          <p:nvPr>
            <p:ph type="dt" sz="half" idx="10"/>
          </p:nvPr>
        </p:nvSpPr>
        <p:spPr>
          <a:xfrm>
            <a:off x="838200" y="6356350"/>
            <a:ext cx="2743200" cy="365125"/>
          </a:xfrm>
          <a:prstGeom prst="rect">
            <a:avLst/>
          </a:prstGeom>
        </p:spPr>
        <p:txBody>
          <a:bodyPr/>
          <a:lstStyle/>
          <a:p>
            <a:fld id="{EE5826FC-4EAD-4644-A49B-342AA0396663}" type="datetimeFigureOut">
              <a:rPr lang="en-US" smtClean="0"/>
              <a:t>12/12/2025</a:t>
            </a:fld>
            <a:endParaRPr lang="en-US"/>
          </a:p>
        </p:txBody>
      </p:sp>
      <p:sp>
        <p:nvSpPr>
          <p:cNvPr id="6" name="Footer Placeholder 5">
            <a:extLst>
              <a:ext uri="{FF2B5EF4-FFF2-40B4-BE49-F238E27FC236}">
                <a16:creationId xmlns:a16="http://schemas.microsoft.com/office/drawing/2014/main" id="{3FDCB1B4-FB58-8452-E94B-C468092D61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47C0BCF-EDC7-54B3-8B5D-9453D3295899}"/>
              </a:ext>
            </a:extLst>
          </p:cNvPr>
          <p:cNvSpPr>
            <a:spLocks noGrp="1"/>
          </p:cNvSpPr>
          <p:nvPr>
            <p:ph type="sldNum" sz="quarter" idx="12"/>
          </p:nvPr>
        </p:nvSpPr>
        <p:spPr>
          <a:xfrm>
            <a:off x="8610600" y="6356350"/>
            <a:ext cx="2743200" cy="365125"/>
          </a:xfrm>
          <a:prstGeom prst="rect">
            <a:avLst/>
          </a:prstGeom>
        </p:spPr>
        <p:txBody>
          <a:bodyPr/>
          <a:lstStyle/>
          <a:p>
            <a:fld id="{D049FA5A-906E-4C3E-B880-C68629C39BDE}" type="slidenum">
              <a:rPr lang="en-US" smtClean="0"/>
              <a:t>‹#›</a:t>
            </a:fld>
            <a:endParaRPr lang="en-US"/>
          </a:p>
        </p:txBody>
      </p:sp>
    </p:spTree>
    <p:extLst>
      <p:ext uri="{BB962C8B-B14F-4D97-AF65-F5344CB8AC3E}">
        <p14:creationId xmlns:p14="http://schemas.microsoft.com/office/powerpoint/2010/main" val="55633394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221C5AF7-6B2D-997C-5962-C4DEF07184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44663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3" name="Picture 2">
            <a:extLst>
              <a:ext uri="{FF2B5EF4-FFF2-40B4-BE49-F238E27FC236}">
                <a16:creationId xmlns:a16="http://schemas.microsoft.com/office/drawing/2014/main" id="{E7DDB006-664C-21B4-3B3A-DCD084F78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576" y="1520748"/>
            <a:ext cx="3612424" cy="5770975"/>
          </a:xfrm>
          <a:prstGeom prst="rect">
            <a:avLst/>
          </a:prstGeom>
          <a:effectLst>
            <a:outerShdw blurRad="63500" sx="102000" sy="102000" algn="ctr" rotWithShape="0">
              <a:prstClr val="black">
                <a:alpha val="40000"/>
              </a:prstClr>
            </a:outerShdw>
          </a:effectLst>
        </p:spPr>
      </p:pic>
      <p:pic>
        <p:nvPicPr>
          <p:cNvPr id="5" name="Picture 4" descr="A red and green text on a black background&#10;&#10;Description automatically generated">
            <a:extLst>
              <a:ext uri="{FF2B5EF4-FFF2-40B4-BE49-F238E27FC236}">
                <a16:creationId xmlns:a16="http://schemas.microsoft.com/office/drawing/2014/main" id="{1F8213EC-5B03-8F84-19ED-179B5BB4E5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7800" y="83579"/>
            <a:ext cx="7200000" cy="5547841"/>
          </a:xfrm>
          <a:prstGeom prst="rect">
            <a:avLst/>
          </a:prstGeom>
        </p:spPr>
      </p:pic>
    </p:spTree>
    <p:custDataLst>
      <p:tags r:id="rId1"/>
    </p:custDataLst>
    <p:extLst>
      <p:ext uri="{BB962C8B-B14F-4D97-AF65-F5344CB8AC3E}">
        <p14:creationId xmlns:p14="http://schemas.microsoft.com/office/powerpoint/2010/main" val="2728533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4" name="Picture 3">
            <a:extLst>
              <a:ext uri="{FF2B5EF4-FFF2-40B4-BE49-F238E27FC236}">
                <a16:creationId xmlns:a16="http://schemas.microsoft.com/office/drawing/2014/main" id="{B9FD0566-B777-D166-16E6-29111810F09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430" b="100000" l="0" r="28042"/>
                    </a14:imgEffect>
                  </a14:imgLayer>
                </a14:imgProps>
              </a:ext>
              <a:ext uri="{28A0092B-C50C-407E-A947-70E740481C1C}">
                <a14:useLocalDpi xmlns:a14="http://schemas.microsoft.com/office/drawing/2010/main" val="0"/>
              </a:ext>
            </a:extLst>
          </a:blip>
          <a:srcRect t="28125" r="71769"/>
          <a:stretch/>
        </p:blipFill>
        <p:spPr>
          <a:xfrm>
            <a:off x="5905500" y="1541542"/>
            <a:ext cx="3587932" cy="5848089"/>
          </a:xfrm>
          <a:prstGeom prst="rect">
            <a:avLst/>
          </a:prstGeom>
        </p:spPr>
      </p:pic>
      <p:pic>
        <p:nvPicPr>
          <p:cNvPr id="5" name="Picture 4">
            <a:extLst>
              <a:ext uri="{FF2B5EF4-FFF2-40B4-BE49-F238E27FC236}">
                <a16:creationId xmlns:a16="http://schemas.microsoft.com/office/drawing/2014/main" id="{9D435922-568D-E893-81BF-EF7F50AFE8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0586" y="1618656"/>
            <a:ext cx="3612424" cy="5770975"/>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9AE6586-9BB6-CB75-8E44-27521E098D83}"/>
              </a:ext>
            </a:extLst>
          </p:cNvPr>
          <p:cNvPicPr>
            <a:picLocks noChangeAspect="1"/>
          </p:cNvPicPr>
          <p:nvPr/>
        </p:nvPicPr>
        <p:blipFill>
          <a:blip r:embed="rId7"/>
          <a:stretch>
            <a:fillRect/>
          </a:stretch>
        </p:blipFill>
        <p:spPr>
          <a:xfrm>
            <a:off x="930970" y="1339857"/>
            <a:ext cx="5292340" cy="3260717"/>
          </a:xfrm>
          <a:prstGeom prst="rect">
            <a:avLst/>
          </a:prstGeom>
        </p:spPr>
      </p:pic>
      <p:pic>
        <p:nvPicPr>
          <p:cNvPr id="10" name="Picture 9">
            <a:extLst>
              <a:ext uri="{FF2B5EF4-FFF2-40B4-BE49-F238E27FC236}">
                <a16:creationId xmlns:a16="http://schemas.microsoft.com/office/drawing/2014/main" id="{B15C8DDA-3254-F15A-7016-4217781686EF}"/>
              </a:ext>
            </a:extLst>
          </p:cNvPr>
          <p:cNvPicPr>
            <a:picLocks noChangeAspect="1"/>
          </p:cNvPicPr>
          <p:nvPr/>
        </p:nvPicPr>
        <p:blipFill>
          <a:blip r:embed="rId8"/>
          <a:stretch>
            <a:fillRect/>
          </a:stretch>
        </p:blipFill>
        <p:spPr>
          <a:xfrm>
            <a:off x="1925812" y="627850"/>
            <a:ext cx="3292125" cy="8779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12" descr="7"/>
          <p:cNvPicPr>
            <a:picLocks noChangeAspect="1"/>
          </p:cNvPicPr>
          <p:nvPr/>
        </p:nvPicPr>
        <p:blipFill>
          <a:blip r:embed="rId3"/>
          <a:srcRect t="64676"/>
          <a:stretch>
            <a:fillRect/>
          </a:stretch>
        </p:blipFill>
        <p:spPr>
          <a:xfrm flipH="1">
            <a:off x="6220" y="4120830"/>
            <a:ext cx="12204065" cy="2781300"/>
          </a:xfrm>
          <a:prstGeom prst="rect">
            <a:avLst/>
          </a:prstGeom>
        </p:spPr>
      </p:pic>
      <p:pic>
        <p:nvPicPr>
          <p:cNvPr id="3" name="Picture 2">
            <a:extLst>
              <a:ext uri="{FF2B5EF4-FFF2-40B4-BE49-F238E27FC236}">
                <a16:creationId xmlns:a16="http://schemas.microsoft.com/office/drawing/2014/main" id="{E7DDB006-664C-21B4-3B3A-DCD084F78F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9576" y="1520748"/>
            <a:ext cx="3612424" cy="5770975"/>
          </a:xfrm>
          <a:prstGeom prst="rect">
            <a:avLst/>
          </a:prstGeom>
          <a:effectLst>
            <a:outerShdw blurRad="63500" sx="102000" sy="102000" algn="ctr" rotWithShape="0">
              <a:prstClr val="black">
                <a:alpha val="40000"/>
              </a:prstClr>
            </a:outerShdw>
          </a:effectLst>
        </p:spPr>
      </p:pic>
      <p:pic>
        <p:nvPicPr>
          <p:cNvPr id="4" name="Picture 3" descr="A logo with a black background&#10;&#10;Description automatically generated">
            <a:extLst>
              <a:ext uri="{FF2B5EF4-FFF2-40B4-BE49-F238E27FC236}">
                <a16:creationId xmlns:a16="http://schemas.microsoft.com/office/drawing/2014/main" id="{F9F8C484-065D-F2B5-782D-A4069B5867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414" y="432259"/>
            <a:ext cx="8315665" cy="6425741"/>
          </a:xfrm>
          <a:prstGeom prst="rect">
            <a:avLst/>
          </a:prstGeom>
        </p:spPr>
      </p:pic>
    </p:spTree>
    <p:custDataLst>
      <p:tags r:id="rId1"/>
    </p:custDataLst>
    <p:extLst>
      <p:ext uri="{BB962C8B-B14F-4D97-AF65-F5344CB8AC3E}">
        <p14:creationId xmlns:p14="http://schemas.microsoft.com/office/powerpoint/2010/main" val="586867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8A085D-4BA5-E3AF-A253-EF81BDA87F48}"/>
              </a:ext>
            </a:extLst>
          </p:cNvPr>
          <p:cNvSpPr txBox="1"/>
          <p:nvPr/>
        </p:nvSpPr>
        <p:spPr>
          <a:xfrm>
            <a:off x="669763" y="2133641"/>
            <a:ext cx="6719865" cy="1815882"/>
          </a:xfrm>
          <a:prstGeom prst="rect">
            <a:avLst/>
          </a:prstGeom>
          <a:solidFill>
            <a:schemeClr val="accent6">
              <a:lumMod val="20000"/>
              <a:lumOff val="80000"/>
            </a:schemeClr>
          </a:solidFill>
          <a:ln>
            <a:solidFill>
              <a:schemeClr val="tx1"/>
            </a:solidFill>
            <a:prstDash val="dashDot"/>
          </a:ln>
        </p:spPr>
        <p:txBody>
          <a:bodyPr wrap="square">
            <a:spAutoFit/>
          </a:bodyPr>
          <a:lstStyle/>
          <a:p>
            <a:pPr lvl="0" algn="ctr">
              <a:spcBef>
                <a:spcPct val="50000"/>
              </a:spcBef>
              <a:defRPr/>
            </a:pPr>
            <a:r>
              <a:rPr lang="vi-VN" altLang="en-US" sz="2800" b="1" dirty="0">
                <a:solidFill>
                  <a:srgbClr val="002060"/>
                </a:solidFill>
                <a:latin typeface="Cambria" panose="02040503050406030204" pitchFamily="18" charset="0"/>
                <a:cs typeface="Times New Roman" panose="02020603050405020304" pitchFamily="18" charset="0"/>
              </a:rPr>
              <a:t>Đọc lược đồ phân bố dân cư Việt Nam năm 2021, hãy kể tên 3 tỉnh, thành phố có mật độ dân số cao nhất và 3 tỉnh, thành phố có mật độ dân số thấp nhất.</a:t>
            </a:r>
            <a:endParaRPr kumimoji="0" lang="en-US" altLang="en-US" sz="28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968ED787-5C43-58EE-067B-1F53CDFC3633}"/>
              </a:ext>
            </a:extLst>
          </p:cNvPr>
          <p:cNvPicPr>
            <a:picLocks noChangeAspect="1"/>
          </p:cNvPicPr>
          <p:nvPr/>
        </p:nvPicPr>
        <p:blipFill>
          <a:blip r:embed="rId2"/>
          <a:stretch>
            <a:fillRect/>
          </a:stretch>
        </p:blipFill>
        <p:spPr>
          <a:xfrm>
            <a:off x="7972868" y="462959"/>
            <a:ext cx="3752850" cy="5676900"/>
          </a:xfrm>
          <a:prstGeom prst="rect">
            <a:avLst/>
          </a:prstGeom>
        </p:spPr>
      </p:pic>
    </p:spTree>
    <p:extLst>
      <p:ext uri="{BB962C8B-B14F-4D97-AF65-F5344CB8AC3E}">
        <p14:creationId xmlns:p14="http://schemas.microsoft.com/office/powerpoint/2010/main" val="3608116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DFF81A8-83EE-318E-0ECA-A0DDE3E4EC15}"/>
              </a:ext>
            </a:extLst>
          </p:cNvPr>
          <p:cNvSpPr txBox="1"/>
          <p:nvPr/>
        </p:nvSpPr>
        <p:spPr>
          <a:xfrm>
            <a:off x="999461" y="666347"/>
            <a:ext cx="9983972" cy="646331"/>
          </a:xfrm>
          <a:prstGeom prst="rect">
            <a:avLst/>
          </a:prstGeom>
          <a:solidFill>
            <a:schemeClr val="bg1"/>
          </a:solidFill>
          <a:ln w="57150">
            <a:solidFill>
              <a:schemeClr val="tx1"/>
            </a:solidFill>
            <a:prstDash val="dashDot"/>
          </a:ln>
        </p:spPr>
        <p:txBody>
          <a:bodyPr wrap="square">
            <a:spAutoFit/>
          </a:bodyPr>
          <a:lstStyle/>
          <a:p>
            <a:pPr lvl="0" algn="ctr">
              <a:spcBef>
                <a:spcPct val="50000"/>
              </a:spcBef>
              <a:defRPr/>
            </a:pPr>
            <a:r>
              <a:rPr lang="vi-VN" altLang="en-US" sz="3600" b="1" dirty="0">
                <a:solidFill>
                  <a:srgbClr val="002060"/>
                </a:solidFill>
                <a:latin typeface="Cambria" panose="02040503050406030204" pitchFamily="18" charset="0"/>
                <a:cs typeface="Times New Roman" panose="02020603050405020304" pitchFamily="18" charset="0"/>
              </a:rPr>
              <a:t>3 tỉnh/ thành phố có mật độ dân cư cao nhất</a:t>
            </a:r>
            <a:endPar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61E45F60-1529-84E1-66F4-8EB823796123}"/>
              </a:ext>
            </a:extLst>
          </p:cNvPr>
          <p:cNvSpPr/>
          <p:nvPr/>
        </p:nvSpPr>
        <p:spPr>
          <a:xfrm>
            <a:off x="882502" y="1796902"/>
            <a:ext cx="1860698"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Hà </a:t>
            </a:r>
            <a:r>
              <a:rPr lang="en-US" sz="3200" b="1" dirty="0" err="1">
                <a:solidFill>
                  <a:srgbClr val="FF0000"/>
                </a:solidFill>
                <a:latin typeface="Cambria" panose="02040503050406030204" pitchFamily="18" charset="0"/>
                <a:ea typeface="Cambria" panose="02040503050406030204" pitchFamily="18" charset="0"/>
              </a:rPr>
              <a:t>Nội</a:t>
            </a:r>
            <a:endParaRPr lang="en-US" sz="3200" b="1" dirty="0">
              <a:solidFill>
                <a:srgbClr val="FF0000"/>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BE7C572A-AEFC-C488-64F1-FE0B651D7F98}"/>
              </a:ext>
            </a:extLst>
          </p:cNvPr>
          <p:cNvSpPr/>
          <p:nvPr/>
        </p:nvSpPr>
        <p:spPr>
          <a:xfrm>
            <a:off x="4051004" y="1765004"/>
            <a:ext cx="3104708" cy="999461"/>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Thành </a:t>
            </a:r>
            <a:r>
              <a:rPr lang="en-US" sz="3200" b="1" dirty="0" err="1">
                <a:solidFill>
                  <a:srgbClr val="FF0000"/>
                </a:solidFill>
                <a:latin typeface="Cambria" panose="02040503050406030204" pitchFamily="18" charset="0"/>
                <a:ea typeface="Cambria" panose="02040503050406030204" pitchFamily="18" charset="0"/>
              </a:rPr>
              <a:t>phố</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Hồ</a:t>
            </a:r>
            <a:r>
              <a:rPr lang="en-US" sz="3200" b="1" dirty="0">
                <a:solidFill>
                  <a:srgbClr val="FF0000"/>
                </a:solidFill>
                <a:latin typeface="Cambria" panose="02040503050406030204" pitchFamily="18" charset="0"/>
                <a:ea typeface="Cambria" panose="02040503050406030204" pitchFamily="18" charset="0"/>
              </a:rPr>
              <a:t> Chí Minh</a:t>
            </a:r>
          </a:p>
        </p:txBody>
      </p:sp>
      <p:sp>
        <p:nvSpPr>
          <p:cNvPr id="9" name="Rectangle: Rounded Corners 8">
            <a:extLst>
              <a:ext uri="{FF2B5EF4-FFF2-40B4-BE49-F238E27FC236}">
                <a16:creationId xmlns:a16="http://schemas.microsoft.com/office/drawing/2014/main" id="{FD8FF92C-13A8-ACA5-AB9F-CF451C7841E7}"/>
              </a:ext>
            </a:extLst>
          </p:cNvPr>
          <p:cNvSpPr/>
          <p:nvPr/>
        </p:nvSpPr>
        <p:spPr>
          <a:xfrm>
            <a:off x="8378456" y="1850064"/>
            <a:ext cx="2200939"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Cambria" panose="02040503050406030204" pitchFamily="18" charset="0"/>
                <a:ea typeface="Cambria" panose="02040503050406030204" pitchFamily="18" charset="0"/>
              </a:rPr>
              <a:t>Hải Phòng</a:t>
            </a:r>
            <a:endParaRPr lang="en-US" sz="3200" b="1"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D2137611-5378-4B4C-B8B9-A277C6D31EDD}"/>
              </a:ext>
            </a:extLst>
          </p:cNvPr>
          <p:cNvSpPr txBox="1"/>
          <p:nvPr/>
        </p:nvSpPr>
        <p:spPr>
          <a:xfrm>
            <a:off x="1073889" y="3164998"/>
            <a:ext cx="9983972" cy="646331"/>
          </a:xfrm>
          <a:prstGeom prst="rect">
            <a:avLst/>
          </a:prstGeom>
          <a:solidFill>
            <a:schemeClr val="bg1"/>
          </a:solidFill>
          <a:ln w="57150">
            <a:solidFill>
              <a:schemeClr val="tx1"/>
            </a:solidFill>
            <a:prstDash val="dashDot"/>
          </a:ln>
        </p:spPr>
        <p:txBody>
          <a:bodyPr wrap="square">
            <a:spAutoFit/>
          </a:bodyPr>
          <a:lstStyle/>
          <a:p>
            <a:pPr lvl="0" algn="ctr">
              <a:spcBef>
                <a:spcPct val="50000"/>
              </a:spcBef>
              <a:defRPr/>
            </a:pPr>
            <a:r>
              <a:rPr lang="vi-VN" altLang="en-US" sz="3600" b="1" dirty="0">
                <a:solidFill>
                  <a:srgbClr val="002060"/>
                </a:solidFill>
                <a:latin typeface="Cambria" panose="02040503050406030204" pitchFamily="18" charset="0"/>
                <a:cs typeface="Times New Roman" panose="02020603050405020304" pitchFamily="18" charset="0"/>
              </a:rPr>
              <a:t> </a:t>
            </a:r>
            <a:r>
              <a:rPr lang="en-US" altLang="en-US" sz="3600" b="1" dirty="0">
                <a:solidFill>
                  <a:srgbClr val="002060"/>
                </a:solidFill>
                <a:latin typeface="Cambria" panose="02040503050406030204" pitchFamily="18" charset="0"/>
                <a:cs typeface="Times New Roman" panose="02020603050405020304" pitchFamily="18" charset="0"/>
              </a:rPr>
              <a:t>3 </a:t>
            </a:r>
            <a:r>
              <a:rPr lang="vi-VN" altLang="en-US" sz="3600" b="1" dirty="0">
                <a:solidFill>
                  <a:srgbClr val="002060"/>
                </a:solidFill>
                <a:latin typeface="Cambria" panose="02040503050406030204" pitchFamily="18" charset="0"/>
                <a:cs typeface="Times New Roman" panose="02020603050405020304" pitchFamily="18" charset="0"/>
              </a:rPr>
              <a:t>tỉnh/ thành phố có mật độ dân cư thấp nhất</a:t>
            </a:r>
            <a:endParaRPr kumimoji="0" lang="en-US" altLang="en-US" sz="3600" b="1" i="0" u="none" strike="noStrike" kern="1200" cap="none" spc="0" normalizeH="0" baseline="0" noProof="0" dirty="0">
              <a:ln>
                <a:noFill/>
              </a:ln>
              <a:solidFill>
                <a:srgbClr val="002060"/>
              </a:solidFill>
              <a:effectLst/>
              <a:uLnTx/>
              <a:uFillTx/>
              <a:latin typeface="Cambria" panose="020405030504060302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F561D23C-EC9F-8D8F-5FAD-E000AD54A804}"/>
              </a:ext>
            </a:extLst>
          </p:cNvPr>
          <p:cNvSpPr/>
          <p:nvPr/>
        </p:nvSpPr>
        <p:spPr>
          <a:xfrm>
            <a:off x="797441" y="4316818"/>
            <a:ext cx="1860698"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Lai Châu</a:t>
            </a:r>
          </a:p>
        </p:txBody>
      </p:sp>
      <p:sp>
        <p:nvSpPr>
          <p:cNvPr id="12" name="Rectangle: Rounded Corners 11">
            <a:extLst>
              <a:ext uri="{FF2B5EF4-FFF2-40B4-BE49-F238E27FC236}">
                <a16:creationId xmlns:a16="http://schemas.microsoft.com/office/drawing/2014/main" id="{E0069239-DE84-34F9-3333-8F8807167362}"/>
              </a:ext>
            </a:extLst>
          </p:cNvPr>
          <p:cNvSpPr/>
          <p:nvPr/>
        </p:nvSpPr>
        <p:spPr>
          <a:xfrm>
            <a:off x="4678325" y="4284920"/>
            <a:ext cx="2222205" cy="765545"/>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Điện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Biên</a:t>
            </a:r>
            <a:endParaRPr lang="en-US" sz="32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A67E5A7F-302C-E7DA-686E-5912AC398E2F}"/>
              </a:ext>
            </a:extLst>
          </p:cNvPr>
          <p:cNvSpPr/>
          <p:nvPr/>
        </p:nvSpPr>
        <p:spPr>
          <a:xfrm>
            <a:off x="8644269" y="4338082"/>
            <a:ext cx="1839432" cy="723014"/>
          </a:xfrm>
          <a:prstGeom prst="roundRect">
            <a:avLst/>
          </a:prstGeom>
          <a:solidFill>
            <a:schemeClr val="accent6">
              <a:lumMod val="20000"/>
              <a:lumOff val="80000"/>
            </a:schemeClr>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Sơn</a:t>
            </a:r>
            <a:r>
              <a:rPr lang="en-US" sz="3200" b="1" dirty="0">
                <a:solidFill>
                  <a:srgbClr val="FF0000"/>
                </a:solidFill>
                <a:latin typeface="Cambria" panose="02040503050406030204" pitchFamily="18" charset="0"/>
                <a:ea typeface="Cambria" panose="02040503050406030204" pitchFamily="18" charset="0"/>
              </a:rPr>
              <a:t> La</a:t>
            </a:r>
          </a:p>
        </p:txBody>
      </p:sp>
    </p:spTree>
    <p:extLst>
      <p:ext uri="{BB962C8B-B14F-4D97-AF65-F5344CB8AC3E}">
        <p14:creationId xmlns:p14="http://schemas.microsoft.com/office/powerpoint/2010/main" val="3901392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ackgroundRemoval t="28430" b="100000" l="0" r="28042"/>
                    </a14:imgEffect>
                  </a14:imgLayer>
                </a14:imgProps>
              </a:ext>
              <a:ext uri="{28A0092B-C50C-407E-A947-70E740481C1C}">
                <a14:useLocalDpi xmlns:a14="http://schemas.microsoft.com/office/drawing/2010/main" val="0"/>
              </a:ext>
            </a:extLst>
          </a:blip>
          <a:srcRect t="28125" r="71769"/>
          <a:stretch/>
        </p:blipFill>
        <p:spPr>
          <a:xfrm>
            <a:off x="0" y="227092"/>
            <a:ext cx="3587932" cy="584808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5086" y="304206"/>
            <a:ext cx="3612424" cy="5770975"/>
          </a:xfrm>
          <a:prstGeom prst="rect">
            <a:avLst/>
          </a:prstGeom>
          <a:effectLst>
            <a:outerShdw blurRad="63500" sx="102000" sy="102000" algn="ctr" rotWithShape="0">
              <a:prstClr val="black">
                <a:alpha val="40000"/>
              </a:prstClr>
            </a:outerShdw>
          </a:effectLst>
        </p:spPr>
      </p:pic>
      <p:pic>
        <p:nvPicPr>
          <p:cNvPr id="24" name="图片 12" descr="7"/>
          <p:cNvPicPr>
            <a:picLocks noChangeAspect="1"/>
          </p:cNvPicPr>
          <p:nvPr/>
        </p:nvPicPr>
        <p:blipFill>
          <a:blip r:embed="rId6"/>
          <a:srcRect t="64676"/>
          <a:stretch>
            <a:fillRect/>
          </a:stretch>
        </p:blipFill>
        <p:spPr>
          <a:xfrm flipH="1">
            <a:off x="0" y="4076700"/>
            <a:ext cx="12204065" cy="2781300"/>
          </a:xfrm>
          <a:prstGeom prst="rect">
            <a:avLst/>
          </a:prstGeom>
        </p:spPr>
      </p:pic>
      <p:pic>
        <p:nvPicPr>
          <p:cNvPr id="3" name="Picture 2">
            <a:extLst>
              <a:ext uri="{FF2B5EF4-FFF2-40B4-BE49-F238E27FC236}">
                <a16:creationId xmlns:a16="http://schemas.microsoft.com/office/drawing/2014/main" id="{C5C56F15-514F-A8BC-BE28-2A3DFC51C261}"/>
              </a:ext>
            </a:extLst>
          </p:cNvPr>
          <p:cNvPicPr>
            <a:picLocks noChangeAspect="1"/>
          </p:cNvPicPr>
          <p:nvPr/>
        </p:nvPicPr>
        <p:blipFill>
          <a:blip r:embed="rId7"/>
          <a:stretch>
            <a:fillRect/>
          </a:stretch>
        </p:blipFill>
        <p:spPr>
          <a:xfrm>
            <a:off x="4641925" y="131724"/>
            <a:ext cx="7395089" cy="6041660"/>
          </a:xfrm>
          <a:prstGeom prst="rect">
            <a:avLst/>
          </a:prstGeom>
        </p:spPr>
      </p:pic>
    </p:spTree>
    <p:custDataLst>
      <p:tags r:id="rId1"/>
    </p:custDataLst>
    <p:extLst>
      <p:ext uri="{BB962C8B-B14F-4D97-AF65-F5344CB8AC3E}">
        <p14:creationId xmlns:p14="http://schemas.microsoft.com/office/powerpoint/2010/main" val="4093857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4EC4C5-0CD6-0350-EB4F-3AD5C6287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868" y="1657721"/>
            <a:ext cx="7959852" cy="4560937"/>
          </a:xfrm>
          <a:prstGeom prst="rect">
            <a:avLst/>
          </a:prstGeom>
        </p:spPr>
      </p:pic>
      <p:sp>
        <p:nvSpPr>
          <p:cNvPr id="5" name="TextBox 4">
            <a:extLst>
              <a:ext uri="{FF2B5EF4-FFF2-40B4-BE49-F238E27FC236}">
                <a16:creationId xmlns:a16="http://schemas.microsoft.com/office/drawing/2014/main" id="{251F5134-50C7-62BC-CD59-79C74B7F39DE}"/>
              </a:ext>
            </a:extLst>
          </p:cNvPr>
          <p:cNvSpPr txBox="1"/>
          <p:nvPr/>
        </p:nvSpPr>
        <p:spPr>
          <a:xfrm>
            <a:off x="1137684" y="749322"/>
            <a:ext cx="978195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Tìm hiểu và viết đoạn văn ngắn (5 – 7 câu) về một dân tộc ở nước ta (tên, nơi sinh sống, trang phục, lễ hội,...) và chia sẻ với các bạn.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8604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2CA3CB9-0FC2-ED15-A616-02E994954D83}"/>
              </a:ext>
            </a:extLst>
          </p:cNvPr>
          <p:cNvSpPr/>
          <p:nvPr/>
        </p:nvSpPr>
        <p:spPr>
          <a:xfrm>
            <a:off x="180755" y="276448"/>
            <a:ext cx="6645347" cy="620941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Dân tộc Tày đã có mặt ở Việt Nam từ rất sớm, họ cư trú chủ yếu ở thung lũng các tỉnh Ðông Bắc. Nhà ở truyền thống của người Tày gồm ba dạng cơ bản: nhà sàn, nhà nửa sàn nửa đất và nhà phòng thủ. Trang phục của họ chủ yếu được làm bằng vải chàm đen, ít trang trí hoa văn. Lương thực chính người Tày sử dụng để nấu ăn hằng ngày là gạo tẻ. Ngoài ra, họ còn sử dụng gạo tẻ và gạo nếp để nấu cháo, cơm lam, bún, cốm và rất nhiều món ăn đặc sắc khác.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Dân tộc Tày - | Báo ảnh Dân tộc và Miền núi">
            <a:extLst>
              <a:ext uri="{FF2B5EF4-FFF2-40B4-BE49-F238E27FC236}">
                <a16:creationId xmlns:a16="http://schemas.microsoft.com/office/drawing/2014/main" id="{00A7EAC8-3121-72A9-566B-CDCAD93E17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3654" y="1637415"/>
            <a:ext cx="4198830" cy="3928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44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58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25C1CD-8FE2-73CB-03A1-FDF491D98854}"/>
              </a:ext>
            </a:extLst>
          </p:cNvPr>
          <p:cNvPicPr>
            <a:picLocks noChangeAspect="1"/>
          </p:cNvPicPr>
          <p:nvPr/>
        </p:nvPicPr>
        <p:blipFill>
          <a:blip r:embed="rId3"/>
          <a:stretch>
            <a:fillRect/>
          </a:stretch>
        </p:blipFill>
        <p:spPr>
          <a:xfrm>
            <a:off x="1600802" y="659219"/>
            <a:ext cx="10245037" cy="6858000"/>
          </a:xfrm>
          <a:prstGeom prst="rect">
            <a:avLst/>
          </a:prstGeom>
        </p:spPr>
      </p:pic>
    </p:spTree>
    <p:extLst>
      <p:ext uri="{BB962C8B-B14F-4D97-AF65-F5344CB8AC3E}">
        <p14:creationId xmlns:p14="http://schemas.microsoft.com/office/powerpoint/2010/main" val="1515686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240</Words>
  <Application>Microsoft Office PowerPoint</Application>
  <PresentationFormat>Widescreen</PresentationFormat>
  <Paragraphs>11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luyen</cp:lastModifiedBy>
  <cp:revision>25</cp:revision>
  <dcterms:created xsi:type="dcterms:W3CDTF">2024-07-21T09:19:51Z</dcterms:created>
  <dcterms:modified xsi:type="dcterms:W3CDTF">2025-12-12T09:20:54Z</dcterms:modified>
</cp:coreProperties>
</file>