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21" r:id="rId2"/>
  </p:sldMasterIdLst>
  <p:notesMasterIdLst>
    <p:notesMasterId r:id="rId11"/>
  </p:notesMasterIdLst>
  <p:sldIdLst>
    <p:sldId id="358" r:id="rId3"/>
    <p:sldId id="552" r:id="rId4"/>
    <p:sldId id="553" r:id="rId5"/>
    <p:sldId id="554" r:id="rId6"/>
    <p:sldId id="555" r:id="rId7"/>
    <p:sldId id="556" r:id="rId8"/>
    <p:sldId id="302" r:id="rId9"/>
    <p:sldId id="55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7C130-C010-4207-9E73-BF9274BAA34A}"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CCAD5-C47B-48D7-A90C-560F7FD62FE7}" type="slidenum">
              <a:rPr lang="en-US" smtClean="0"/>
              <a:t>‹#›</a:t>
            </a:fld>
            <a:endParaRPr lang="en-US"/>
          </a:p>
        </p:txBody>
      </p:sp>
    </p:spTree>
    <p:extLst>
      <p:ext uri="{BB962C8B-B14F-4D97-AF65-F5344CB8AC3E}">
        <p14:creationId xmlns:p14="http://schemas.microsoft.com/office/powerpoint/2010/main" val="112565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SĐT/</a:t>
            </a:r>
            <a:r>
              <a:rPr lang="en-US" dirty="0" err="1"/>
              <a:t>Zalo</a:t>
            </a:r>
            <a:r>
              <a:rPr lang="en-US" dirty="0"/>
              <a:t>: 0972115126. </a:t>
            </a:r>
            <a:r>
              <a:rPr lang="en-US" dirty="0" err="1"/>
              <a:t>Các</a:t>
            </a:r>
            <a:r>
              <a:rPr lang="en-US" dirty="0"/>
              <a:t> nick </a:t>
            </a:r>
            <a:r>
              <a:rPr lang="en-US" dirty="0" err="1"/>
              <a:t>khác</a:t>
            </a:r>
            <a:r>
              <a:rPr lang="en-US" dirty="0"/>
              <a:t> </a:t>
            </a:r>
            <a:r>
              <a:rPr lang="en-US" dirty="0" err="1"/>
              <a:t>ngoài</a:t>
            </a:r>
            <a:r>
              <a:rPr lang="en-US" dirty="0"/>
              <a:t> nick </a:t>
            </a:r>
            <a:r>
              <a:rPr lang="en-US" dirty="0" err="1"/>
              <a:t>này</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a:p>
          <a:p>
            <a:endParaRPr lang="en-US"/>
          </a:p>
        </p:txBody>
      </p:sp>
      <p:sp>
        <p:nvSpPr>
          <p:cNvPr id="4" name="Slide Number Placeholder 3"/>
          <p:cNvSpPr>
            <a:spLocks noGrp="1"/>
          </p:cNvSpPr>
          <p:nvPr>
            <p:ph type="sldNum" sz="quarter" idx="5"/>
          </p:nvPr>
        </p:nvSpPr>
        <p:spPr/>
        <p:txBody>
          <a:bodyPr/>
          <a:lstStyle/>
          <a:p>
            <a:fld id="{DEFCCAD5-C47B-48D7-A90C-560F7FD62FE7}" type="slidenum">
              <a:rPr lang="en-US" smtClean="0"/>
              <a:t>1</a:t>
            </a:fld>
            <a:endParaRPr lang="en-US"/>
          </a:p>
        </p:txBody>
      </p:sp>
    </p:spTree>
    <p:extLst>
      <p:ext uri="{BB962C8B-B14F-4D97-AF65-F5344CB8AC3E}">
        <p14:creationId xmlns:p14="http://schemas.microsoft.com/office/powerpoint/2010/main" val="413258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55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24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62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216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8994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0670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80693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09825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582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121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293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569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8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199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520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685443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43303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microsoft.com/office/2007/relationships/hdphoto" Target="../media/hdphoto5.wdp"/><Relationship Id="rId2" Type="http://schemas.openxmlformats.org/officeDocument/2006/relationships/image" Target="../media/image16.png"/><Relationship Id="rId16" Type="http://schemas.microsoft.com/office/2007/relationships/hdphoto" Target="../media/hdphoto7.wdp"/><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0.png"/><Relationship Id="rId1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2755694" y="88066"/>
            <a:ext cx="6999589" cy="1434916"/>
          </a:xfrm>
          <a:custGeom>
            <a:avLst/>
            <a:gdLst/>
            <a:ahLst/>
            <a:cxnLst/>
            <a:rect l="l" t="t" r="r" b="b"/>
            <a:pathLst>
              <a:path w="10499384" h="2152374">
                <a:moveTo>
                  <a:pt x="0" y="0"/>
                </a:moveTo>
                <a:lnTo>
                  <a:pt x="10499384" y="0"/>
                </a:lnTo>
                <a:lnTo>
                  <a:pt x="10499384" y="2152374"/>
                </a:lnTo>
                <a:lnTo>
                  <a:pt x="0" y="21523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99020" y="207469"/>
            <a:ext cx="1745098" cy="1758731"/>
          </a:xfrm>
          <a:custGeom>
            <a:avLst/>
            <a:gdLst/>
            <a:ahLst/>
            <a:cxnLst/>
            <a:rect l="l" t="t" r="r" b="b"/>
            <a:pathLst>
              <a:path w="2617647" h="2638097">
                <a:moveTo>
                  <a:pt x="0" y="0"/>
                </a:moveTo>
                <a:lnTo>
                  <a:pt x="2617647" y="0"/>
                </a:lnTo>
                <a:lnTo>
                  <a:pt x="2617647" y="2638097"/>
                </a:lnTo>
                <a:lnTo>
                  <a:pt x="0" y="26380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396558" y="409305"/>
            <a:ext cx="1350022" cy="1355060"/>
          </a:xfrm>
          <a:custGeom>
            <a:avLst/>
            <a:gdLst/>
            <a:ahLst/>
            <a:cxnLst/>
            <a:rect l="l" t="t" r="r" b="b"/>
            <a:pathLst>
              <a:path w="2025033" h="2032590">
                <a:moveTo>
                  <a:pt x="0" y="0"/>
                </a:moveTo>
                <a:lnTo>
                  <a:pt x="2025034" y="0"/>
                </a:lnTo>
                <a:lnTo>
                  <a:pt x="2025034" y="2032589"/>
                </a:lnTo>
                <a:lnTo>
                  <a:pt x="0" y="20325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a:off x="4812630" y="-794909"/>
            <a:ext cx="2743200" cy="2658410"/>
          </a:xfrm>
          <a:custGeom>
            <a:avLst/>
            <a:gdLst/>
            <a:ahLst/>
            <a:cxnLst/>
            <a:rect l="l" t="t" r="r" b="b"/>
            <a:pathLst>
              <a:path w="4114800" h="3987615">
                <a:moveTo>
                  <a:pt x="0" y="0"/>
                </a:moveTo>
                <a:lnTo>
                  <a:pt x="4114800" y="0"/>
                </a:lnTo>
                <a:lnTo>
                  <a:pt x="4114800" y="3987615"/>
                </a:lnTo>
                <a:lnTo>
                  <a:pt x="0" y="3987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22" name="Picture 21">
            <a:extLst>
              <a:ext uri="{FF2B5EF4-FFF2-40B4-BE49-F238E27FC236}">
                <a16:creationId xmlns:a16="http://schemas.microsoft.com/office/drawing/2014/main" id="{B863A5AC-7DF8-5025-6C4B-64495E18DB74}"/>
              </a:ext>
            </a:extLst>
          </p:cNvPr>
          <p:cNvPicPr>
            <a:picLocks noChangeAspect="1"/>
          </p:cNvPicPr>
          <p:nvPr/>
        </p:nvPicPr>
        <p:blipFill>
          <a:blip r:embed="rId11"/>
          <a:stretch>
            <a:fillRect/>
          </a:stretch>
        </p:blipFill>
        <p:spPr>
          <a:xfrm>
            <a:off x="1935410" y="1806417"/>
            <a:ext cx="8151058" cy="2883658"/>
          </a:xfrm>
          <a:prstGeom prst="rect">
            <a:avLst/>
          </a:prstGeom>
        </p:spPr>
      </p:pic>
      <p:pic>
        <p:nvPicPr>
          <p:cNvPr id="30" name="Picture 29">
            <a:extLst>
              <a:ext uri="{FF2B5EF4-FFF2-40B4-BE49-F238E27FC236}">
                <a16:creationId xmlns:a16="http://schemas.microsoft.com/office/drawing/2014/main" id="{CB5AB4D3-98D5-0044-58DF-986440AD1EE0}"/>
              </a:ext>
            </a:extLst>
          </p:cNvPr>
          <p:cNvPicPr>
            <a:picLocks noChangeAspect="1"/>
          </p:cNvPicPr>
          <p:nvPr/>
        </p:nvPicPr>
        <p:blipFill>
          <a:blip r:embed="rId12"/>
          <a:stretch>
            <a:fillRect/>
          </a:stretch>
        </p:blipFill>
        <p:spPr>
          <a:xfrm>
            <a:off x="1996375" y="314526"/>
            <a:ext cx="8029128" cy="1274174"/>
          </a:xfrm>
          <a:prstGeom prst="rect">
            <a:avLst/>
          </a:prstGeom>
        </p:spPr>
      </p:pic>
      <p:pic>
        <p:nvPicPr>
          <p:cNvPr id="31" name="Picture 30">
            <a:extLst>
              <a:ext uri="{FF2B5EF4-FFF2-40B4-BE49-F238E27FC236}">
                <a16:creationId xmlns:a16="http://schemas.microsoft.com/office/drawing/2014/main" id="{97754877-06C8-C277-5377-6086F343FB03}"/>
              </a:ext>
            </a:extLst>
          </p:cNvPr>
          <p:cNvPicPr>
            <a:picLocks noChangeAspect="1"/>
          </p:cNvPicPr>
          <p:nvPr/>
        </p:nvPicPr>
        <p:blipFill>
          <a:blip r:embed="rId13"/>
          <a:stretch>
            <a:fillRect/>
          </a:stretch>
        </p:blipFill>
        <p:spPr>
          <a:xfrm>
            <a:off x="1218487" y="690358"/>
            <a:ext cx="1896020" cy="1072989"/>
          </a:xfrm>
          <a:prstGeom prst="rect">
            <a:avLst/>
          </a:prstGeom>
        </p:spPr>
      </p:pic>
      <p:pic>
        <p:nvPicPr>
          <p:cNvPr id="17" name="Picture 16">
            <a:extLst>
              <a:ext uri="{FF2B5EF4-FFF2-40B4-BE49-F238E27FC236}">
                <a16:creationId xmlns:a16="http://schemas.microsoft.com/office/drawing/2014/main" id="{2CCA398C-E70E-72C4-4606-33A31CC537EB}"/>
              </a:ext>
            </a:extLst>
          </p:cNvPr>
          <p:cNvPicPr>
            <a:picLocks noChangeAspect="1"/>
          </p:cNvPicPr>
          <p:nvPr/>
        </p:nvPicPr>
        <p:blipFill>
          <a:blip r:embed="rId14"/>
          <a:stretch>
            <a:fillRect/>
          </a:stretch>
        </p:blipFill>
        <p:spPr>
          <a:xfrm>
            <a:off x="4721233" y="3938849"/>
            <a:ext cx="2749534" cy="1182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3"/>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3"/>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80D781-5FDC-4E0F-A332-B9F09B4B9D86}"/>
              </a:ext>
            </a:extLst>
          </p:cNvPr>
          <p:cNvSpPr txBox="1"/>
          <p:nvPr/>
        </p:nvSpPr>
        <p:spPr>
          <a:xfrm>
            <a:off x="884255" y="667730"/>
            <a:ext cx="9742296" cy="1569660"/>
          </a:xfrm>
          <a:prstGeom prst="rect">
            <a:avLst/>
          </a:prstGeom>
          <a:noFill/>
        </p:spPr>
        <p:txBody>
          <a:bodyPr wrap="square" rtlCol="0">
            <a:spAutoFit/>
          </a:bodyPr>
          <a:lstStyle/>
          <a:p>
            <a:pPr algn="ctr" defTabSz="609630"/>
            <a:r>
              <a:rPr lang="en-US" sz="4800" b="1" dirty="0">
                <a:solidFill>
                  <a:srgbClr val="002060"/>
                </a:solidFill>
                <a:latin typeface="Cambria" panose="02040503050406030204" pitchFamily="18" charset="0"/>
                <a:ea typeface="Cambria" panose="02040503050406030204" pitchFamily="18" charset="0"/>
              </a:rPr>
              <a:t>3. </a:t>
            </a:r>
            <a:r>
              <a:rPr lang="en-US" sz="4800" b="1" dirty="0" err="1">
                <a:solidFill>
                  <a:srgbClr val="002060"/>
                </a:solidFill>
                <a:latin typeface="Cambria" panose="02040503050406030204" pitchFamily="18" charset="0"/>
                <a:ea typeface="Cambria" panose="02040503050406030204" pitchFamily="18" charset="0"/>
              </a:rPr>
              <a:t>Quốc</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kì</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quốc</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huy</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quốc</a:t>
            </a:r>
            <a:r>
              <a:rPr lang="en-US" sz="4800" b="1" dirty="0">
                <a:solidFill>
                  <a:srgbClr val="002060"/>
                </a:solidFill>
                <a:latin typeface="Cambria" panose="02040503050406030204" pitchFamily="18" charset="0"/>
                <a:ea typeface="Cambria" panose="02040503050406030204" pitchFamily="18" charset="0"/>
              </a:rPr>
              <a:t> ca </a:t>
            </a:r>
            <a:r>
              <a:rPr lang="en-US" sz="4800" b="1" dirty="0" err="1">
                <a:solidFill>
                  <a:srgbClr val="002060"/>
                </a:solidFill>
                <a:latin typeface="Cambria" panose="02040503050406030204" pitchFamily="18" charset="0"/>
                <a:ea typeface="Cambria" panose="02040503050406030204" pitchFamily="18" charset="0"/>
              </a:rPr>
              <a:t>Cộng</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hoà</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xã</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hội</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chủ</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nghĩa</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Việt</a:t>
            </a:r>
            <a:r>
              <a:rPr lang="en-US" sz="4800" b="1" dirty="0">
                <a:solidFill>
                  <a:srgbClr val="002060"/>
                </a:solidFill>
                <a:latin typeface="Cambria" panose="02040503050406030204" pitchFamily="18" charset="0"/>
                <a:ea typeface="Cambria" panose="02040503050406030204" pitchFamily="18" charset="0"/>
              </a:rPr>
              <a:t> Nam</a:t>
            </a:r>
            <a:endParaRPr lang="en-US" sz="8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12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grpId="1"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120A5-97A5-4AA0-BA77-58A2FA0047CD}"/>
              </a:ext>
            </a:extLst>
          </p:cNvPr>
          <p:cNvSpPr txBox="1"/>
          <p:nvPr/>
        </p:nvSpPr>
        <p:spPr>
          <a:xfrm>
            <a:off x="944244" y="446286"/>
            <a:ext cx="10085706" cy="1569660"/>
          </a:xfrm>
          <a:prstGeom prst="rect">
            <a:avLst/>
          </a:prstGeom>
          <a:noFill/>
        </p:spPr>
        <p:txBody>
          <a:bodyPr wrap="square" rtlCol="0">
            <a:spAutoFit/>
          </a:bodyPr>
          <a:lstStyle/>
          <a:p>
            <a:pPr algn="just" defTabSz="609630"/>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Đọc thông tin và quan sát các hình 5, 6, em hãy nêu ý nghĩa của Quốc kì, Quốc huy, Quốc ca nước Cộng hoà xã hội chủ nghĩa Việt Nam.</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17235AC9-D989-4FDD-9812-3380380E1BAC}"/>
              </a:ext>
            </a:extLst>
          </p:cNvPr>
          <p:cNvPicPr>
            <a:picLocks noChangeAspect="1"/>
          </p:cNvPicPr>
          <p:nvPr/>
        </p:nvPicPr>
        <p:blipFill>
          <a:blip r:embed="rId2"/>
          <a:stretch>
            <a:fillRect/>
          </a:stretch>
        </p:blipFill>
        <p:spPr>
          <a:xfrm>
            <a:off x="1081087" y="2614612"/>
            <a:ext cx="4319588" cy="3504976"/>
          </a:xfrm>
          <a:prstGeom prst="rect">
            <a:avLst/>
          </a:prstGeom>
        </p:spPr>
      </p:pic>
      <p:pic>
        <p:nvPicPr>
          <p:cNvPr id="4" name="Picture 3">
            <a:extLst>
              <a:ext uri="{FF2B5EF4-FFF2-40B4-BE49-F238E27FC236}">
                <a16:creationId xmlns:a16="http://schemas.microsoft.com/office/drawing/2014/main" id="{4008E638-1DCD-453C-B70B-1C6FAF09CF35}"/>
              </a:ext>
            </a:extLst>
          </p:cNvPr>
          <p:cNvPicPr>
            <a:picLocks noChangeAspect="1"/>
          </p:cNvPicPr>
          <p:nvPr/>
        </p:nvPicPr>
        <p:blipFill>
          <a:blip r:embed="rId3"/>
          <a:stretch>
            <a:fillRect/>
          </a:stretch>
        </p:blipFill>
        <p:spPr>
          <a:xfrm>
            <a:off x="7277100" y="2428875"/>
            <a:ext cx="3051526" cy="3609975"/>
          </a:xfrm>
          <a:prstGeom prst="rect">
            <a:avLst/>
          </a:prstGeom>
        </p:spPr>
      </p:pic>
    </p:spTree>
    <p:extLst>
      <p:ext uri="{BB962C8B-B14F-4D97-AF65-F5344CB8AC3E}">
        <p14:creationId xmlns:p14="http://schemas.microsoft.com/office/powerpoint/2010/main" val="14343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841132-0625-4332-BBD4-3FB45EEC827E}"/>
              </a:ext>
            </a:extLst>
          </p:cNvPr>
          <p:cNvPicPr>
            <a:picLocks noChangeAspect="1"/>
          </p:cNvPicPr>
          <p:nvPr/>
        </p:nvPicPr>
        <p:blipFill>
          <a:blip r:embed="rId2"/>
          <a:stretch>
            <a:fillRect/>
          </a:stretch>
        </p:blipFill>
        <p:spPr>
          <a:xfrm>
            <a:off x="3938587" y="1452562"/>
            <a:ext cx="4319588" cy="3504976"/>
          </a:xfrm>
          <a:prstGeom prst="rect">
            <a:avLst/>
          </a:prstGeom>
        </p:spPr>
      </p:pic>
      <p:cxnSp>
        <p:nvCxnSpPr>
          <p:cNvPr id="6" name="Straight Connector 5">
            <a:extLst>
              <a:ext uri="{FF2B5EF4-FFF2-40B4-BE49-F238E27FC236}">
                <a16:creationId xmlns:a16="http://schemas.microsoft.com/office/drawing/2014/main" id="{448868A3-AE79-44EA-B185-2AB3C54AE3B6}"/>
              </a:ext>
            </a:extLst>
          </p:cNvPr>
          <p:cNvCxnSpPr>
            <a:cxnSpLocks/>
            <a:endCxn id="7" idx="3"/>
          </p:cNvCxnSpPr>
          <p:nvPr/>
        </p:nvCxnSpPr>
        <p:spPr>
          <a:xfrm flipH="1" flipV="1">
            <a:off x="3286125" y="1882927"/>
            <a:ext cx="781050" cy="9078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71EEB7D-1B8B-41DE-AED9-558D41D03FBA}"/>
              </a:ext>
            </a:extLst>
          </p:cNvPr>
          <p:cNvSpPr/>
          <p:nvPr/>
        </p:nvSpPr>
        <p:spPr>
          <a:xfrm>
            <a:off x="66675" y="917878"/>
            <a:ext cx="3219450" cy="1930097"/>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latin typeface="Cambria" panose="02040503050406030204" pitchFamily="18" charset="0"/>
                <a:ea typeface="Cambria" panose="02040503050406030204" pitchFamily="18" charset="0"/>
              </a:rPr>
              <a:t>Quốc kì nước Cộng hoà xã hội chủ nghĩa Việt Nam hình chữ nhật, chiều rộng bằng hai phần ba chiều dài</a:t>
            </a:r>
            <a:endParaRPr lang="en-US" sz="2000" b="1" dirty="0">
              <a:solidFill>
                <a:schemeClr val="bg1"/>
              </a:solidFill>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F54EB56D-5603-4991-A67B-99372E68BCD9}"/>
              </a:ext>
            </a:extLst>
          </p:cNvPr>
          <p:cNvCxnSpPr>
            <a:cxnSpLocks/>
            <a:stCxn id="9" idx="1"/>
          </p:cNvCxnSpPr>
          <p:nvPr/>
        </p:nvCxnSpPr>
        <p:spPr>
          <a:xfrm flipH="1">
            <a:off x="8201025" y="1828800"/>
            <a:ext cx="571500" cy="7143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F2AA3742-1553-4714-901A-BB959195CCDD}"/>
              </a:ext>
            </a:extLst>
          </p:cNvPr>
          <p:cNvSpPr/>
          <p:nvPr/>
        </p:nvSpPr>
        <p:spPr>
          <a:xfrm>
            <a:off x="8772525" y="1152525"/>
            <a:ext cx="3181350" cy="1352550"/>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Cambria" panose="02040503050406030204" pitchFamily="18" charset="0"/>
                <a:ea typeface="Cambria" panose="02040503050406030204" pitchFamily="18" charset="0"/>
              </a:rPr>
              <a:t>N</a:t>
            </a:r>
            <a:r>
              <a:rPr lang="vi-VN" sz="2000" b="1" dirty="0">
                <a:solidFill>
                  <a:schemeClr val="bg1"/>
                </a:solidFill>
                <a:latin typeface="Cambria" panose="02040503050406030204" pitchFamily="18" charset="0"/>
                <a:ea typeface="Cambria" panose="02040503050406030204" pitchFamily="18" charset="0"/>
              </a:rPr>
              <a:t>ền đỏ, ở giữa có ngôi sao vàng năm cánh. </a:t>
            </a:r>
            <a:endParaRPr lang="en-US" sz="2000" b="1" dirty="0">
              <a:solidFill>
                <a:schemeClr val="bg1"/>
              </a:solidFill>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5662C81-9A86-49BD-AC36-8820DB19750B}"/>
              </a:ext>
            </a:extLst>
          </p:cNvPr>
          <p:cNvCxnSpPr>
            <a:cxnSpLocks/>
            <a:endCxn id="11" idx="3"/>
          </p:cNvCxnSpPr>
          <p:nvPr/>
        </p:nvCxnSpPr>
        <p:spPr>
          <a:xfrm flipH="1">
            <a:off x="3324225" y="3714750"/>
            <a:ext cx="742950" cy="12430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D2211EE4-3291-4E1A-84C4-ADEC9254779A}"/>
              </a:ext>
            </a:extLst>
          </p:cNvPr>
          <p:cNvSpPr/>
          <p:nvPr/>
        </p:nvSpPr>
        <p:spPr>
          <a:xfrm>
            <a:off x="104775" y="4114800"/>
            <a:ext cx="3219450" cy="1685925"/>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latin typeface="Cambria" panose="02040503050406030204" pitchFamily="18" charset="0"/>
                <a:ea typeface="Cambria" panose="02040503050406030204" pitchFamily="18" charset="0"/>
              </a:rPr>
              <a:t> </a:t>
            </a:r>
            <a:r>
              <a:rPr lang="en-US" sz="2000" b="1" dirty="0">
                <a:solidFill>
                  <a:schemeClr val="bg1"/>
                </a:solidFill>
                <a:latin typeface="Cambria" panose="02040503050406030204" pitchFamily="18" charset="0"/>
                <a:ea typeface="Cambria" panose="02040503050406030204" pitchFamily="18" charset="0"/>
              </a:rPr>
              <a:t>N</a:t>
            </a:r>
            <a:r>
              <a:rPr lang="vi-VN" sz="2000" b="1" dirty="0">
                <a:solidFill>
                  <a:schemeClr val="bg1"/>
                </a:solidFill>
                <a:latin typeface="Cambria" panose="02040503050406030204" pitchFamily="18" charset="0"/>
                <a:ea typeface="Cambria" panose="02040503050406030204" pitchFamily="18" charset="0"/>
              </a:rPr>
              <a:t>ền đỏ tượng trưng cho cách mạng, màu vàng tượng trưng cho dân tộc Việt Nam. </a:t>
            </a:r>
            <a:endParaRPr lang="en-US" sz="2000" b="1" dirty="0">
              <a:solidFill>
                <a:schemeClr val="bg1"/>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FAE20732-65CC-4633-A121-54109B914C42}"/>
              </a:ext>
            </a:extLst>
          </p:cNvPr>
          <p:cNvCxnSpPr>
            <a:cxnSpLocks/>
            <a:stCxn id="13" idx="1"/>
          </p:cNvCxnSpPr>
          <p:nvPr/>
        </p:nvCxnSpPr>
        <p:spPr>
          <a:xfrm flipH="1" flipV="1">
            <a:off x="8229600" y="3705225"/>
            <a:ext cx="619124" cy="11049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32A7F972-802F-466F-A209-A267046E6FD2}"/>
              </a:ext>
            </a:extLst>
          </p:cNvPr>
          <p:cNvSpPr/>
          <p:nvPr/>
        </p:nvSpPr>
        <p:spPr>
          <a:xfrm>
            <a:off x="8848724" y="3609975"/>
            <a:ext cx="3343275" cy="2400300"/>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bg1"/>
                </a:solidFill>
                <a:latin typeface="Cambria" panose="02040503050406030204" pitchFamily="18" charset="0"/>
                <a:ea typeface="Cambria" panose="02040503050406030204" pitchFamily="18" charset="0"/>
              </a:rPr>
              <a:t>Năm cánh sao tượng trưng cho năm tầng lớp: trí thức, nông dân, công nhân, thương nhân, binh sĩ cùng đoàn kết trong đại gia đình các dân tộc Việt Nam.</a:t>
            </a:r>
            <a:endParaRPr lang="en-US"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25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F9BDD9-3C94-4B20-AB2C-75A86A30F141}"/>
              </a:ext>
            </a:extLst>
          </p:cNvPr>
          <p:cNvPicPr>
            <a:picLocks noChangeAspect="1"/>
          </p:cNvPicPr>
          <p:nvPr/>
        </p:nvPicPr>
        <p:blipFill>
          <a:blip r:embed="rId2"/>
          <a:stretch>
            <a:fillRect/>
          </a:stretch>
        </p:blipFill>
        <p:spPr>
          <a:xfrm>
            <a:off x="4695825" y="1695450"/>
            <a:ext cx="3051526" cy="3609975"/>
          </a:xfrm>
          <a:prstGeom prst="rect">
            <a:avLst/>
          </a:prstGeom>
        </p:spPr>
      </p:pic>
      <p:cxnSp>
        <p:nvCxnSpPr>
          <p:cNvPr id="3" name="Straight Connector 2">
            <a:extLst>
              <a:ext uri="{FF2B5EF4-FFF2-40B4-BE49-F238E27FC236}">
                <a16:creationId xmlns:a16="http://schemas.microsoft.com/office/drawing/2014/main" id="{207AB046-8F5E-4244-8DAB-D83624A86FFE}"/>
              </a:ext>
            </a:extLst>
          </p:cNvPr>
          <p:cNvCxnSpPr>
            <a:cxnSpLocks/>
            <a:endCxn id="4" idx="3"/>
          </p:cNvCxnSpPr>
          <p:nvPr/>
        </p:nvCxnSpPr>
        <p:spPr>
          <a:xfrm flipH="1" flipV="1">
            <a:off x="4171950" y="2206777"/>
            <a:ext cx="781050" cy="9078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E7837D48-6D37-4005-A405-CB39CF1CBFAB}"/>
              </a:ext>
            </a:extLst>
          </p:cNvPr>
          <p:cNvSpPr/>
          <p:nvPr/>
        </p:nvSpPr>
        <p:spPr>
          <a:xfrm>
            <a:off x="952500" y="1241728"/>
            <a:ext cx="3219450" cy="1930097"/>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mbria" panose="02040503050406030204" pitchFamily="18" charset="0"/>
                <a:ea typeface="Cambria" panose="02040503050406030204" pitchFamily="18" charset="0"/>
              </a:rPr>
              <a:t>Q</a:t>
            </a:r>
            <a:r>
              <a:rPr lang="vi-VN" sz="2400" b="1" dirty="0">
                <a:solidFill>
                  <a:schemeClr val="bg1"/>
                </a:solidFill>
                <a:latin typeface="Cambria" panose="02040503050406030204" pitchFamily="18" charset="0"/>
                <a:ea typeface="Cambria" panose="02040503050406030204" pitchFamily="18" charset="0"/>
              </a:rPr>
              <a:t>uốc huy nước Cộng hoà xã hội chủ nghĩa Việt Nam hình tròn, nền đỏ</a:t>
            </a:r>
            <a:endParaRPr lang="en-US" sz="2400" b="1" dirty="0">
              <a:solidFill>
                <a:schemeClr val="bg1"/>
              </a:solidFill>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EAF18280-87D3-4B32-A9CE-71D59CE8ACB9}"/>
              </a:ext>
            </a:extLst>
          </p:cNvPr>
          <p:cNvCxnSpPr>
            <a:cxnSpLocks/>
          </p:cNvCxnSpPr>
          <p:nvPr/>
        </p:nvCxnSpPr>
        <p:spPr>
          <a:xfrm flipH="1">
            <a:off x="7410450" y="2190750"/>
            <a:ext cx="571500" cy="7143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C64DBE25-9737-442E-90C9-952F8C12346C}"/>
              </a:ext>
            </a:extLst>
          </p:cNvPr>
          <p:cNvSpPr/>
          <p:nvPr/>
        </p:nvSpPr>
        <p:spPr>
          <a:xfrm>
            <a:off x="8029575" y="904875"/>
            <a:ext cx="3543300" cy="1885950"/>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Cambria" panose="02040503050406030204" pitchFamily="18" charset="0"/>
                <a:ea typeface="Cambria" panose="02040503050406030204" pitchFamily="18" charset="0"/>
              </a:rPr>
              <a:t>Ở</a:t>
            </a:r>
            <a:r>
              <a:rPr lang="vi-VN" sz="2000" b="1" dirty="0">
                <a:solidFill>
                  <a:schemeClr val="bg1"/>
                </a:solidFill>
                <a:latin typeface="Cambria" panose="02040503050406030204" pitchFamily="18" charset="0"/>
                <a:ea typeface="Cambria" panose="02040503050406030204" pitchFamily="18" charset="0"/>
              </a:rPr>
              <a:t> giữa có ngôi sao vàng năm cánh, xung quanh có bông lúa, ở dưới có nửa bánh xe răng và dòng chữ Cộng hoà xã hội chủ nghĩa Việt Nam.</a:t>
            </a:r>
            <a:endParaRPr lang="en-US" sz="2000" b="1" dirty="0">
              <a:solidFill>
                <a:schemeClr val="bg1"/>
              </a:solidFill>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1B5F2178-CB98-49B7-8CDA-1BFA13C695D7}"/>
              </a:ext>
            </a:extLst>
          </p:cNvPr>
          <p:cNvCxnSpPr>
            <a:cxnSpLocks/>
          </p:cNvCxnSpPr>
          <p:nvPr/>
        </p:nvCxnSpPr>
        <p:spPr>
          <a:xfrm flipH="1">
            <a:off x="4391025" y="3781425"/>
            <a:ext cx="895350" cy="11715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016FEB29-2A5D-473C-9B87-F7E05E4B5BFF}"/>
              </a:ext>
            </a:extLst>
          </p:cNvPr>
          <p:cNvSpPr/>
          <p:nvPr/>
        </p:nvSpPr>
        <p:spPr>
          <a:xfrm>
            <a:off x="990600" y="4152900"/>
            <a:ext cx="3400425" cy="1685925"/>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bg1"/>
                </a:solidFill>
                <a:latin typeface="Cambria" panose="02040503050406030204" pitchFamily="18" charset="0"/>
                <a:ea typeface="Cambria" panose="02040503050406030204" pitchFamily="18" charset="0"/>
              </a:rPr>
              <a:t>Trong đó, hình ảnh bông lúa vàng bao quanh tượng trưng cho nông nghiệp; bánh xe tượng trưng cho công nghiệp.</a:t>
            </a:r>
            <a:endParaRPr lang="en-US" sz="2000" b="1" dirty="0">
              <a:solidFill>
                <a:schemeClr val="bg1"/>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BCFFE33-D088-4720-9CB1-AE6DF7A662D6}"/>
              </a:ext>
            </a:extLst>
          </p:cNvPr>
          <p:cNvCxnSpPr>
            <a:cxnSpLocks/>
          </p:cNvCxnSpPr>
          <p:nvPr/>
        </p:nvCxnSpPr>
        <p:spPr>
          <a:xfrm flipH="1" flipV="1">
            <a:off x="7181850" y="3629025"/>
            <a:ext cx="1066800" cy="1266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305D6621-0613-4BE2-893A-5FF0013A590C}"/>
              </a:ext>
            </a:extLst>
          </p:cNvPr>
          <p:cNvSpPr/>
          <p:nvPr/>
        </p:nvSpPr>
        <p:spPr>
          <a:xfrm>
            <a:off x="8267699" y="3619500"/>
            <a:ext cx="3371851" cy="2400300"/>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1"/>
                </a:solidFill>
                <a:latin typeface="Cambria" panose="02040503050406030204" pitchFamily="18" charset="0"/>
                <a:ea typeface="Cambria" panose="02040503050406030204" pitchFamily="18" charset="0"/>
              </a:rPr>
              <a:t>Quốc huy thể hiện khát vọng về một nền hoà bình, độc lập, tự do và về một nước Việt Nam phát triển thịnh vượng, sánh vai cùng các quốc gia trên thế giới.</a:t>
            </a:r>
            <a:endParaRPr lang="en-US"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455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ải bản Quốc ca Việt Nam không bị hạn chế bản quyền trên Báo QĐND ĐT">
            <a:extLst>
              <a:ext uri="{FF2B5EF4-FFF2-40B4-BE49-F238E27FC236}">
                <a16:creationId xmlns:a16="http://schemas.microsoft.com/office/drawing/2014/main" id="{4BCCF5D8-FE11-469D-9AE7-B5A2AF91D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6007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0E8169C4-6976-405E-B046-86D89F57A511}"/>
              </a:ext>
            </a:extLst>
          </p:cNvPr>
          <p:cNvCxnSpPr>
            <a:cxnSpLocks/>
          </p:cNvCxnSpPr>
          <p:nvPr/>
        </p:nvCxnSpPr>
        <p:spPr>
          <a:xfrm flipH="1">
            <a:off x="5629275" y="1971675"/>
            <a:ext cx="1438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B398EF57-4311-4587-BDE5-4A57E3144BA4}"/>
              </a:ext>
            </a:extLst>
          </p:cNvPr>
          <p:cNvSpPr/>
          <p:nvPr/>
        </p:nvSpPr>
        <p:spPr>
          <a:xfrm>
            <a:off x="7105650" y="1028700"/>
            <a:ext cx="4591050" cy="1885950"/>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bg1"/>
                </a:solidFill>
                <a:latin typeface="Cambria" panose="02040503050406030204" pitchFamily="18" charset="0"/>
                <a:ea typeface="Cambria" panose="02040503050406030204" pitchFamily="18" charset="0"/>
              </a:rPr>
              <a:t>Quốc ca nước Cộng hoà xã hội chủ nghĩa Việt Nam là nhạc và lời của bài Tiến quân ca</a:t>
            </a:r>
            <a:r>
              <a:rPr lang="en-US" sz="2800" b="1" dirty="0">
                <a:solidFill>
                  <a:schemeClr val="bg1"/>
                </a:solidFill>
                <a:latin typeface="Cambria" panose="02040503050406030204" pitchFamily="18" charset="0"/>
                <a:ea typeface="Cambria" panose="02040503050406030204" pitchFamily="18" charset="0"/>
              </a:rPr>
              <a:t>.</a:t>
            </a:r>
            <a:endParaRPr lang="vi-VN" sz="2800" b="1" dirty="0">
              <a:solidFill>
                <a:schemeClr val="bg1"/>
              </a:solidFill>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E7513A97-3529-45FE-BEF4-43C76CCCAD77}"/>
              </a:ext>
            </a:extLst>
          </p:cNvPr>
          <p:cNvCxnSpPr>
            <a:cxnSpLocks/>
          </p:cNvCxnSpPr>
          <p:nvPr/>
        </p:nvCxnSpPr>
        <p:spPr>
          <a:xfrm flipH="1">
            <a:off x="5686425" y="4819650"/>
            <a:ext cx="1438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AF5A5F47-9C11-4878-9CC3-2E785B2B0BF5}"/>
              </a:ext>
            </a:extLst>
          </p:cNvPr>
          <p:cNvSpPr/>
          <p:nvPr/>
        </p:nvSpPr>
        <p:spPr>
          <a:xfrm>
            <a:off x="7162800" y="3562350"/>
            <a:ext cx="4591050" cy="3200399"/>
          </a:xfrm>
          <a:prstGeom prst="roundRect">
            <a:avLst>
              <a:gd name="adj" fmla="val 1854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bg1"/>
                </a:solidFill>
                <a:latin typeface="Cambria" panose="02040503050406030204" pitchFamily="18" charset="0"/>
                <a:ea typeface="Cambria" panose="02040503050406030204" pitchFamily="18" charset="0"/>
              </a:rPr>
              <a:t>Quốc ca thể hiện sự hi sinh to lớn, chiến thắng vinh quang của thế hệ đi trước; đồng thời, cũng thể hiện khát vọng độc lập, tự do và phát triển của Việt Nam.</a:t>
            </a:r>
          </a:p>
        </p:txBody>
      </p:sp>
    </p:spTree>
    <p:extLst>
      <p:ext uri="{BB962C8B-B14F-4D97-AF65-F5344CB8AC3E}">
        <p14:creationId xmlns:p14="http://schemas.microsoft.com/office/powerpoint/2010/main" val="298597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0D1CAA-8FA7-47B8-9546-1277010DCCF5}"/>
              </a:ext>
            </a:extLst>
          </p:cNvPr>
          <p:cNvSpPr txBox="1"/>
          <p:nvPr/>
        </p:nvSpPr>
        <p:spPr>
          <a:xfrm>
            <a:off x="6312634" y="6488668"/>
            <a:ext cx="58793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chính</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Nam </a:t>
            </a:r>
            <a:r>
              <a:rPr kumimoji="0" lang="en-US" sz="1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năm</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2021</a:t>
            </a:r>
          </a:p>
        </p:txBody>
      </p:sp>
      <p:sp>
        <p:nvSpPr>
          <p:cNvPr id="8" name="TextBox 7">
            <a:extLst>
              <a:ext uri="{FF2B5EF4-FFF2-40B4-BE49-F238E27FC236}">
                <a16:creationId xmlns:a16="http://schemas.microsoft.com/office/drawing/2014/main" id="{90E29659-D6BC-4564-AFC2-2AB71135D615}"/>
              </a:ext>
            </a:extLst>
          </p:cNvPr>
          <p:cNvSpPr txBox="1"/>
          <p:nvPr/>
        </p:nvSpPr>
        <p:spPr>
          <a:xfrm>
            <a:off x="332510" y="1122402"/>
            <a:ext cx="3285761" cy="3785652"/>
          </a:xfrm>
          <a:prstGeom prst="rect">
            <a:avLst/>
          </a:prstGeom>
          <a:noFill/>
        </p:spPr>
        <p:txBody>
          <a:bodyPr wrap="square" rtlCol="0">
            <a:spAutoFit/>
          </a:bodyPr>
          <a:lstStyle/>
          <a:p>
            <a:pPr lvl="0" algn="ctr"/>
            <a:r>
              <a:rPr lang="vi-VN"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Xác định trên bản đồ hành chính Việt Nam 5 thành phố trực thuộc Trung ương, quần đảo Trường Sa và quần đảo Hoàng Sa.</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A2DAFCD-CACE-E778-7AC3-19C027090D43}"/>
              </a:ext>
            </a:extLst>
          </p:cNvPr>
          <p:cNvPicPr>
            <a:picLocks noChangeAspect="1"/>
          </p:cNvPicPr>
          <p:nvPr/>
        </p:nvPicPr>
        <p:blipFill>
          <a:blip r:embed="rId2"/>
          <a:stretch>
            <a:fillRect/>
          </a:stretch>
        </p:blipFill>
        <p:spPr>
          <a:xfrm>
            <a:off x="4310743" y="154379"/>
            <a:ext cx="7742711" cy="6293922"/>
          </a:xfrm>
          <a:prstGeom prst="rect">
            <a:avLst/>
          </a:prstGeom>
        </p:spPr>
      </p:pic>
    </p:spTree>
    <p:extLst>
      <p:ext uri="{BB962C8B-B14F-4D97-AF65-F5344CB8AC3E}">
        <p14:creationId xmlns:p14="http://schemas.microsoft.com/office/powerpoint/2010/main" val="159213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71F165-82AE-2330-6262-73B171192FC7}"/>
              </a:ext>
            </a:extLst>
          </p:cNvPr>
          <p:cNvPicPr>
            <a:picLocks noChangeAspect="1"/>
          </p:cNvPicPr>
          <p:nvPr/>
        </p:nvPicPr>
        <p:blipFill>
          <a:blip r:embed="rId2">
            <a:duotone>
              <a:prstClr val="black"/>
              <a:schemeClr val="tx2">
                <a:tint val="45000"/>
                <a:satMod val="400000"/>
              </a:schemeClr>
            </a:duotone>
          </a:blip>
          <a:stretch>
            <a:fillRect/>
          </a:stretch>
        </p:blipFill>
        <p:spPr>
          <a:xfrm>
            <a:off x="-154378" y="0"/>
            <a:ext cx="6118450" cy="6858000"/>
          </a:xfrm>
          <a:prstGeom prst="rect">
            <a:avLst/>
          </a:prstGeom>
        </p:spPr>
      </p:pic>
      <p:sp>
        <p:nvSpPr>
          <p:cNvPr id="11" name="TextBox 10">
            <a:extLst>
              <a:ext uri="{FF2B5EF4-FFF2-40B4-BE49-F238E27FC236}">
                <a16:creationId xmlns:a16="http://schemas.microsoft.com/office/drawing/2014/main" id="{A272EC59-6377-F424-44F4-67A976EDD6EC}"/>
              </a:ext>
            </a:extLst>
          </p:cNvPr>
          <p:cNvSpPr txBox="1"/>
          <p:nvPr/>
        </p:nvSpPr>
        <p:spPr>
          <a:xfrm rot="643459">
            <a:off x="6859597" y="509627"/>
            <a:ext cx="4799981" cy="1815882"/>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8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rPr>
              <a:t>5 thành phố trực thuộc Trung ương là Hà Nội, Hải Phòng, Đà Nẵng, Thành phố Hồ Chí Minh và Cần Thơ.</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C264F6F2-A265-DE3C-4FD8-E9912659D3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89" b="89888" l="2564" r="89744">
                        <a14:foregroundMark x1="19231" y1="22472" x2="10256" y2="38202"/>
                        <a14:foregroundMark x1="2564" y1="51685" x2="50000" y2="60674"/>
                        <a14:foregroundMark x1="82051" y1="40449" x2="82051" y2="49438"/>
                        <a14:foregroundMark x1="26923" y1="26966" x2="44872" y2="30337"/>
                        <a14:foregroundMark x1="14103" y1="40449" x2="64103" y2="57303"/>
                      </a14:backgroundRemoval>
                    </a14:imgEffect>
                  </a14:imgLayer>
                </a14:imgProps>
              </a:ext>
            </a:extLst>
          </a:blip>
          <a:stretch>
            <a:fillRect/>
          </a:stretch>
        </p:blipFill>
        <p:spPr>
          <a:xfrm>
            <a:off x="824980" y="562187"/>
            <a:ext cx="742950" cy="847725"/>
          </a:xfrm>
          <a:prstGeom prst="rect">
            <a:avLst/>
          </a:prstGeom>
        </p:spPr>
      </p:pic>
      <p:pic>
        <p:nvPicPr>
          <p:cNvPr id="14" name="Picture 13">
            <a:extLst>
              <a:ext uri="{FF2B5EF4-FFF2-40B4-BE49-F238E27FC236}">
                <a16:creationId xmlns:a16="http://schemas.microsoft.com/office/drawing/2014/main" id="{711FFC3B-D711-FBA3-ED61-2BD090B6437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9375" r="97917">
                        <a14:foregroundMark x1="79167" y1="50000" x2="82292" y2="44000"/>
                        <a14:foregroundMark x1="82292" y1="56000" x2="97917" y2="60000"/>
                      </a14:backgroundRemoval>
                    </a14:imgEffect>
                  </a14:imgLayer>
                </a14:imgProps>
              </a:ext>
            </a:extLst>
          </a:blip>
          <a:stretch>
            <a:fillRect/>
          </a:stretch>
        </p:blipFill>
        <p:spPr>
          <a:xfrm>
            <a:off x="1489880" y="952642"/>
            <a:ext cx="914400" cy="476250"/>
          </a:xfrm>
          <a:prstGeom prst="rect">
            <a:avLst/>
          </a:prstGeom>
        </p:spPr>
      </p:pic>
      <p:pic>
        <p:nvPicPr>
          <p:cNvPr id="16" name="Picture 15">
            <a:extLst>
              <a:ext uri="{FF2B5EF4-FFF2-40B4-BE49-F238E27FC236}">
                <a16:creationId xmlns:a16="http://schemas.microsoft.com/office/drawing/2014/main" id="{0E5B6C76-257C-AC0B-4708-234478678D7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85714" l="0" r="92708">
                        <a14:foregroundMark x1="14583" y1="52381" x2="80208" y2="45238"/>
                        <a14:foregroundMark x1="80208" y1="45238" x2="80208" y2="45238"/>
                        <a14:foregroundMark x1="17708" y1="38095" x2="80208" y2="30952"/>
                        <a14:foregroundMark x1="80208" y1="30952" x2="82292" y2="30952"/>
                        <a14:foregroundMark x1="0" y1="35714" x2="55208" y2="69048"/>
                        <a14:foregroundMark x1="1042" y1="69048" x2="92708" y2="50000"/>
                      </a14:backgroundRemoval>
                    </a14:imgEffect>
                  </a14:imgLayer>
                </a14:imgProps>
              </a:ext>
            </a:extLst>
          </a:blip>
          <a:stretch>
            <a:fillRect/>
          </a:stretch>
        </p:blipFill>
        <p:spPr>
          <a:xfrm>
            <a:off x="1940256" y="2887781"/>
            <a:ext cx="914400" cy="400050"/>
          </a:xfrm>
          <a:prstGeom prst="rect">
            <a:avLst/>
          </a:prstGeom>
        </p:spPr>
      </p:pic>
      <p:pic>
        <p:nvPicPr>
          <p:cNvPr id="18" name="Picture 17">
            <a:extLst>
              <a:ext uri="{FF2B5EF4-FFF2-40B4-BE49-F238E27FC236}">
                <a16:creationId xmlns:a16="http://schemas.microsoft.com/office/drawing/2014/main" id="{2D64727F-2AE5-4998-BF5A-AEF3F4D5F01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434" b="88679" l="2206" r="89706">
                        <a14:foregroundMark x1="2206" y1="30189" x2="83824" y2="52830"/>
                      </a14:backgroundRemoval>
                    </a14:imgEffect>
                  </a14:imgLayer>
                </a14:imgProps>
              </a:ext>
            </a:extLst>
          </a:blip>
          <a:stretch>
            <a:fillRect/>
          </a:stretch>
        </p:blipFill>
        <p:spPr>
          <a:xfrm>
            <a:off x="1176550" y="5032681"/>
            <a:ext cx="1295400" cy="504825"/>
          </a:xfrm>
          <a:prstGeom prst="rect">
            <a:avLst/>
          </a:prstGeom>
        </p:spPr>
      </p:pic>
      <p:pic>
        <p:nvPicPr>
          <p:cNvPr id="24" name="Picture 23">
            <a:extLst>
              <a:ext uri="{FF2B5EF4-FFF2-40B4-BE49-F238E27FC236}">
                <a16:creationId xmlns:a16="http://schemas.microsoft.com/office/drawing/2014/main" id="{183789AC-3858-A311-DBBA-92BBEEACDF19}"/>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375" b="87500" l="3371" r="92135">
                        <a14:foregroundMark x1="10112" y1="53125" x2="92135" y2="71875"/>
                        <a14:foregroundMark x1="3371" y1="12500" x2="50562" y2="34375"/>
                      </a14:backgroundRemoval>
                    </a14:imgEffect>
                  </a14:imgLayer>
                </a14:imgProps>
              </a:ext>
            </a:extLst>
          </a:blip>
          <a:stretch>
            <a:fillRect/>
          </a:stretch>
        </p:blipFill>
        <p:spPr>
          <a:xfrm>
            <a:off x="813534" y="5419298"/>
            <a:ext cx="847725" cy="304800"/>
          </a:xfrm>
          <a:prstGeom prst="rect">
            <a:avLst/>
          </a:prstGeom>
        </p:spPr>
      </p:pic>
      <p:pic>
        <p:nvPicPr>
          <p:cNvPr id="4" name="Picture 3">
            <a:extLst>
              <a:ext uri="{FF2B5EF4-FFF2-40B4-BE49-F238E27FC236}">
                <a16:creationId xmlns:a16="http://schemas.microsoft.com/office/drawing/2014/main" id="{8C714096-26A1-3D4B-48BF-095DEC526D2C}"/>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8861" b="98734" l="0" r="97600">
                        <a14:foregroundMark x1="7200" y1="35443" x2="72000" y2="60759"/>
                        <a14:foregroundMark x1="13600" y1="18987" x2="85600" y2="41772"/>
                        <a14:foregroundMark x1="35200" y1="11392" x2="92800" y2="40506"/>
                        <a14:foregroundMark x1="92800" y1="40506" x2="97600" y2="40506"/>
                        <a14:foregroundMark x1="47200" y1="11392" x2="87200" y2="36709"/>
                        <a14:foregroundMark x1="87200" y1="36709" x2="87200" y2="36709"/>
                        <a14:foregroundMark x1="800" y1="64557" x2="65600" y2="74684"/>
                        <a14:foregroundMark x1="10400" y1="77215" x2="52800" y2="78481"/>
                        <a14:foregroundMark x1="52800" y1="78481" x2="53600" y2="77215"/>
                        <a14:foregroundMark x1="59200" y1="12658" x2="92000" y2="44304"/>
                        <a14:foregroundMark x1="69600" y1="18987" x2="92000" y2="49367"/>
                        <a14:foregroundMark x1="77600" y1="20253" x2="97600" y2="41772"/>
                        <a14:foregroundMark x1="37600" y1="82278" x2="0" y2="98734"/>
                      </a14:backgroundRemoval>
                    </a14:imgEffect>
                  </a14:imgLayer>
                </a14:imgProps>
              </a:ext>
            </a:extLst>
          </a:blip>
          <a:stretch>
            <a:fillRect/>
          </a:stretch>
        </p:blipFill>
        <p:spPr>
          <a:xfrm>
            <a:off x="3316897" y="2762930"/>
            <a:ext cx="1190625" cy="752475"/>
          </a:xfrm>
          <a:prstGeom prst="rect">
            <a:avLst/>
          </a:prstGeom>
        </p:spPr>
      </p:pic>
      <p:pic>
        <p:nvPicPr>
          <p:cNvPr id="6" name="Picture 5">
            <a:extLst>
              <a:ext uri="{FF2B5EF4-FFF2-40B4-BE49-F238E27FC236}">
                <a16:creationId xmlns:a16="http://schemas.microsoft.com/office/drawing/2014/main" id="{951CD193-EC5C-0247-8C7D-E3F42FC1B614}"/>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6311" b="95146" l="2439" r="96748">
                        <a14:foregroundMark x1="24390" y1="30583" x2="8130" y2="95146"/>
                        <a14:foregroundMark x1="7724" y1="89320" x2="75203" y2="85922"/>
                        <a14:foregroundMark x1="84553" y1="17961" x2="85366" y2="66019"/>
                        <a14:foregroundMark x1="85366" y1="66019" x2="84146" y2="69417"/>
                        <a14:foregroundMark x1="89837" y1="21359" x2="96748" y2="58738"/>
                        <a14:foregroundMark x1="96748" y1="58738" x2="95122" y2="59709"/>
                        <a14:foregroundMark x1="63008" y1="7282" x2="94309" y2="6796"/>
                        <a14:foregroundMark x1="94309" y1="6796" x2="96341" y2="6796"/>
                        <a14:foregroundMark x1="11789" y1="53883" x2="2439" y2="90777"/>
                        <a14:foregroundMark x1="2439" y1="90777" x2="5285" y2="91748"/>
                        <a14:foregroundMark x1="87398" y1="8738" x2="94309" y2="17961"/>
                      </a14:backgroundRemoval>
                    </a14:imgEffect>
                  </a14:imgLayer>
                </a14:imgProps>
              </a:ext>
            </a:extLst>
          </a:blip>
          <a:stretch>
            <a:fillRect/>
          </a:stretch>
        </p:blipFill>
        <p:spPr>
          <a:xfrm>
            <a:off x="3524429" y="4683956"/>
            <a:ext cx="2343150" cy="1962150"/>
          </a:xfrm>
          <a:prstGeom prst="rect">
            <a:avLst/>
          </a:prstGeom>
        </p:spPr>
      </p:pic>
      <p:sp>
        <p:nvSpPr>
          <p:cNvPr id="8" name="TextBox 7">
            <a:extLst>
              <a:ext uri="{FF2B5EF4-FFF2-40B4-BE49-F238E27FC236}">
                <a16:creationId xmlns:a16="http://schemas.microsoft.com/office/drawing/2014/main" id="{876668AA-5E4F-79CF-8726-BB80FDE12F37}"/>
              </a:ext>
            </a:extLst>
          </p:cNvPr>
          <p:cNvSpPr txBox="1"/>
          <p:nvPr/>
        </p:nvSpPr>
        <p:spPr>
          <a:xfrm rot="643459">
            <a:off x="6525300" y="3537964"/>
            <a:ext cx="4799981" cy="1815882"/>
          </a:xfrm>
          <a:prstGeom prst="rect">
            <a:avLst/>
          </a:prstGeom>
          <a:noFill/>
        </p:spPr>
        <p:txBody>
          <a:bodyPr wrap="square">
            <a:spAutoFit/>
          </a:bodyPr>
          <a:lstStyle/>
          <a:p>
            <a:pPr lvl="0" algn="ctr">
              <a:spcBef>
                <a:spcPct val="0"/>
              </a:spcBef>
            </a:pPr>
            <a:r>
              <a:rPr lang="vi-VN" altLang="en-US"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Huyện đảo Hoàng Sa trực thuộc thành phố Đà Nẵng; huyện đảo Trường Sa trực thuộc tỉnh Khánh Hòa.</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6403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434</Words>
  <Application>Microsoft Office PowerPoint</Application>
  <PresentationFormat>Widescreen</PresentationFormat>
  <Paragraphs>18</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#9Slide02 Noi dung dai</vt:lpstr>
      <vt:lpstr>#9Slide02 Tieu de dai</vt:lpstr>
      <vt:lpstr>Arial</vt:lpstr>
      <vt:lpstr>Calibri</vt:lpstr>
      <vt:lpstr>Cambria</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luyen</cp:lastModifiedBy>
  <cp:revision>23</cp:revision>
  <dcterms:created xsi:type="dcterms:W3CDTF">2024-06-01T07:38:36Z</dcterms:created>
  <dcterms:modified xsi:type="dcterms:W3CDTF">2025-12-03T13:21:20Z</dcterms:modified>
</cp:coreProperties>
</file>