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Lst>
  <p:notesMasterIdLst>
    <p:notesMasterId r:id="rId15"/>
  </p:notesMasterIdLst>
  <p:sldIdLst>
    <p:sldId id="311" r:id="rId3"/>
    <p:sldId id="279" r:id="rId4"/>
    <p:sldId id="309" r:id="rId5"/>
    <p:sldId id="312" r:id="rId6"/>
    <p:sldId id="442" r:id="rId7"/>
    <p:sldId id="741" r:id="rId8"/>
    <p:sldId id="742" r:id="rId9"/>
    <p:sldId id="313" r:id="rId10"/>
    <p:sldId id="443" r:id="rId11"/>
    <p:sldId id="444" r:id="rId12"/>
    <p:sldId id="266" r:id="rId13"/>
    <p:sldId id="32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8B0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3FC67-3B42-47DF-9F27-36C1C053BBAD}"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7AEFB-195D-4261-A540-5EBB8993DF34}" type="slidenum">
              <a:rPr lang="en-US" smtClean="0"/>
              <a:t>‹#›</a:t>
            </a:fld>
            <a:endParaRPr lang="en-US"/>
          </a:p>
        </p:txBody>
      </p:sp>
    </p:spTree>
    <p:extLst>
      <p:ext uri="{BB962C8B-B14F-4D97-AF65-F5344CB8AC3E}">
        <p14:creationId xmlns:p14="http://schemas.microsoft.com/office/powerpoint/2010/main" val="246999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351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6C16-C045-0EC9-B714-1FD56C0C58C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C0CF5D-C87D-9BE1-2862-7ED3DDAF50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4F6E4-6DBD-F98D-51A6-E70867906B9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5" name="Footer Placeholder 4">
            <a:extLst>
              <a:ext uri="{FF2B5EF4-FFF2-40B4-BE49-F238E27FC236}">
                <a16:creationId xmlns:a16="http://schemas.microsoft.com/office/drawing/2014/main" id="{9E6D5608-6FB4-8776-6635-CE2E46E505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E18607-AE90-BD50-8CE2-EE0C4270198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76258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FEE6-AB64-DA5A-2C8E-BC4CCEA27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F8F20-EEC6-D057-7D4E-BA0AFC5163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57685-DE10-7FD9-4C18-539AAB769DB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5" name="Footer Placeholder 4">
            <a:extLst>
              <a:ext uri="{FF2B5EF4-FFF2-40B4-BE49-F238E27FC236}">
                <a16:creationId xmlns:a16="http://schemas.microsoft.com/office/drawing/2014/main" id="{DBE5C57C-E2F6-CA2A-F6A3-75E53698BE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DEFD1-46DA-E362-56F0-52DDEBBF53BC}"/>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5594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C8AD3-96EF-37ED-3D3E-47FF01BD4C8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700772-24BD-F6F4-DA9D-6A9A56489D1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5829-81F1-D218-84F0-58D692BB081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5" name="Footer Placeholder 4">
            <a:extLst>
              <a:ext uri="{FF2B5EF4-FFF2-40B4-BE49-F238E27FC236}">
                <a16:creationId xmlns:a16="http://schemas.microsoft.com/office/drawing/2014/main" id="{1965D876-E673-5AAB-9A53-F15265DB87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00923D-7611-6B1E-E356-A0B8C5A9B775}"/>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359292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Tree>
    <p:extLst>
      <p:ext uri="{BB962C8B-B14F-4D97-AF65-F5344CB8AC3E}">
        <p14:creationId xmlns:p14="http://schemas.microsoft.com/office/powerpoint/2010/main" val="16784096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2ACD47-568E-D778-D5AC-61603964BB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8" t="3363" r="42880"/>
          <a:stretch/>
        </p:blipFill>
        <p:spPr>
          <a:xfrm>
            <a:off x="-1" y="0"/>
            <a:ext cx="12284765" cy="7105287"/>
          </a:xfrm>
          <a:prstGeom prst="rect">
            <a:avLst/>
          </a:prstGeom>
        </p:spPr>
      </p:pic>
      <p:sp>
        <p:nvSpPr>
          <p:cNvPr id="3" name="圆角矩形 2">
            <a:extLst>
              <a:ext uri="{FF2B5EF4-FFF2-40B4-BE49-F238E27FC236}">
                <a16:creationId xmlns:a16="http://schemas.microsoft.com/office/drawing/2014/main" id="{7F4BA294-0265-66E6-AE9B-928AE3663360}"/>
              </a:ext>
            </a:extLst>
          </p:cNvPr>
          <p:cNvSpPr/>
          <p:nvPr userDrawn="1"/>
        </p:nvSpPr>
        <p:spPr>
          <a:xfrm>
            <a:off x="327546" y="369876"/>
            <a:ext cx="11505063" cy="6221993"/>
          </a:xfrm>
          <a:prstGeom prst="roundRect">
            <a:avLst>
              <a:gd name="adj" fmla="val 74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249384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2025/12/3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889180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2025/12/3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428573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1E8A32B-6C14-4A1A-AD4B-7E4A7F404B22}" type="datetimeFigureOut">
              <a:rPr lang="zh-CN" altLang="en-US" smtClean="0"/>
              <a:t>2025/12/3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3863062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1E8A32B-6C14-4A1A-AD4B-7E4A7F404B22}" type="datetimeFigureOut">
              <a:rPr lang="zh-CN" altLang="en-US" smtClean="0"/>
              <a:t>2025/12/3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828243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1E8A32B-6C14-4A1A-AD4B-7E4A7F404B22}" type="datetimeFigureOut">
              <a:rPr lang="zh-CN" altLang="en-US" smtClean="0"/>
              <a:t>2025/12/3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269499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1E8A32B-6C14-4A1A-AD4B-7E4A7F404B22}" type="datetimeFigureOut">
              <a:rPr lang="zh-CN" altLang="en-US" smtClean="0"/>
              <a:t>2025/12/3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4149018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8F2F-D5B2-7BB9-27B5-2981613854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ED26F59-149D-765E-5559-B39B3840B16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92B4-FA53-192D-4C02-52216F1C6292}"/>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5" name="Footer Placeholder 4">
            <a:extLst>
              <a:ext uri="{FF2B5EF4-FFF2-40B4-BE49-F238E27FC236}">
                <a16:creationId xmlns:a16="http://schemas.microsoft.com/office/drawing/2014/main" id="{64ADC6E6-3B4A-D42C-978F-FF09DD5732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934907-3583-05BA-443D-23870E14A2D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603719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CD91D60-FA36-4756-8F46-B434AB3280C5}"/>
              </a:ext>
            </a:extLst>
          </p:cNvPr>
          <p:cNvPicPr>
            <a:picLocks noChangeAspect="1"/>
          </p:cNvPicPr>
          <p:nvPr userDrawn="1"/>
        </p:nvPicPr>
        <p:blipFill rotWithShape="1">
          <a:blip r:embed="rId6"/>
          <a:srcRect b="14392"/>
          <a:stretch/>
        </p:blipFill>
        <p:spPr>
          <a:xfrm>
            <a:off x="893630" y="288939"/>
            <a:ext cx="10404741" cy="6569061"/>
          </a:xfrm>
          <a:prstGeom prst="rect">
            <a:avLst/>
          </a:prstGeom>
        </p:spPr>
      </p:pic>
      <p:pic>
        <p:nvPicPr>
          <p:cNvPr id="6" name="PA_图片 24">
            <a:extLst>
              <a:ext uri="{FF2B5EF4-FFF2-40B4-BE49-F238E27FC236}">
                <a16:creationId xmlns:a16="http://schemas.microsoft.com/office/drawing/2014/main" id="{D4630947-8F7B-494B-A1B8-E02B619D8157}"/>
              </a:ext>
            </a:extLst>
          </p:cNvPr>
          <p:cNvPicPr>
            <a:picLocks noChangeAspect="1"/>
          </p:cNvPicPr>
          <p:nvPr userDrawn="1">
            <p:custDataLst>
              <p:tags r:id="rId1"/>
            </p:custDataLst>
          </p:nvPr>
        </p:nvPicPr>
        <p:blipFill>
          <a:blip r:embed="rId7"/>
          <a:stretch>
            <a:fillRect/>
          </a:stretch>
        </p:blipFill>
        <p:spPr>
          <a:xfrm rot="2120131" flipH="1">
            <a:off x="98103" y="5159652"/>
            <a:ext cx="1108387" cy="1856057"/>
          </a:xfrm>
          <a:prstGeom prst="rect">
            <a:avLst/>
          </a:prstGeom>
        </p:spPr>
      </p:pic>
      <p:pic>
        <p:nvPicPr>
          <p:cNvPr id="7" name="PA_图片 25">
            <a:extLst>
              <a:ext uri="{FF2B5EF4-FFF2-40B4-BE49-F238E27FC236}">
                <a16:creationId xmlns:a16="http://schemas.microsoft.com/office/drawing/2014/main" id="{60D49087-5A0A-4C3E-8B27-99F7CAEFB9E2}"/>
              </a:ext>
            </a:extLst>
          </p:cNvPr>
          <p:cNvPicPr>
            <a:picLocks noChangeAspect="1"/>
          </p:cNvPicPr>
          <p:nvPr userDrawn="1">
            <p:custDataLst>
              <p:tags r:id="rId2"/>
            </p:custDataLst>
          </p:nvPr>
        </p:nvPicPr>
        <p:blipFill>
          <a:blip r:embed="rId8"/>
          <a:stretch>
            <a:fillRect/>
          </a:stretch>
        </p:blipFill>
        <p:spPr>
          <a:xfrm>
            <a:off x="90057" y="4690"/>
            <a:ext cx="1239043" cy="1197279"/>
          </a:xfrm>
          <a:prstGeom prst="rect">
            <a:avLst/>
          </a:prstGeom>
        </p:spPr>
      </p:pic>
      <p:pic>
        <p:nvPicPr>
          <p:cNvPr id="8" name="PA_图片 26">
            <a:extLst>
              <a:ext uri="{FF2B5EF4-FFF2-40B4-BE49-F238E27FC236}">
                <a16:creationId xmlns:a16="http://schemas.microsoft.com/office/drawing/2014/main" id="{0EA0ADA8-829D-40AF-9286-AE78BD0D6DA6}"/>
              </a:ext>
            </a:extLst>
          </p:cNvPr>
          <p:cNvPicPr>
            <a:picLocks noChangeAspect="1"/>
          </p:cNvPicPr>
          <p:nvPr userDrawn="1">
            <p:custDataLst>
              <p:tags r:id="rId3"/>
            </p:custDataLst>
          </p:nvPr>
        </p:nvPicPr>
        <p:blipFill>
          <a:blip r:embed="rId8"/>
          <a:stretch>
            <a:fillRect/>
          </a:stretch>
        </p:blipFill>
        <p:spPr>
          <a:xfrm>
            <a:off x="10884240" y="0"/>
            <a:ext cx="1193133" cy="1152915"/>
          </a:xfrm>
          <a:prstGeom prst="rect">
            <a:avLst/>
          </a:prstGeom>
        </p:spPr>
      </p:pic>
      <p:pic>
        <p:nvPicPr>
          <p:cNvPr id="9" name="PA_图片 27">
            <a:extLst>
              <a:ext uri="{FF2B5EF4-FFF2-40B4-BE49-F238E27FC236}">
                <a16:creationId xmlns:a16="http://schemas.microsoft.com/office/drawing/2014/main" id="{88C7666C-6E02-4D59-962F-D80A8CB1284E}"/>
              </a:ext>
            </a:extLst>
          </p:cNvPr>
          <p:cNvPicPr>
            <a:picLocks noChangeAspect="1"/>
          </p:cNvPicPr>
          <p:nvPr userDrawn="1">
            <p:custDataLst>
              <p:tags r:id="rId4"/>
            </p:custDataLst>
          </p:nvPr>
        </p:nvPicPr>
        <p:blipFill>
          <a:blip r:embed="rId7"/>
          <a:stretch>
            <a:fillRect/>
          </a:stretch>
        </p:blipFill>
        <p:spPr>
          <a:xfrm rot="19479869">
            <a:off x="10985509" y="5150384"/>
            <a:ext cx="1108387" cy="1856057"/>
          </a:xfrm>
          <a:prstGeom prst="rect">
            <a:avLst/>
          </a:prstGeom>
        </p:spPr>
      </p:pic>
    </p:spTree>
    <p:extLst>
      <p:ext uri="{BB962C8B-B14F-4D97-AF65-F5344CB8AC3E}">
        <p14:creationId xmlns:p14="http://schemas.microsoft.com/office/powerpoint/2010/main" val="3429169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1E8A32B-6C14-4A1A-AD4B-7E4A7F404B22}" type="datetimeFigureOut">
              <a:rPr lang="zh-CN" altLang="en-US" smtClean="0"/>
              <a:t>2025/12/3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665526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E1E8A32B-6C14-4A1A-AD4B-7E4A7F404B22}" type="datetimeFigureOut">
              <a:rPr lang="zh-CN" altLang="en-US" smtClean="0"/>
              <a:t>2025/12/3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66972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2025/12/3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823684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1E8A32B-6C14-4A1A-AD4B-7E4A7F404B22}" type="datetimeFigureOut">
              <a:rPr lang="zh-CN" altLang="en-US" smtClean="0"/>
              <a:t>2025/12/3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1592607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DF93-CEEF-ACD1-EEE1-BEF333BE479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5A5E07-023D-1BBC-88F4-7A4A6E73F8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4182F-9F9B-D562-B199-776177BF9926}"/>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5" name="Footer Placeholder 4">
            <a:extLst>
              <a:ext uri="{FF2B5EF4-FFF2-40B4-BE49-F238E27FC236}">
                <a16:creationId xmlns:a16="http://schemas.microsoft.com/office/drawing/2014/main" id="{ED522DAC-99B9-3263-8B75-EE2475539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EC63FC-BBD5-EB1E-2821-DC182372D13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72391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136-26C0-F1CD-ABEA-D129971FE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79CB87-4756-F53E-A8DA-4745733BE50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E648A-1DA3-1776-075E-78E6AD30ED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7216DC-F6E2-1EB4-7377-98438F930343}"/>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6" name="Footer Placeholder 5">
            <a:extLst>
              <a:ext uri="{FF2B5EF4-FFF2-40B4-BE49-F238E27FC236}">
                <a16:creationId xmlns:a16="http://schemas.microsoft.com/office/drawing/2014/main" id="{B079B30F-AEC0-F7B6-658C-D7D5A061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1CF5B2-0EE3-576C-F813-DF0FA6440F99}"/>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57145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8697-86D9-58F3-E85E-EF3C682FFC5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856267B-AABD-A820-977F-EC5009A331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79CAF-4303-2254-FF97-B829F32903B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266139-27AF-A09E-DA56-D0C875495D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79C559-1AC0-35F6-5B4F-C8E27C472D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A1BD0-E104-27F9-2882-8DCD56B7EC87}"/>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8" name="Footer Placeholder 7">
            <a:extLst>
              <a:ext uri="{FF2B5EF4-FFF2-40B4-BE49-F238E27FC236}">
                <a16:creationId xmlns:a16="http://schemas.microsoft.com/office/drawing/2014/main" id="{BD2B6290-2BF1-6053-C4D4-263B30096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E8FD62-5F1E-7505-7F5B-662508B7A682}"/>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865663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15DA-EC9F-3A9C-AF0F-625509C0329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9BD125-B9FA-948F-D4B2-6225AAD46D2B}"/>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4" name="Footer Placeholder 3">
            <a:extLst>
              <a:ext uri="{FF2B5EF4-FFF2-40B4-BE49-F238E27FC236}">
                <a16:creationId xmlns:a16="http://schemas.microsoft.com/office/drawing/2014/main" id="{AE8BC49D-BA6C-35F4-608F-AC9DF1C69A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8361768-4C29-D55E-ADB3-E5827307BDED}"/>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24384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27B2B-3FCB-3A30-9B1F-8B087F11A7CD}"/>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3" name="Footer Placeholder 2">
            <a:extLst>
              <a:ext uri="{FF2B5EF4-FFF2-40B4-BE49-F238E27FC236}">
                <a16:creationId xmlns:a16="http://schemas.microsoft.com/office/drawing/2014/main" id="{CDC28DC8-0F59-D970-9831-1320C4A460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24F597C-EEF6-A5D0-0803-0310FA856EB7}"/>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185438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D597-831A-9BC6-3C27-EE0733B43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3B10B4-F12F-BF16-75CE-8723B0259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F5B3B4-B394-069F-227B-DC7537B0F9C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4AC0-140C-3F79-4A57-38799B426E19}"/>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6" name="Footer Placeholder 5">
            <a:extLst>
              <a:ext uri="{FF2B5EF4-FFF2-40B4-BE49-F238E27FC236}">
                <a16:creationId xmlns:a16="http://schemas.microsoft.com/office/drawing/2014/main" id="{7331F943-0369-8BB0-1A41-BAB121950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F9001-22EE-91AF-8484-46E715E55CDA}"/>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33850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A25A-8DB1-D9D8-6675-C51DDBED56A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278B8-3CEC-971E-BD71-57DC04ABFB9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1707EC-FA55-AB55-3A0F-FE0DE1EFCD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E69-7836-BB78-E4D5-F207FB952C0A}"/>
              </a:ext>
            </a:extLst>
          </p:cNvPr>
          <p:cNvSpPr>
            <a:spLocks noGrp="1"/>
          </p:cNvSpPr>
          <p:nvPr>
            <p:ph type="dt" sz="half" idx="10"/>
          </p:nvPr>
        </p:nvSpPr>
        <p:spPr>
          <a:xfrm>
            <a:off x="838200" y="6356350"/>
            <a:ext cx="2743200" cy="365125"/>
          </a:xfrm>
          <a:prstGeom prst="rect">
            <a:avLst/>
          </a:prstGeom>
        </p:spPr>
        <p:txBody>
          <a:bodyPr/>
          <a:lstStyle/>
          <a:p>
            <a:fld id="{EE3BEC71-FE5E-41EC-B067-180084D419CF}" type="datetimeFigureOut">
              <a:rPr lang="en-US" smtClean="0"/>
              <a:t>12/3/2025</a:t>
            </a:fld>
            <a:endParaRPr lang="en-US"/>
          </a:p>
        </p:txBody>
      </p:sp>
      <p:sp>
        <p:nvSpPr>
          <p:cNvPr id="6" name="Footer Placeholder 5">
            <a:extLst>
              <a:ext uri="{FF2B5EF4-FFF2-40B4-BE49-F238E27FC236}">
                <a16:creationId xmlns:a16="http://schemas.microsoft.com/office/drawing/2014/main" id="{AE7CB9F9-78BA-AF68-0C65-EAFE53F72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D2835D-E41A-3059-7CD9-D8118FAF39FB}"/>
              </a:ext>
            </a:extLst>
          </p:cNvPr>
          <p:cNvSpPr>
            <a:spLocks noGrp="1"/>
          </p:cNvSpPr>
          <p:nvPr>
            <p:ph type="sldNum" sz="quarter" idx="12"/>
          </p:nvPr>
        </p:nvSpPr>
        <p:spPr>
          <a:xfrm>
            <a:off x="8610600" y="6356350"/>
            <a:ext cx="2743200" cy="365125"/>
          </a:xfrm>
          <a:prstGeom prst="rect">
            <a:avLst/>
          </a:prstGeom>
        </p:spPr>
        <p:txBody>
          <a:bodyPr/>
          <a:lstStyle/>
          <a:p>
            <a:fld id="{BDA128E6-161D-46D5-AB87-1F9E88A3A829}" type="slidenum">
              <a:rPr lang="en-US" smtClean="0"/>
              <a:t>‹#›</a:t>
            </a:fld>
            <a:endParaRPr lang="en-US"/>
          </a:p>
        </p:txBody>
      </p:sp>
    </p:spTree>
    <p:extLst>
      <p:ext uri="{BB962C8B-B14F-4D97-AF65-F5344CB8AC3E}">
        <p14:creationId xmlns:p14="http://schemas.microsoft.com/office/powerpoint/2010/main" val="205024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ircular sign with white and black text&#10;&#10;Description automatically generated">
            <a:extLst>
              <a:ext uri="{FF2B5EF4-FFF2-40B4-BE49-F238E27FC236}">
                <a16:creationId xmlns:a16="http://schemas.microsoft.com/office/drawing/2014/main" id="{7B466352-7A47-CFC6-BC91-7111AC334B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772356" y="-4731757"/>
            <a:ext cx="1770864" cy="1770864"/>
          </a:xfrm>
          <a:prstGeom prst="rect">
            <a:avLst/>
          </a:prstGeom>
        </p:spPr>
      </p:pic>
    </p:spTree>
    <p:extLst>
      <p:ext uri="{BB962C8B-B14F-4D97-AF65-F5344CB8AC3E}">
        <p14:creationId xmlns:p14="http://schemas.microsoft.com/office/powerpoint/2010/main" val="1822873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8A32B-6C14-4A1A-AD4B-7E4A7F404B22}" type="datetimeFigureOut">
              <a:rPr lang="zh-CN" altLang="en-US" smtClean="0"/>
              <a:t>2025/12/3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49411-AE92-4663-ADC7-57909B54A039}" type="slidenum">
              <a:rPr lang="zh-CN" altLang="en-US" smtClean="0"/>
              <a:t>‹#›</a:t>
            </a:fld>
            <a:endParaRPr lang="zh-CN" altLang="en-US"/>
          </a:p>
        </p:txBody>
      </p:sp>
    </p:spTree>
    <p:extLst>
      <p:ext uri="{BB962C8B-B14F-4D97-AF65-F5344CB8AC3E}">
        <p14:creationId xmlns:p14="http://schemas.microsoft.com/office/powerpoint/2010/main" val="78042020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7.xml"/><Relationship Id="rId7" Type="http://schemas.microsoft.com/office/2007/relationships/hdphoto" Target="../media/hdphoto1.wdp"/><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1765692" y="910800"/>
            <a:ext cx="9372988" cy="4251137"/>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5" name="Picture 4">
            <a:extLst>
              <a:ext uri="{FF2B5EF4-FFF2-40B4-BE49-F238E27FC236}">
                <a16:creationId xmlns:a16="http://schemas.microsoft.com/office/drawing/2014/main" id="{38E58C90-4F2B-6FB4-88BC-098D1B397E85}"/>
              </a:ext>
            </a:extLst>
          </p:cNvPr>
          <p:cNvPicPr>
            <a:picLocks noChangeAspect="1"/>
          </p:cNvPicPr>
          <p:nvPr/>
        </p:nvPicPr>
        <p:blipFill>
          <a:blip r:embed="rId3"/>
          <a:stretch>
            <a:fillRect/>
          </a:stretch>
        </p:blipFill>
        <p:spPr>
          <a:xfrm>
            <a:off x="1653597" y="1959477"/>
            <a:ext cx="9004572" cy="2383743"/>
          </a:xfrm>
          <a:prstGeom prst="rect">
            <a:avLst/>
          </a:prstGeom>
        </p:spPr>
      </p:pic>
    </p:spTree>
    <p:extLst>
      <p:ext uri="{BB962C8B-B14F-4D97-AF65-F5344CB8AC3E}">
        <p14:creationId xmlns:p14="http://schemas.microsoft.com/office/powerpoint/2010/main" val="1540239194"/>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3CB748B-B363-E0C4-C44A-EAFBD6DAABD8}"/>
              </a:ext>
            </a:extLst>
          </p:cNvPr>
          <p:cNvGrpSpPr/>
          <p:nvPr/>
        </p:nvGrpSpPr>
        <p:grpSpPr>
          <a:xfrm>
            <a:off x="685800" y="192203"/>
            <a:ext cx="11228831" cy="912698"/>
            <a:chOff x="314102" y="666654"/>
            <a:chExt cx="5266568" cy="2834640"/>
          </a:xfrm>
        </p:grpSpPr>
        <p:grpSp>
          <p:nvGrpSpPr>
            <p:cNvPr id="12" name="Group 11">
              <a:extLst>
                <a:ext uri="{FF2B5EF4-FFF2-40B4-BE49-F238E27FC236}">
                  <a16:creationId xmlns:a16="http://schemas.microsoft.com/office/drawing/2014/main" id="{55CB69CB-52E7-51E7-F291-A23EB3F975FB}"/>
                </a:ext>
              </a:extLst>
            </p:cNvPr>
            <p:cNvGrpSpPr/>
            <p:nvPr/>
          </p:nvGrpSpPr>
          <p:grpSpPr>
            <a:xfrm>
              <a:off x="314102" y="666654"/>
              <a:ext cx="5266568" cy="2834640"/>
              <a:chOff x="381000" y="594360"/>
              <a:chExt cx="5266568" cy="2834640"/>
            </a:xfrm>
          </p:grpSpPr>
          <p:sp>
            <p:nvSpPr>
              <p:cNvPr id="14" name="Rectangle: Rounded Corners 13">
                <a:extLst>
                  <a:ext uri="{FF2B5EF4-FFF2-40B4-BE49-F238E27FC236}">
                    <a16:creationId xmlns:a16="http://schemas.microsoft.com/office/drawing/2014/main" id="{7E85177F-470A-C869-E583-86B96CF73334}"/>
                  </a:ext>
                </a:extLst>
              </p:cNvPr>
              <p:cNvSpPr/>
              <p:nvPr/>
            </p:nvSpPr>
            <p:spPr>
              <a:xfrm>
                <a:off x="381000" y="594360"/>
                <a:ext cx="5266568" cy="2834640"/>
              </a:xfrm>
              <a:prstGeom prst="roundRect">
                <a:avLst>
                  <a:gd name="adj" fmla="val 10753"/>
                </a:avLst>
              </a:prstGeom>
              <a:solidFill>
                <a:schemeClr val="accent6">
                  <a:lumMod val="40000"/>
                  <a:lumOff val="60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04C44D6E-BD00-730D-096C-7E2D5568B155}"/>
                  </a:ext>
                </a:extLst>
              </p:cNvPr>
              <p:cNvSpPr/>
              <p:nvPr/>
            </p:nvSpPr>
            <p:spPr>
              <a:xfrm>
                <a:off x="483691" y="693421"/>
                <a:ext cx="5046517" cy="2636520"/>
              </a:xfrm>
              <a:prstGeom prst="roundRect">
                <a:avLst>
                  <a:gd name="adj" fmla="val 10067"/>
                </a:avLst>
              </a:prstGeom>
              <a:solidFill>
                <a:srgbClr val="FEFEEB"/>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1A86CAA0-329D-9C74-5946-B4136ED1AB2A}"/>
                </a:ext>
              </a:extLst>
            </p:cNvPr>
            <p:cNvSpPr txBox="1"/>
            <p:nvPr/>
          </p:nvSpPr>
          <p:spPr>
            <a:xfrm>
              <a:off x="539044" y="764597"/>
              <a:ext cx="4792236" cy="14750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Đọc thông tin, quan sát hình 11 và dựa vào hiểu biết của bản thân, em hãy nêu một số biện pháp bảo vệ tài nguyên thiên nhiên và phòng, chống thiên tai.</a:t>
              </a:r>
              <a:endPar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graphicFrame>
        <p:nvGraphicFramePr>
          <p:cNvPr id="2" name="Table 1">
            <a:extLst>
              <a:ext uri="{FF2B5EF4-FFF2-40B4-BE49-F238E27FC236}">
                <a16:creationId xmlns:a16="http://schemas.microsoft.com/office/drawing/2014/main" id="{04ADBCA5-C2D0-918E-F885-B8089F6E992E}"/>
              </a:ext>
            </a:extLst>
          </p:cNvPr>
          <p:cNvGraphicFramePr>
            <a:graphicFrameLocks noGrp="1"/>
          </p:cNvGraphicFramePr>
          <p:nvPr>
            <p:extLst>
              <p:ext uri="{D42A27DB-BD31-4B8C-83A1-F6EECF244321}">
                <p14:modId xmlns:p14="http://schemas.microsoft.com/office/powerpoint/2010/main" val="3786713368"/>
              </p:ext>
            </p:extLst>
          </p:nvPr>
        </p:nvGraphicFramePr>
        <p:xfrm>
          <a:off x="552450" y="1343025"/>
          <a:ext cx="11239500" cy="5257800"/>
        </p:xfrm>
        <a:graphic>
          <a:graphicData uri="http://schemas.openxmlformats.org/drawingml/2006/table">
            <a:tbl>
              <a:tblPr/>
              <a:tblGrid>
                <a:gridCol w="2229407">
                  <a:extLst>
                    <a:ext uri="{9D8B030D-6E8A-4147-A177-3AD203B41FA5}">
                      <a16:colId xmlns:a16="http://schemas.microsoft.com/office/drawing/2014/main" val="2455986797"/>
                    </a:ext>
                  </a:extLst>
                </a:gridCol>
                <a:gridCol w="9010093">
                  <a:extLst>
                    <a:ext uri="{9D8B030D-6E8A-4147-A177-3AD203B41FA5}">
                      <a16:colId xmlns:a16="http://schemas.microsoft.com/office/drawing/2014/main" val="437837923"/>
                    </a:ext>
                  </a:extLst>
                </a:gridCol>
              </a:tblGrid>
              <a:tr h="828675">
                <a:tc>
                  <a:txBody>
                    <a:bodyPr/>
                    <a:lstStyle/>
                    <a:p>
                      <a:pPr algn="ctr"/>
                      <a:r>
                        <a:rPr lang="en-US" sz="2400" b="1" dirty="0">
                          <a:solidFill>
                            <a:srgbClr val="000000"/>
                          </a:solidFill>
                          <a:effectLst/>
                          <a:latin typeface="Cambria" panose="02040503050406030204" pitchFamily="18" charset="0"/>
                          <a:ea typeface="Cambria" panose="02040503050406030204" pitchFamily="18" charset="0"/>
                        </a:rPr>
                        <a:t>Thành </a:t>
                      </a:r>
                      <a:r>
                        <a:rPr lang="en-US" sz="2400" b="1" dirty="0" err="1">
                          <a:solidFill>
                            <a:srgbClr val="000000"/>
                          </a:solidFill>
                          <a:effectLst/>
                          <a:latin typeface="Cambria" panose="02040503050406030204" pitchFamily="18" charset="0"/>
                          <a:ea typeface="Cambria" panose="02040503050406030204" pitchFamily="18" charset="0"/>
                        </a:rPr>
                        <a:t>phần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thiên</a:t>
                      </a:r>
                      <a:r>
                        <a:rPr lang="en-US" sz="2400" b="1" dirty="0">
                          <a:solidFill>
                            <a:srgbClr val="000000"/>
                          </a:solidFill>
                          <a:effectLst/>
                          <a:latin typeface="Cambria" panose="02040503050406030204" pitchFamily="18" charset="0"/>
                          <a:ea typeface="Cambria" panose="02040503050406030204" pitchFamily="18" charset="0"/>
                        </a:rPr>
                        <a:t> </a:t>
                      </a:r>
                      <a:r>
                        <a:rPr lang="en-US" sz="2400" b="1" dirty="0" err="1">
                          <a:solidFill>
                            <a:srgbClr val="000000"/>
                          </a:solidFill>
                          <a:effectLst/>
                          <a:latin typeface="Cambria" panose="02040503050406030204" pitchFamily="18" charset="0"/>
                          <a:ea typeface="Cambria" panose="02040503050406030204" pitchFamily="18" charset="0"/>
                        </a:rPr>
                        <a:t>nhiên</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b="1" dirty="0">
                          <a:solidFill>
                            <a:srgbClr val="000000"/>
                          </a:solidFill>
                          <a:effectLst/>
                          <a:latin typeface="Cambria" panose="02040503050406030204" pitchFamily="18" charset="0"/>
                          <a:ea typeface="Cambria" panose="02040503050406030204" pitchFamily="18" charset="0"/>
                        </a:rPr>
                        <a:t>Vai </a:t>
                      </a:r>
                      <a:r>
                        <a:rPr lang="en-US" sz="2400" b="1" dirty="0" err="1">
                          <a:solidFill>
                            <a:srgbClr val="000000"/>
                          </a:solidFill>
                          <a:effectLst/>
                          <a:latin typeface="Cambria" panose="02040503050406030204" pitchFamily="18" charset="0"/>
                          <a:ea typeface="Cambria" panose="02040503050406030204" pitchFamily="18" charset="0"/>
                        </a:rPr>
                        <a:t>trò</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54349608"/>
                  </a:ext>
                </a:extLst>
              </a:tr>
              <a:tr h="137160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Địa</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hình</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khoáng</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sản</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342845"/>
                  </a:ext>
                </a:extLst>
              </a:tr>
              <a:tr h="89535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Khí</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hậu</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9449772"/>
                  </a:ext>
                </a:extLst>
              </a:tr>
              <a:tr h="733425">
                <a:tc>
                  <a:txBody>
                    <a:bodyPr/>
                    <a:lstStyle/>
                    <a:p>
                      <a:pPr algn="ctr"/>
                      <a:r>
                        <a:rPr lang="en-US" sz="2400">
                          <a:solidFill>
                            <a:srgbClr val="000000"/>
                          </a:solidFill>
                          <a:effectLst/>
                          <a:latin typeface="Cambria" panose="02040503050406030204" pitchFamily="18" charset="0"/>
                          <a:ea typeface="Cambria" panose="02040503050406030204" pitchFamily="18" charset="0"/>
                        </a:rPr>
                        <a:t>Sông, hồ</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965475"/>
                  </a:ext>
                </a:extLst>
              </a:tr>
              <a:tr h="1428750">
                <a:tc>
                  <a:txBody>
                    <a:bodyPr/>
                    <a:lstStyle/>
                    <a:p>
                      <a:pPr algn="ctr"/>
                      <a:r>
                        <a:rPr lang="en-US" sz="2400" dirty="0" err="1">
                          <a:solidFill>
                            <a:srgbClr val="000000"/>
                          </a:solidFill>
                          <a:effectLst/>
                          <a:latin typeface="Cambria" panose="02040503050406030204" pitchFamily="18" charset="0"/>
                          <a:ea typeface="Cambria" panose="02040503050406030204" pitchFamily="18" charset="0"/>
                        </a:rPr>
                        <a:t>Đất</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và</a:t>
                      </a:r>
                      <a:r>
                        <a:rPr lang="en-US" sz="2400" dirty="0">
                          <a:solidFill>
                            <a:srgbClr val="000000"/>
                          </a:solidFill>
                          <a:effectLst/>
                          <a:latin typeface="Cambria" panose="02040503050406030204" pitchFamily="18" charset="0"/>
                          <a:ea typeface="Cambria" panose="02040503050406030204" pitchFamily="18" charset="0"/>
                        </a:rPr>
                        <a:t> </a:t>
                      </a:r>
                      <a:r>
                        <a:rPr lang="en-US" sz="2400" dirty="0" err="1">
                          <a:solidFill>
                            <a:srgbClr val="000000"/>
                          </a:solidFill>
                          <a:effectLst/>
                          <a:latin typeface="Cambria" panose="02040503050406030204" pitchFamily="18" charset="0"/>
                          <a:ea typeface="Cambria" panose="02040503050406030204" pitchFamily="18" charset="0"/>
                        </a:rPr>
                        <a:t>rừng</a:t>
                      </a:r>
                      <a:endParaRPr lang="en-US" sz="2400" dirty="0">
                        <a:solidFill>
                          <a:srgbClr val="000000"/>
                        </a:solidFill>
                        <a:effectLst/>
                        <a:latin typeface="Cambria" panose="02040503050406030204" pitchFamily="18" charset="0"/>
                        <a:ea typeface="Cambria" panose="020405030504060302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rgbClr val="000000"/>
                          </a:solidFill>
                          <a:effectLst/>
                          <a:latin typeface="Cambria" panose="02040503050406030204" pitchFamily="18" charset="0"/>
                          <a:ea typeface="Cambria" panose="020405030504060302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742724"/>
                  </a:ext>
                </a:extLst>
              </a:tr>
            </a:tbl>
          </a:graphicData>
        </a:graphic>
      </p:graphicFrame>
      <p:sp>
        <p:nvSpPr>
          <p:cNvPr id="3" name="TextBox 2">
            <a:extLst>
              <a:ext uri="{FF2B5EF4-FFF2-40B4-BE49-F238E27FC236}">
                <a16:creationId xmlns:a16="http://schemas.microsoft.com/office/drawing/2014/main" id="{E1D47ED4-1CC3-468D-8F36-8165A7B6210A}"/>
              </a:ext>
            </a:extLst>
          </p:cNvPr>
          <p:cNvSpPr txBox="1"/>
          <p:nvPr/>
        </p:nvSpPr>
        <p:spPr>
          <a:xfrm>
            <a:off x="2781300" y="2200275"/>
            <a:ext cx="8867775" cy="1569660"/>
          </a:xfrm>
          <a:prstGeom prst="rect">
            <a:avLst/>
          </a:prstGeom>
          <a:noFill/>
        </p:spPr>
        <p:txBody>
          <a:bodyPr wrap="square" rtlCol="0">
            <a:spAutoFit/>
          </a:bodyPr>
          <a:lstStyle/>
          <a:p>
            <a:pPr algn="just"/>
            <a:r>
              <a:rPr lang="vi-VN" sz="1600" b="0" i="0" dirty="0">
                <a:solidFill>
                  <a:srgbClr val="FF0000"/>
                </a:solidFill>
                <a:effectLst/>
                <a:latin typeface="Cambria" panose="02040503050406030204" pitchFamily="18" charset="0"/>
                <a:ea typeface="Cambria" panose="02040503050406030204" pitchFamily="18" charset="0"/>
              </a:rPr>
              <a:t>+ Địa hình đồi núi thuận lợi cho việc hình thành các vùng chuyên canh nông nghiệp và lâm nghiệp; một số vùng núi có lợi thế về thủy điện, khai thác khoáng sản và phát triển du lịch,…</a:t>
            </a:r>
          </a:p>
          <a:p>
            <a:pPr algn="just"/>
            <a:r>
              <a:rPr lang="vi-VN" sz="1600" b="0" i="0" dirty="0">
                <a:solidFill>
                  <a:srgbClr val="FF0000"/>
                </a:solidFill>
                <a:effectLst/>
                <a:latin typeface="Cambria" panose="02040503050406030204" pitchFamily="18" charset="0"/>
                <a:ea typeface="Cambria" panose="02040503050406030204" pitchFamily="18" charset="0"/>
              </a:rPr>
              <a:t>+ Địa hình đồng bằng thuận lợi cho việc tập trung dân cư, hình thành các trung tâm kinh tế…</a:t>
            </a:r>
          </a:p>
          <a:p>
            <a:pPr algn="just"/>
            <a:r>
              <a:rPr lang="vi-VN" sz="1600" b="0" i="0" dirty="0">
                <a:solidFill>
                  <a:srgbClr val="FF0000"/>
                </a:solidFill>
                <a:effectLst/>
                <a:latin typeface="Cambria" panose="02040503050406030204" pitchFamily="18" charset="0"/>
                <a:ea typeface="Cambria" panose="02040503050406030204" pitchFamily="18" charset="0"/>
              </a:rPr>
              <a:t>- Khoáng sản được khai thác làm nguyên liệu, nhiên liệu cho nhiều ngành công nghiệp và một phần để xuất khẩu.</a:t>
            </a:r>
          </a:p>
          <a:p>
            <a:endParaRPr lang="en-US" sz="1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45898F7E-C07F-D609-5D6B-DFA99A2F5D78}"/>
              </a:ext>
            </a:extLst>
          </p:cNvPr>
          <p:cNvSpPr txBox="1"/>
          <p:nvPr/>
        </p:nvSpPr>
        <p:spPr>
          <a:xfrm>
            <a:off x="2790825" y="3590925"/>
            <a:ext cx="8867775" cy="584775"/>
          </a:xfrm>
          <a:prstGeom prst="rect">
            <a:avLst/>
          </a:prstGeom>
          <a:noFill/>
        </p:spPr>
        <p:txBody>
          <a:bodyPr wrap="square" rtlCol="0">
            <a:spAutoFit/>
          </a:bodyPr>
          <a:lstStyle/>
          <a:p>
            <a:pPr algn="just"/>
            <a:r>
              <a:rPr lang="vi-VN" sz="1600" dirty="0">
                <a:solidFill>
                  <a:srgbClr val="FF0000"/>
                </a:solidFill>
                <a:latin typeface="Cambria" panose="02040503050406030204" pitchFamily="18" charset="0"/>
                <a:ea typeface="Cambria" panose="02040503050406030204" pitchFamily="18" charset="0"/>
              </a:rPr>
              <a:t>- Nguồn nhiệt, ẩm dồi dào nên cây trồng phát triển quanh năm và cho năng suất cao.</a:t>
            </a:r>
          </a:p>
          <a:p>
            <a:pPr algn="just"/>
            <a:r>
              <a:rPr lang="vi-VN" sz="1600" dirty="0">
                <a:solidFill>
                  <a:srgbClr val="FF0000"/>
                </a:solidFill>
                <a:latin typeface="Cambria" panose="02040503050406030204" pitchFamily="18" charset="0"/>
                <a:ea typeface="Cambria" panose="02040503050406030204" pitchFamily="18" charset="0"/>
              </a:rPr>
              <a:t>-  Khí hậu thay đổi theo mùa và vùng miền nên sản phẩm nông nghiệp đa dạng.</a:t>
            </a:r>
            <a:endParaRPr lang="en-US" sz="1600"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2F462A9E-1FA8-8FFD-920F-E45DE56C2BA9}"/>
              </a:ext>
            </a:extLst>
          </p:cNvPr>
          <p:cNvSpPr txBox="1"/>
          <p:nvPr/>
        </p:nvSpPr>
        <p:spPr>
          <a:xfrm>
            <a:off x="2790825" y="4362450"/>
            <a:ext cx="8867775" cy="584775"/>
          </a:xfrm>
          <a:prstGeom prst="rect">
            <a:avLst/>
          </a:prstGeom>
          <a:noFill/>
        </p:spPr>
        <p:txBody>
          <a:bodyPr wrap="square" rtlCol="0">
            <a:spAutoFit/>
          </a:bodyPr>
          <a:lstStyle/>
          <a:p>
            <a:pPr algn="just"/>
            <a:r>
              <a:rPr lang="vi-VN" sz="1600" dirty="0">
                <a:solidFill>
                  <a:srgbClr val="FF0000"/>
                </a:solidFill>
                <a:latin typeface="Cambria" panose="02040503050406030204" pitchFamily="18" charset="0"/>
                <a:ea typeface="Cambria" panose="02040503050406030204" pitchFamily="18" charset="0"/>
              </a:rPr>
              <a:t>- Sông, hồ cung cấp nước cho sản xuất và sinh hoạt, tạo điều kiện phát triển đánh bắt và nuôi trồng thuỷ sản, du lịch, giao thông đường thuỷ, thuỷ điện,...</a:t>
            </a:r>
            <a:endParaRPr lang="en-US" sz="1600"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31563520-0E3F-BBD8-D2A4-6510896D173F}"/>
              </a:ext>
            </a:extLst>
          </p:cNvPr>
          <p:cNvSpPr txBox="1"/>
          <p:nvPr/>
        </p:nvSpPr>
        <p:spPr>
          <a:xfrm>
            <a:off x="2828925" y="5153025"/>
            <a:ext cx="8867775" cy="1077218"/>
          </a:xfrm>
          <a:prstGeom prst="rect">
            <a:avLst/>
          </a:prstGeom>
          <a:noFill/>
        </p:spPr>
        <p:txBody>
          <a:bodyPr wrap="square" rtlCol="0">
            <a:spAutoFit/>
          </a:bodyPr>
          <a:lstStyle/>
          <a:p>
            <a:pPr algn="just"/>
            <a:r>
              <a:rPr lang="vi-VN" sz="1600" dirty="0">
                <a:solidFill>
                  <a:srgbClr val="FF0000"/>
                </a:solidFill>
                <a:latin typeface="Cambria" panose="02040503050406030204" pitchFamily="18" charset="0"/>
                <a:ea typeface="Cambria" panose="02040503050406030204" pitchFamily="18" charset="0"/>
              </a:rPr>
              <a:t>- Tài nguyên đất được khai thác để trồng các cây công nghiệp lâu năm, cây dược liệu, cây lương thực, cây ăn quả,…; phát triển chăn nuôi gia súc…</a:t>
            </a:r>
          </a:p>
          <a:p>
            <a:pPr algn="just"/>
            <a:r>
              <a:rPr lang="vi-VN" sz="1600" dirty="0">
                <a:solidFill>
                  <a:srgbClr val="FF0000"/>
                </a:solidFill>
                <a:latin typeface="Cambria" panose="02040503050406030204" pitchFamily="18" charset="0"/>
                <a:ea typeface="Cambria" panose="02040503050406030204" pitchFamily="18" charset="0"/>
              </a:rPr>
              <a:t>- Rừng có vai trò quan trọng: cung cấp gỗ và nhiều sản vật phục vụ cho sản xuất, đời sống của con người (thực phẩm, dược liệu,...); hạn chế xói mòn đất, lũ lụt,...</a:t>
            </a:r>
            <a:endParaRPr lang="en-US" sz="1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204084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3">
            <a:extLst>
              <a:ext uri="{FF2B5EF4-FFF2-40B4-BE49-F238E27FC236}">
                <a16:creationId xmlns:a16="http://schemas.microsoft.com/office/drawing/2014/main" id="{9BBCDB6F-8E25-4297-94CD-8EEA8837F6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488" y="12700"/>
            <a:ext cx="12215488" cy="6845300"/>
          </a:xfrm>
          <a:prstGeom prst="rect">
            <a:avLst/>
          </a:prstGeom>
        </p:spPr>
      </p:pic>
      <p:grpSp>
        <p:nvGrpSpPr>
          <p:cNvPr id="2" name="组合 26"/>
          <p:cNvGrpSpPr/>
          <p:nvPr/>
        </p:nvGrpSpPr>
        <p:grpSpPr>
          <a:xfrm>
            <a:off x="1582058" y="1452406"/>
            <a:ext cx="7043057" cy="4038600"/>
            <a:chOff x="-7927329" y="-4954585"/>
            <a:chExt cx="9902260" cy="5268685"/>
          </a:xfrm>
        </p:grpSpPr>
        <p:sp>
          <p:nvSpPr>
            <p:cNvPr id="3" name="任意多边形 43"/>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任意多边形 44"/>
            <p:cNvSpPr/>
            <p:nvPr/>
          </p:nvSpPr>
          <p:spPr>
            <a:xfrm>
              <a:off x="-7607581" y="-4631681"/>
              <a:ext cx="9233126"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 name="任意多边形 45"/>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6" name="图片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184334" y="3603221"/>
            <a:ext cx="3048014" cy="3193373"/>
          </a:xfrm>
          <a:prstGeom prst="rect">
            <a:avLst/>
          </a:prstGeom>
        </p:spPr>
      </p:pic>
      <p:sp>
        <p:nvSpPr>
          <p:cNvPr id="7" name="Google Shape;1910;p31">
            <a:extLst>
              <a:ext uri="{FF2B5EF4-FFF2-40B4-BE49-F238E27FC236}">
                <a16:creationId xmlns:a16="http://schemas.microsoft.com/office/drawing/2014/main" id="{4A52EC7C-8907-B394-DC13-2220BDE437CF}"/>
              </a:ext>
            </a:extLst>
          </p:cNvPr>
          <p:cNvSpPr txBox="1">
            <a:spLocks/>
          </p:cNvSpPr>
          <p:nvPr/>
        </p:nvSpPr>
        <p:spPr>
          <a:xfrm>
            <a:off x="-808870" y="1625093"/>
            <a:ext cx="8934720" cy="2227365"/>
          </a:xfrm>
          <a:prstGeom prst="rect">
            <a:avLst/>
          </a:prstGeom>
          <a:noFill/>
          <a:ln>
            <a:noFill/>
          </a:ln>
        </p:spPr>
        <p:txBody>
          <a:bodyPr spcFirstLastPara="1" wrap="square" lIns="91425" tIns="91425" rIns="91425" bIns="91425" numCol="1" anchor="ctr" anchorCtr="0">
            <a:noAutofit/>
            <a:scene3d>
              <a:camera prst="orthographicFront"/>
              <a:lightRig rig="threePt" dir="t"/>
            </a:scene3d>
            <a:sp3d extrusionH="57150">
              <a:bevelT w="82550" h="38100" prst="coolSlant"/>
            </a:sp3d>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B9BD5"/>
              </a:buClr>
              <a:buSzPts val="3600"/>
              <a:buFont typeface="Chango"/>
              <a:buNone/>
              <a:tabLst/>
              <a:defRPr/>
            </a:pPr>
            <a:r>
              <a:rPr kumimoji="0" lang="en-US" sz="9900" b="0" i="0" u="none" strike="noStrike" kern="1200" cap="none" spc="0" normalizeH="0" baseline="0" noProof="0">
                <a:ln>
                  <a:solidFill>
                    <a:prstClr val="black">
                      <a:lumMod val="10000"/>
                    </a:prstClr>
                  </a:solidFill>
                </a:ln>
                <a:solidFill>
                  <a:srgbClr val="FF3300"/>
                </a:solidFill>
                <a:effectLst>
                  <a:glow rad="101600">
                    <a:prstClr val="white">
                      <a:lumMod val="60000"/>
                      <a:lumOff val="40000"/>
                      <a:alpha val="60000"/>
                    </a:prstClr>
                  </a:glow>
                </a:effectLst>
                <a:uLnTx/>
                <a:uFillTx/>
                <a:latin typeface="SVN-Hole Hearted" panose="020B0A06020104020203" pitchFamily="34" charset="0"/>
                <a:sym typeface="Chango"/>
              </a:rPr>
              <a:t>VẬN </a:t>
            </a:r>
            <a:endParaRPr kumimoji="0" lang="en-US" sz="9900" b="0" i="0" u="none" strike="noStrike" kern="1200" cap="none" spc="0" normalizeH="0" baseline="0" noProof="0">
              <a:ln>
                <a:solidFill>
                  <a:prstClr val="black">
                    <a:lumMod val="10000"/>
                  </a:prstClr>
                </a:solidFill>
              </a:ln>
              <a:solidFill>
                <a:srgbClr val="00CCFF"/>
              </a:solidFill>
              <a:effectLst>
                <a:glow rad="101600">
                  <a:prstClr val="white">
                    <a:lumMod val="60000"/>
                    <a:lumOff val="40000"/>
                    <a:alpha val="60000"/>
                  </a:prstClr>
                </a:glow>
              </a:effectLst>
              <a:uLnTx/>
              <a:uFillTx/>
              <a:latin typeface="SVN-Hole Hearted" panose="020B0A06020104020203" pitchFamily="34" charset="0"/>
              <a:sym typeface="Chango"/>
            </a:endParaRPr>
          </a:p>
        </p:txBody>
      </p:sp>
      <p:sp>
        <p:nvSpPr>
          <p:cNvPr id="8" name="TextBox 7"/>
          <p:cNvSpPr txBox="1"/>
          <p:nvPr/>
        </p:nvSpPr>
        <p:spPr>
          <a:xfrm>
            <a:off x="4213747" y="3355592"/>
            <a:ext cx="3839569"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900" b="0" i="0" u="none" strike="noStrike" kern="1200" cap="none" spc="0" normalizeH="0" baseline="0" noProof="0">
                <a:ln>
                  <a:solidFill>
                    <a:prstClr val="black">
                      <a:lumMod val="10000"/>
                    </a:prstClr>
                  </a:solidFill>
                </a:ln>
                <a:solidFill>
                  <a:srgbClr val="00CCFF"/>
                </a:solidFill>
                <a:effectLst>
                  <a:glow rad="101600">
                    <a:prstClr val="white">
                      <a:lumMod val="60000"/>
                      <a:lumOff val="40000"/>
                      <a:alpha val="60000"/>
                    </a:prstClr>
                  </a:glow>
                </a:effectLst>
                <a:uLnTx/>
                <a:uFillTx/>
                <a:latin typeface="SVN-Hole Hearted" panose="020B0A06020104020203" pitchFamily="34" charset="0"/>
                <a:ea typeface="+mn-ea"/>
                <a:cs typeface="+mn-cs"/>
              </a:rPr>
              <a:t>DỤNG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9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463400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996197" y="0"/>
            <a:ext cx="2195803" cy="1765191"/>
          </a:xfrm>
          <a:prstGeom prst="rect">
            <a:avLst/>
          </a:prstGeom>
        </p:spPr>
      </p:pic>
      <p:pic>
        <p:nvPicPr>
          <p:cNvPr id="2" name="Picture 1">
            <a:extLst>
              <a:ext uri="{FF2B5EF4-FFF2-40B4-BE49-F238E27FC236}">
                <a16:creationId xmlns:a16="http://schemas.microsoft.com/office/drawing/2014/main" id="{A18A94EC-6E7C-5902-4238-CF94EEAA8A87}"/>
              </a:ext>
            </a:extLst>
          </p:cNvPr>
          <p:cNvPicPr>
            <a:picLocks noChangeAspect="1"/>
          </p:cNvPicPr>
          <p:nvPr/>
        </p:nvPicPr>
        <p:blipFill>
          <a:blip r:embed="rId3"/>
          <a:stretch>
            <a:fillRect/>
          </a:stretch>
        </p:blipFill>
        <p:spPr>
          <a:xfrm>
            <a:off x="1794670" y="1765191"/>
            <a:ext cx="8791194" cy="4133446"/>
          </a:xfrm>
          <a:prstGeom prst="rect">
            <a:avLst/>
          </a:prstGeom>
        </p:spPr>
      </p:pic>
    </p:spTree>
    <p:extLst>
      <p:ext uri="{BB962C8B-B14F-4D97-AF65-F5344CB8AC3E}">
        <p14:creationId xmlns:p14="http://schemas.microsoft.com/office/powerpoint/2010/main" val="44161625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91EA94CB-38FF-4CB0-9471-16DDBAC4E7ED}"/>
              </a:ext>
            </a:extLst>
          </p:cNvPr>
          <p:cNvSpPr/>
          <p:nvPr/>
        </p:nvSpPr>
        <p:spPr>
          <a:xfrm>
            <a:off x="1694679" y="150863"/>
            <a:ext cx="8976112" cy="666786"/>
          </a:xfrm>
          <a:prstGeom prst="rect">
            <a:avLst/>
          </a:prstGeom>
        </p:spPr>
        <p:txBody>
          <a:bodyPr wrap="none">
            <a:spAutoFit/>
          </a:bodyPr>
          <a:lstStyle/>
          <a:p>
            <a:pPr algn="ctr" defTabSz="609585"/>
            <a:r>
              <a:rPr lang="en-US" altLang="zh-CN" sz="3733" b="1" dirty="0" err="1">
                <a:solidFill>
                  <a:srgbClr val="C00000"/>
                </a:solidFill>
                <a:ea typeface="等线" panose="02010600030101010101" pitchFamily="2" charset="-122"/>
                <a:cs typeface="#9Slide05 Pattaya" panose="00000500000000000000" pitchFamily="2" charset="-34"/>
              </a:rPr>
              <a:t>Kể</a:t>
            </a:r>
            <a:r>
              <a:rPr lang="en-US" altLang="zh-CN" sz="3733" b="1" dirty="0">
                <a:solidFill>
                  <a:srgbClr val="C00000"/>
                </a:solidFill>
                <a:ea typeface="等线" panose="02010600030101010101" pitchFamily="2" charset="-122"/>
                <a:cs typeface="#9Slide05 Pattaya" panose="00000500000000000000" pitchFamily="2" charset="-34"/>
              </a:rPr>
              <a:t> </a:t>
            </a:r>
            <a:r>
              <a:rPr lang="en-US" altLang="zh-CN" sz="3733" b="1" dirty="0" err="1">
                <a:solidFill>
                  <a:srgbClr val="C00000"/>
                </a:solidFill>
                <a:ea typeface="等线" panose="02010600030101010101" pitchFamily="2" charset="-122"/>
                <a:cs typeface="#9Slide05 Pattaya" panose="00000500000000000000" pitchFamily="2" charset="-34"/>
              </a:rPr>
              <a:t>tên</a:t>
            </a:r>
            <a:r>
              <a:rPr lang="en-US" altLang="zh-CN" sz="3733" b="1" dirty="0">
                <a:solidFill>
                  <a:srgbClr val="C00000"/>
                </a:solidFill>
                <a:ea typeface="等线" panose="02010600030101010101" pitchFamily="2" charset="-122"/>
                <a:cs typeface="#9Slide05 Pattaya" panose="00000500000000000000" pitchFamily="2" charset="-34"/>
              </a:rPr>
              <a:t> </a:t>
            </a:r>
            <a:r>
              <a:rPr lang="en-US" altLang="zh-CN" sz="3733" b="1" dirty="0" err="1">
                <a:solidFill>
                  <a:srgbClr val="C00000"/>
                </a:solidFill>
                <a:ea typeface="等线" panose="02010600030101010101" pitchFamily="2" charset="-122"/>
                <a:cs typeface="#9Slide05 Pattaya" panose="00000500000000000000" pitchFamily="2" charset="-34"/>
              </a:rPr>
              <a:t>các</a:t>
            </a:r>
            <a:r>
              <a:rPr lang="en-US" altLang="zh-CN" sz="3733" b="1" dirty="0">
                <a:solidFill>
                  <a:srgbClr val="C00000"/>
                </a:solidFill>
                <a:ea typeface="等线" panose="02010600030101010101" pitchFamily="2" charset="-122"/>
                <a:cs typeface="#9Slide05 Pattaya" panose="00000500000000000000" pitchFamily="2" charset="-34"/>
              </a:rPr>
              <a:t> con </a:t>
            </a:r>
            <a:r>
              <a:rPr lang="en-US" altLang="zh-CN" sz="3733" b="1" dirty="0" err="1">
                <a:solidFill>
                  <a:srgbClr val="C00000"/>
                </a:solidFill>
                <a:ea typeface="等线" panose="02010600030101010101" pitchFamily="2" charset="-122"/>
                <a:cs typeface="#9Slide05 Pattaya" panose="00000500000000000000" pitchFamily="2" charset="-34"/>
              </a:rPr>
              <a:t>sông</a:t>
            </a:r>
            <a:r>
              <a:rPr lang="en-US" altLang="zh-CN" sz="3733" b="1" dirty="0">
                <a:solidFill>
                  <a:srgbClr val="C00000"/>
                </a:solidFill>
                <a:ea typeface="等线" panose="02010600030101010101" pitchFamily="2" charset="-122"/>
                <a:cs typeface="#9Slide05 Pattaya" panose="00000500000000000000" pitchFamily="2" charset="-34"/>
              </a:rPr>
              <a:t> </a:t>
            </a:r>
            <a:r>
              <a:rPr lang="en-US" altLang="zh-CN" sz="3733" b="1" dirty="0" err="1">
                <a:solidFill>
                  <a:srgbClr val="C00000"/>
                </a:solidFill>
                <a:ea typeface="等线" panose="02010600030101010101" pitchFamily="2" charset="-122"/>
                <a:cs typeface="#9Slide05 Pattaya" panose="00000500000000000000" pitchFamily="2" charset="-34"/>
              </a:rPr>
              <a:t>và</a:t>
            </a:r>
            <a:r>
              <a:rPr lang="en-US" altLang="zh-CN" sz="3733" b="1" dirty="0">
                <a:solidFill>
                  <a:srgbClr val="C00000"/>
                </a:solidFill>
                <a:ea typeface="等线" panose="02010600030101010101" pitchFamily="2" charset="-122"/>
                <a:cs typeface="#9Slide05 Pattaya" panose="00000500000000000000" pitchFamily="2" charset="-34"/>
              </a:rPr>
              <a:t> </a:t>
            </a:r>
            <a:r>
              <a:rPr lang="en-US" altLang="zh-CN" sz="3733" b="1" dirty="0" err="1">
                <a:solidFill>
                  <a:srgbClr val="C00000"/>
                </a:solidFill>
                <a:ea typeface="等线" panose="02010600030101010101" pitchFamily="2" charset="-122"/>
                <a:cs typeface="#9Slide05 Pattaya" panose="00000500000000000000" pitchFamily="2" charset="-34"/>
              </a:rPr>
              <a:t>rừng</a:t>
            </a:r>
            <a:r>
              <a:rPr lang="en-US" altLang="zh-CN" sz="3733" b="1" dirty="0">
                <a:solidFill>
                  <a:srgbClr val="C00000"/>
                </a:solidFill>
                <a:ea typeface="等线" panose="02010600030101010101" pitchFamily="2" charset="-122"/>
                <a:cs typeface="#9Slide05 Pattaya" panose="00000500000000000000" pitchFamily="2" charset="-34"/>
              </a:rPr>
              <a:t> </a:t>
            </a:r>
            <a:r>
              <a:rPr lang="en-US" altLang="zh-CN" sz="3733" b="1" dirty="0" err="1">
                <a:solidFill>
                  <a:srgbClr val="C00000"/>
                </a:solidFill>
                <a:ea typeface="等线" panose="02010600030101010101" pitchFamily="2" charset="-122"/>
                <a:cs typeface="#9Slide05 Pattaya" panose="00000500000000000000" pitchFamily="2" charset="-34"/>
              </a:rPr>
              <a:t>lớn</a:t>
            </a:r>
            <a:r>
              <a:rPr lang="en-US" altLang="zh-CN" sz="3733" b="1" dirty="0">
                <a:solidFill>
                  <a:srgbClr val="C00000"/>
                </a:solidFill>
                <a:ea typeface="等线" panose="02010600030101010101" pitchFamily="2" charset="-122"/>
                <a:cs typeface="#9Slide05 Pattaya" panose="00000500000000000000" pitchFamily="2" charset="-34"/>
              </a:rPr>
              <a:t> ở </a:t>
            </a:r>
            <a:r>
              <a:rPr lang="en-US" altLang="zh-CN" sz="3733" b="1" dirty="0" err="1">
                <a:solidFill>
                  <a:srgbClr val="C00000"/>
                </a:solidFill>
                <a:ea typeface="等线" panose="02010600030101010101" pitchFamily="2" charset="-122"/>
                <a:cs typeface="#9Slide05 Pattaya" panose="00000500000000000000" pitchFamily="2" charset="-34"/>
              </a:rPr>
              <a:t>Việt</a:t>
            </a:r>
            <a:r>
              <a:rPr lang="en-US" altLang="zh-CN" sz="3733" b="1" dirty="0">
                <a:solidFill>
                  <a:srgbClr val="C00000"/>
                </a:solidFill>
                <a:ea typeface="等线" panose="02010600030101010101" pitchFamily="2" charset="-122"/>
                <a:cs typeface="#9Slide05 Pattaya" panose="00000500000000000000" pitchFamily="2" charset="-34"/>
              </a:rPr>
              <a:t> Nam.</a:t>
            </a:r>
            <a:endParaRPr lang="zh-CN" altLang="en-US" sz="3733" b="1" dirty="0">
              <a:solidFill>
                <a:srgbClr val="C00000"/>
              </a:solidFill>
              <a:ea typeface="等线" panose="02010600030101010101" pitchFamily="2" charset="-122"/>
              <a:cs typeface="#9Slide05 Pattaya" panose="00000500000000000000" pitchFamily="2" charset="-34"/>
            </a:endParaRPr>
          </a:p>
        </p:txBody>
      </p:sp>
      <p:pic>
        <p:nvPicPr>
          <p:cNvPr id="13" name="PA_图片 12">
            <a:extLst>
              <a:ext uri="{FF2B5EF4-FFF2-40B4-BE49-F238E27FC236}">
                <a16:creationId xmlns:a16="http://schemas.microsoft.com/office/drawing/2014/main" id="{67C6A9BA-D736-4A46-A382-0280BB124A49}"/>
              </a:ext>
            </a:extLst>
          </p:cNvPr>
          <p:cNvPicPr>
            <a:picLocks noChangeAspect="1"/>
          </p:cNvPicPr>
          <p:nvPr>
            <p:custDataLst>
              <p:tags r:id="rId1"/>
            </p:custDataLst>
          </p:nvPr>
        </p:nvPicPr>
        <p:blipFill rotWithShape="1">
          <a:blip r:embed="rId6">
            <a:extLst>
              <a:ext uri="{BEBA8EAE-BF5A-486C-A8C5-ECC9F3942E4B}">
                <a14:imgProps xmlns:a14="http://schemas.microsoft.com/office/drawing/2010/main">
                  <a14:imgLayer r:embed="rId7">
                    <a14:imgEffect>
                      <a14:backgroundRemoval t="2490" b="46888" l="9953" r="89100">
                        <a14:foregroundMark x1="44550" y1="2490" x2="44550" y2="2490"/>
                        <a14:foregroundMark x1="45972" y1="38382" x2="45972" y2="38382"/>
                        <a14:foregroundMark x1="47393" y1="46888" x2="47393" y2="46888"/>
                      </a14:backgroundRemoval>
                    </a14:imgEffect>
                    <a14:imgEffect>
                      <a14:colorTemperature colorTemp="7200"/>
                    </a14:imgEffect>
                  </a14:imgLayer>
                </a14:imgProps>
              </a:ext>
            </a:extLst>
          </a:blip>
          <a:srcRect b="49205"/>
          <a:stretch/>
        </p:blipFill>
        <p:spPr>
          <a:xfrm>
            <a:off x="2927655" y="1906503"/>
            <a:ext cx="1859912" cy="2158148"/>
          </a:xfrm>
          <a:prstGeom prst="rect">
            <a:avLst/>
          </a:prstGeom>
        </p:spPr>
      </p:pic>
      <p:pic>
        <p:nvPicPr>
          <p:cNvPr id="14" name="PA_图片 13">
            <a:extLst>
              <a:ext uri="{FF2B5EF4-FFF2-40B4-BE49-F238E27FC236}">
                <a16:creationId xmlns:a16="http://schemas.microsoft.com/office/drawing/2014/main" id="{A9022B8E-059D-4FBE-B1A9-4D6E74B79E4F}"/>
              </a:ext>
            </a:extLst>
          </p:cNvPr>
          <p:cNvPicPr>
            <a:picLocks noChangeAspect="1"/>
          </p:cNvPicPr>
          <p:nvPr>
            <p:custDataLst>
              <p:tags r:id="rId2"/>
            </p:custDataLst>
          </p:nvPr>
        </p:nvPicPr>
        <p:blipFill rotWithShape="1">
          <a:blip r:embed="rId8">
            <a:extLst>
              <a:ext uri="{BEBA8EAE-BF5A-486C-A8C5-ECC9F3942E4B}">
                <a14:imgProps xmlns:a14="http://schemas.microsoft.com/office/drawing/2010/main">
                  <a14:imgLayer r:embed="rId7">
                    <a14:imgEffect>
                      <a14:backgroundRemoval t="55602" b="96266" l="3318" r="92891">
                        <a14:foregroundMark x1="3318" y1="85270" x2="3318" y2="85270"/>
                        <a14:foregroundMark x1="53555" y1="96473" x2="53555" y2="96473"/>
                        <a14:foregroundMark x1="92891" y1="79253" x2="92891" y2="79253"/>
                      </a14:backgroundRemoval>
                    </a14:imgEffect>
                  </a14:imgLayer>
                </a14:imgProps>
              </a:ext>
            </a:extLst>
          </a:blip>
          <a:srcRect t="50796" b="-1197"/>
          <a:stretch/>
        </p:blipFill>
        <p:spPr>
          <a:xfrm>
            <a:off x="7681604" y="1772321"/>
            <a:ext cx="1712561" cy="2074727"/>
          </a:xfrm>
          <a:prstGeom prst="rect">
            <a:avLst/>
          </a:prstGeom>
        </p:spPr>
      </p:pic>
      <p:sp>
        <p:nvSpPr>
          <p:cNvPr id="2" name="PA_文本框 1">
            <a:extLst>
              <a:ext uri="{FF2B5EF4-FFF2-40B4-BE49-F238E27FC236}">
                <a16:creationId xmlns:a16="http://schemas.microsoft.com/office/drawing/2014/main" id="{1E3EABDB-3841-4618-99B7-0688096CD5AF}"/>
              </a:ext>
            </a:extLst>
          </p:cNvPr>
          <p:cNvSpPr txBox="1"/>
          <p:nvPr>
            <p:custDataLst>
              <p:tags r:id="rId3"/>
            </p:custDataLst>
          </p:nvPr>
        </p:nvSpPr>
        <p:spPr>
          <a:xfrm>
            <a:off x="5388656" y="2488786"/>
            <a:ext cx="1588144" cy="995209"/>
          </a:xfrm>
          <a:prstGeom prst="rect">
            <a:avLst/>
          </a:prstGeom>
          <a:noFill/>
        </p:spPr>
        <p:txBody>
          <a:bodyPr wrap="square" rtlCol="0">
            <a:spAutoFit/>
          </a:bodyPr>
          <a:lstStyle/>
          <a:p>
            <a:pPr algn="ctr" defTabSz="609585"/>
            <a:r>
              <a:rPr lang="en-US" altLang="zh-CN" sz="5867" b="1" dirty="0">
                <a:solidFill>
                  <a:srgbClr val="F57364"/>
                </a:solidFill>
                <a:latin typeface="Brush Script MT" panose="03060802040406070304" pitchFamily="66" charset="0"/>
                <a:ea typeface="等线" panose="02010600030101010101" pitchFamily="2" charset="-122"/>
              </a:rPr>
              <a:t>VS</a:t>
            </a:r>
            <a:endParaRPr lang="zh-CN" altLang="en-US" sz="5867" b="1" dirty="0">
              <a:solidFill>
                <a:srgbClr val="F57364"/>
              </a:solidFill>
              <a:latin typeface="Brush Script MT" panose="03060802040406070304" pitchFamily="66" charset="0"/>
              <a:ea typeface="等线" panose="02010600030101010101" pitchFamily="2" charset="-122"/>
            </a:endParaRPr>
          </a:p>
        </p:txBody>
      </p:sp>
      <p:sp>
        <p:nvSpPr>
          <p:cNvPr id="3" name="Hexagon 2">
            <a:extLst>
              <a:ext uri="{FF2B5EF4-FFF2-40B4-BE49-F238E27FC236}">
                <a16:creationId xmlns:a16="http://schemas.microsoft.com/office/drawing/2014/main" id="{AAA69558-76CB-4AD5-86DB-030B97FE74AA}"/>
              </a:ext>
            </a:extLst>
          </p:cNvPr>
          <p:cNvSpPr/>
          <p:nvPr/>
        </p:nvSpPr>
        <p:spPr>
          <a:xfrm>
            <a:off x="2405936" y="1105727"/>
            <a:ext cx="2903349" cy="682107"/>
          </a:xfrm>
          <a:prstGeom prst="hexagon">
            <a:avLst/>
          </a:prstGeom>
          <a:solidFill>
            <a:schemeClr val="accent3">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4400" b="1" dirty="0" err="1">
                <a:solidFill>
                  <a:srgbClr val="0070C0"/>
                </a:solidFill>
                <a:latin typeface="Cambria" panose="02040503050406030204" pitchFamily="18" charset="0"/>
                <a:ea typeface="Cambria" panose="02040503050406030204" pitchFamily="18" charset="0"/>
              </a:rPr>
              <a:t>Sông</a:t>
            </a:r>
            <a:endParaRPr lang="en-US" sz="4400" b="1" dirty="0">
              <a:solidFill>
                <a:srgbClr val="0070C0"/>
              </a:solidFill>
              <a:latin typeface="Cambria" panose="02040503050406030204" pitchFamily="18" charset="0"/>
              <a:ea typeface="Cambria" panose="02040503050406030204" pitchFamily="18" charset="0"/>
            </a:endParaRPr>
          </a:p>
        </p:txBody>
      </p:sp>
      <p:sp>
        <p:nvSpPr>
          <p:cNvPr id="33" name="Hexagon 32">
            <a:extLst>
              <a:ext uri="{FF2B5EF4-FFF2-40B4-BE49-F238E27FC236}">
                <a16:creationId xmlns:a16="http://schemas.microsoft.com/office/drawing/2014/main" id="{4E85022B-0186-4B85-86A1-A02139EE7E79}"/>
              </a:ext>
            </a:extLst>
          </p:cNvPr>
          <p:cNvSpPr/>
          <p:nvPr/>
        </p:nvSpPr>
        <p:spPr>
          <a:xfrm>
            <a:off x="6745523" y="1105727"/>
            <a:ext cx="3355853" cy="682107"/>
          </a:xfrm>
          <a:prstGeom prst="hexagon">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n-US" sz="4400" b="1" dirty="0" err="1">
                <a:solidFill>
                  <a:srgbClr val="00B050"/>
                </a:solidFill>
                <a:latin typeface="Cambria" panose="02040503050406030204" pitchFamily="18" charset="0"/>
                <a:ea typeface="Cambria" panose="02040503050406030204" pitchFamily="18" charset="0"/>
              </a:rPr>
              <a:t>Rừng</a:t>
            </a:r>
            <a:endParaRPr lang="en-US" sz="4400" b="1" dirty="0">
              <a:solidFill>
                <a:srgbClr val="00B05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3D3F8F4C-69FC-4F81-97BD-76955A8F9CB6}"/>
              </a:ext>
            </a:extLst>
          </p:cNvPr>
          <p:cNvSpPr txBox="1"/>
          <p:nvPr/>
        </p:nvSpPr>
        <p:spPr>
          <a:xfrm>
            <a:off x="289280" y="4071984"/>
            <a:ext cx="2637069"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Hồng</a:t>
            </a:r>
            <a:endPar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35" name="TextBox 34">
            <a:extLst>
              <a:ext uri="{FF2B5EF4-FFF2-40B4-BE49-F238E27FC236}">
                <a16:creationId xmlns:a16="http://schemas.microsoft.com/office/drawing/2014/main" id="{98A068B1-8FBA-4A33-B907-50BCA304B972}"/>
              </a:ext>
            </a:extLst>
          </p:cNvPr>
          <p:cNvSpPr txBox="1"/>
          <p:nvPr/>
        </p:nvSpPr>
        <p:spPr>
          <a:xfrm>
            <a:off x="386125" y="4753478"/>
            <a:ext cx="2212272"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Mã</a:t>
            </a:r>
            <a:endPar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36" name="TextBox 35">
            <a:extLst>
              <a:ext uri="{FF2B5EF4-FFF2-40B4-BE49-F238E27FC236}">
                <a16:creationId xmlns:a16="http://schemas.microsoft.com/office/drawing/2014/main" id="{3976A66A-1838-4F1B-A285-BEF896F3CB8D}"/>
              </a:ext>
            </a:extLst>
          </p:cNvPr>
          <p:cNvSpPr txBox="1"/>
          <p:nvPr/>
        </p:nvSpPr>
        <p:spPr>
          <a:xfrm>
            <a:off x="0" y="5492122"/>
            <a:ext cx="3350404"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Đồng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Nai</a:t>
            </a:r>
          </a:p>
        </p:txBody>
      </p:sp>
      <p:sp>
        <p:nvSpPr>
          <p:cNvPr id="37" name="TextBox 36">
            <a:extLst>
              <a:ext uri="{FF2B5EF4-FFF2-40B4-BE49-F238E27FC236}">
                <a16:creationId xmlns:a16="http://schemas.microsoft.com/office/drawing/2014/main" id="{C89AE6CB-8BBC-45E8-BA5E-74F89B70F0F5}"/>
              </a:ext>
            </a:extLst>
          </p:cNvPr>
          <p:cNvSpPr txBox="1"/>
          <p:nvPr/>
        </p:nvSpPr>
        <p:spPr>
          <a:xfrm>
            <a:off x="3058006" y="4043409"/>
            <a:ext cx="2156168"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Đà</a:t>
            </a:r>
            <a:endPar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38" name="TextBox 37">
            <a:extLst>
              <a:ext uri="{FF2B5EF4-FFF2-40B4-BE49-F238E27FC236}">
                <a16:creationId xmlns:a16="http://schemas.microsoft.com/office/drawing/2014/main" id="{FC2EEDB7-523F-4D16-9920-E7A496D0CE3D}"/>
              </a:ext>
            </a:extLst>
          </p:cNvPr>
          <p:cNvSpPr txBox="1"/>
          <p:nvPr/>
        </p:nvSpPr>
        <p:spPr>
          <a:xfrm>
            <a:off x="2954826" y="4763003"/>
            <a:ext cx="3269678"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Mê</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Kông</a:t>
            </a:r>
            <a:endPar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39" name="TextBox 38">
            <a:extLst>
              <a:ext uri="{FF2B5EF4-FFF2-40B4-BE49-F238E27FC236}">
                <a16:creationId xmlns:a16="http://schemas.microsoft.com/office/drawing/2014/main" id="{4D5727D5-5D6B-4128-8662-B2C6955FDF6D}"/>
              </a:ext>
            </a:extLst>
          </p:cNvPr>
          <p:cNvSpPr txBox="1"/>
          <p:nvPr/>
        </p:nvSpPr>
        <p:spPr>
          <a:xfrm>
            <a:off x="3207920" y="5444497"/>
            <a:ext cx="3376052" cy="584775"/>
          </a:xfrm>
          <a:prstGeom prst="rect">
            <a:avLst/>
          </a:prstGeom>
          <a:noFill/>
        </p:spPr>
        <p:txBody>
          <a:bodyPr wrap="none" rtlCol="0">
            <a:spAutoFit/>
          </a:bodyPr>
          <a:lstStyle/>
          <a:p>
            <a:pPr marL="457200" indent="-457200" defTabSz="609585">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Sông</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a:t>
            </a:r>
            <a:r>
              <a:rPr lang="en-US" sz="3200" b="1" dirty="0" err="1">
                <a:solidFill>
                  <a:srgbClr val="002060"/>
                </a:solidFill>
                <a:latin typeface="Cambria" panose="02040503050406030204" pitchFamily="18" charset="0"/>
                <a:ea typeface="Cambria" panose="02040503050406030204" pitchFamily="18" charset="0"/>
                <a:cs typeface="#9Slide05 Pattaya" panose="00000500000000000000" pitchFamily="2" charset="-34"/>
              </a:rPr>
              <a:t>Hoà</a:t>
            </a:r>
            <a:r>
              <a:rPr lang="en-US" sz="3200" b="1" dirty="0">
                <a:solidFill>
                  <a:srgbClr val="002060"/>
                </a:solidFill>
                <a:latin typeface="Cambria" panose="02040503050406030204" pitchFamily="18" charset="0"/>
                <a:ea typeface="Cambria" panose="02040503050406030204" pitchFamily="18" charset="0"/>
                <a:cs typeface="#9Slide05 Pattaya" panose="00000500000000000000" pitchFamily="2" charset="-34"/>
              </a:rPr>
              <a:t> Bình</a:t>
            </a:r>
          </a:p>
        </p:txBody>
      </p:sp>
      <p:sp>
        <p:nvSpPr>
          <p:cNvPr id="40" name="TextBox 39">
            <a:extLst>
              <a:ext uri="{FF2B5EF4-FFF2-40B4-BE49-F238E27FC236}">
                <a16:creationId xmlns:a16="http://schemas.microsoft.com/office/drawing/2014/main" id="{ACF6E2D1-11E6-4B32-A028-59B64671BE89}"/>
              </a:ext>
            </a:extLst>
          </p:cNvPr>
          <p:cNvSpPr txBox="1"/>
          <p:nvPr/>
        </p:nvSpPr>
        <p:spPr>
          <a:xfrm>
            <a:off x="6471556" y="3967209"/>
            <a:ext cx="3185424" cy="461665"/>
          </a:xfrm>
          <a:prstGeom prst="rect">
            <a:avLst/>
          </a:prstGeom>
          <a:noFill/>
        </p:spPr>
        <p:txBody>
          <a:bodyPr wrap="none" rtlCol="0">
            <a:spAutoFit/>
          </a:bodyPr>
          <a:lstStyle/>
          <a:p>
            <a:pPr marL="457200" indent="-457200" defTabSz="609585">
              <a:buFont typeface="Arial" panose="020B0604020202020204" pitchFamily="34" charset="0"/>
              <a:buChar char="•"/>
            </a:pPr>
            <a:r>
              <a:rPr lang="vi-VN"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Rừng Cúc Phương</a:t>
            </a:r>
            <a:endPar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41" name="TextBox 40">
            <a:extLst>
              <a:ext uri="{FF2B5EF4-FFF2-40B4-BE49-F238E27FC236}">
                <a16:creationId xmlns:a16="http://schemas.microsoft.com/office/drawing/2014/main" id="{33DA40B1-2B93-4F0E-861E-21A203644027}"/>
              </a:ext>
            </a:extLst>
          </p:cNvPr>
          <p:cNvSpPr txBox="1"/>
          <p:nvPr/>
        </p:nvSpPr>
        <p:spPr>
          <a:xfrm>
            <a:off x="6435049" y="4705853"/>
            <a:ext cx="3352584" cy="461665"/>
          </a:xfrm>
          <a:prstGeom prst="rect">
            <a:avLst/>
          </a:prstGeom>
          <a:noFill/>
        </p:spPr>
        <p:txBody>
          <a:bodyPr wrap="none" rtlCol="0">
            <a:spAutoFit/>
          </a:bodyPr>
          <a:lstStyle/>
          <a:p>
            <a:pPr marL="457200" indent="-457200" defTabSz="609585">
              <a:buFont typeface="Arial" panose="020B0604020202020204" pitchFamily="34" charset="0"/>
              <a:buChar char="•"/>
            </a:pP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Rừng</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Nam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Cát</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Tiên</a:t>
            </a:r>
          </a:p>
        </p:txBody>
      </p:sp>
      <p:sp>
        <p:nvSpPr>
          <p:cNvPr id="42" name="TextBox 41">
            <a:extLst>
              <a:ext uri="{FF2B5EF4-FFF2-40B4-BE49-F238E27FC236}">
                <a16:creationId xmlns:a16="http://schemas.microsoft.com/office/drawing/2014/main" id="{E829A864-7C53-439C-AF43-F93100947F13}"/>
              </a:ext>
            </a:extLst>
          </p:cNvPr>
          <p:cNvSpPr txBox="1"/>
          <p:nvPr/>
        </p:nvSpPr>
        <p:spPr>
          <a:xfrm>
            <a:off x="6469069" y="5444497"/>
            <a:ext cx="2711383" cy="461665"/>
          </a:xfrm>
          <a:prstGeom prst="rect">
            <a:avLst/>
          </a:prstGeom>
          <a:noFill/>
        </p:spPr>
        <p:txBody>
          <a:bodyPr wrap="none" rtlCol="0">
            <a:spAutoFit/>
          </a:bodyPr>
          <a:lstStyle/>
          <a:p>
            <a:pPr marL="457200" indent="-457200" defTabSz="609585">
              <a:buFont typeface="Arial" panose="020B0604020202020204" pitchFamily="34" charset="0"/>
              <a:buChar char="•"/>
            </a:pP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Rừng</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Tam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Đảo</a:t>
            </a:r>
            <a:endPar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43" name="TextBox 42">
            <a:extLst>
              <a:ext uri="{FF2B5EF4-FFF2-40B4-BE49-F238E27FC236}">
                <a16:creationId xmlns:a16="http://schemas.microsoft.com/office/drawing/2014/main" id="{293621A6-C633-4377-B638-51D8C7C312CA}"/>
              </a:ext>
            </a:extLst>
          </p:cNvPr>
          <p:cNvSpPr txBox="1"/>
          <p:nvPr/>
        </p:nvSpPr>
        <p:spPr>
          <a:xfrm>
            <a:off x="6474541" y="6153971"/>
            <a:ext cx="3854517" cy="461665"/>
          </a:xfrm>
          <a:prstGeom prst="rect">
            <a:avLst/>
          </a:prstGeom>
          <a:noFill/>
        </p:spPr>
        <p:txBody>
          <a:bodyPr wrap="none" rtlCol="0">
            <a:spAutoFit/>
          </a:bodyPr>
          <a:lstStyle/>
          <a:p>
            <a:pPr marL="457200" indent="-457200" defTabSz="609585">
              <a:buFont typeface="Arial" panose="020B0604020202020204" pitchFamily="34" charset="0"/>
              <a:buChar char="•"/>
            </a:pP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Rừng</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Yok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Đôn</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Đắk</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Lắk</a:t>
            </a:r>
            <a:endPar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5" name="TextBox 4">
            <a:extLst>
              <a:ext uri="{FF2B5EF4-FFF2-40B4-BE49-F238E27FC236}">
                <a16:creationId xmlns:a16="http://schemas.microsoft.com/office/drawing/2014/main" id="{658B379D-B38B-27AC-1A98-F69E8D1288A6}"/>
              </a:ext>
            </a:extLst>
          </p:cNvPr>
          <p:cNvSpPr txBox="1"/>
          <p:nvPr/>
        </p:nvSpPr>
        <p:spPr>
          <a:xfrm>
            <a:off x="9624887" y="3958597"/>
            <a:ext cx="2543068" cy="461665"/>
          </a:xfrm>
          <a:prstGeom prst="rect">
            <a:avLst/>
          </a:prstGeom>
          <a:noFill/>
        </p:spPr>
        <p:txBody>
          <a:bodyPr wrap="none" rtlCol="0">
            <a:spAutoFit/>
          </a:bodyPr>
          <a:lstStyle/>
          <a:p>
            <a:pPr marL="457200" indent="-457200" defTabSz="609585">
              <a:buFont typeface="Arial" panose="020B0604020202020204" pitchFamily="34" charset="0"/>
              <a:buChar char="•"/>
            </a:pPr>
            <a:r>
              <a:rPr lang="en-US" sz="2400" b="1">
                <a:solidFill>
                  <a:srgbClr val="00B050"/>
                </a:solidFill>
                <a:latin typeface="Cambria" panose="02040503050406030204" pitchFamily="18" charset="0"/>
                <a:ea typeface="Cambria" panose="02040503050406030204" pitchFamily="18" charset="0"/>
                <a:cs typeface="#9Slide05 Pattaya" panose="00000500000000000000" pitchFamily="2" charset="-34"/>
              </a:rPr>
              <a:t>Rừng U Minh </a:t>
            </a:r>
            <a:endPar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6" name="TextBox 5">
            <a:extLst>
              <a:ext uri="{FF2B5EF4-FFF2-40B4-BE49-F238E27FC236}">
                <a16:creationId xmlns:a16="http://schemas.microsoft.com/office/drawing/2014/main" id="{469F1CE1-0A85-9A8C-3E76-9422E29FF8B5}"/>
              </a:ext>
            </a:extLst>
          </p:cNvPr>
          <p:cNvSpPr txBox="1"/>
          <p:nvPr/>
        </p:nvSpPr>
        <p:spPr>
          <a:xfrm>
            <a:off x="9672511" y="4644397"/>
            <a:ext cx="2357563" cy="830997"/>
          </a:xfrm>
          <a:prstGeom prst="rect">
            <a:avLst/>
          </a:prstGeom>
          <a:noFill/>
        </p:spPr>
        <p:txBody>
          <a:bodyPr wrap="square" rtlCol="0">
            <a:spAutoFit/>
          </a:bodyPr>
          <a:lstStyle/>
          <a:p>
            <a:pPr marL="457200" indent="-457200" algn="just" defTabSz="609585">
              <a:buFont typeface="Arial" panose="020B0604020202020204" pitchFamily="34" charset="0"/>
              <a:buChar char="•"/>
            </a:pP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Rừng</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thông</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Bồ</a:t>
            </a:r>
            <a:r>
              <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rPr>
              <a:t> </a:t>
            </a:r>
            <a:r>
              <a:rPr lang="en-US" sz="2400" b="1" dirty="0" err="1">
                <a:solidFill>
                  <a:srgbClr val="00B050"/>
                </a:solidFill>
                <a:latin typeface="Cambria" panose="02040503050406030204" pitchFamily="18" charset="0"/>
                <a:ea typeface="Cambria" panose="02040503050406030204" pitchFamily="18" charset="0"/>
                <a:cs typeface="#9Slide05 Pattaya" panose="00000500000000000000" pitchFamily="2" charset="-34"/>
              </a:rPr>
              <a:t>Bồ</a:t>
            </a:r>
            <a:endParaRPr lang="en-US" sz="2400" b="1" dirty="0">
              <a:solidFill>
                <a:srgbClr val="00B050"/>
              </a:solidFill>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391055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Effect transition="in" filter="fade">
                                      <p:cBhvr>
                                        <p:cTn id="25" dur="500"/>
                                        <p:tgtEl>
                                          <p:spTgt spid="3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fade">
                                      <p:cBhvr>
                                        <p:cTn id="45" dur="500"/>
                                        <p:tgtEl>
                                          <p:spTgt spid="3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P spid="3" grpId="0" animBg="1"/>
      <p:bldP spid="33" grpId="0" animBg="1"/>
      <p:bldP spid="4" grpId="0"/>
      <p:bldP spid="36" grpId="0"/>
      <p:bldP spid="37" grpId="0"/>
      <p:bldP spid="38" grpId="0"/>
      <p:bldP spid="40" grpId="0"/>
      <p:bldP spid="41" grpId="0"/>
      <p:bldP spid="42" grpId="0"/>
      <p:bldP spid="4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a:extLst>
              <a:ext uri="{FF2B5EF4-FFF2-40B4-BE49-F238E27FC236}">
                <a16:creationId xmlns:a16="http://schemas.microsoft.com/office/drawing/2014/main" id="{83028FB2-AF6E-40C0-A21F-6F56F51AA8F8}"/>
              </a:ext>
            </a:extLst>
          </p:cNvPr>
          <p:cNvSpPr txBox="1"/>
          <p:nvPr/>
        </p:nvSpPr>
        <p:spPr>
          <a:xfrm>
            <a:off x="1881352" y="5743615"/>
            <a:ext cx="609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8</a:t>
            </a:r>
          </a:p>
        </p:txBody>
      </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996197" y="0"/>
            <a:ext cx="2195803" cy="1765191"/>
          </a:xfrm>
          <a:prstGeom prst="rect">
            <a:avLst/>
          </a:prstGeom>
        </p:spPr>
      </p:pic>
      <p:pic>
        <p:nvPicPr>
          <p:cNvPr id="16" name="Picture 15">
            <a:extLst>
              <a:ext uri="{FF2B5EF4-FFF2-40B4-BE49-F238E27FC236}">
                <a16:creationId xmlns:a16="http://schemas.microsoft.com/office/drawing/2014/main" id="{AA988FFA-C8FE-44CE-09F1-D8B411DA3785}"/>
              </a:ext>
            </a:extLst>
          </p:cNvPr>
          <p:cNvPicPr>
            <a:picLocks noChangeAspect="1"/>
          </p:cNvPicPr>
          <p:nvPr/>
        </p:nvPicPr>
        <p:blipFill>
          <a:blip r:embed="rId3"/>
          <a:stretch>
            <a:fillRect/>
          </a:stretch>
        </p:blipFill>
        <p:spPr>
          <a:xfrm>
            <a:off x="785024" y="1410825"/>
            <a:ext cx="10132430" cy="1774090"/>
          </a:xfrm>
          <a:prstGeom prst="rect">
            <a:avLst/>
          </a:prstGeom>
        </p:spPr>
      </p:pic>
      <p:pic>
        <p:nvPicPr>
          <p:cNvPr id="3" name="Picture 2">
            <a:extLst>
              <a:ext uri="{FF2B5EF4-FFF2-40B4-BE49-F238E27FC236}">
                <a16:creationId xmlns:a16="http://schemas.microsoft.com/office/drawing/2014/main" id="{49FC1879-0304-3410-FE5E-9CC5A926D0C6}"/>
              </a:ext>
            </a:extLst>
          </p:cNvPr>
          <p:cNvPicPr>
            <a:picLocks noChangeAspect="1"/>
          </p:cNvPicPr>
          <p:nvPr/>
        </p:nvPicPr>
        <p:blipFill>
          <a:blip r:embed="rId4"/>
          <a:stretch>
            <a:fillRect/>
          </a:stretch>
        </p:blipFill>
        <p:spPr>
          <a:xfrm>
            <a:off x="3234393" y="455571"/>
            <a:ext cx="5133277" cy="1286367"/>
          </a:xfrm>
          <a:prstGeom prst="rect">
            <a:avLst/>
          </a:prstGeom>
        </p:spPr>
      </p:pic>
    </p:spTree>
    <p:extLst>
      <p:ext uri="{BB962C8B-B14F-4D97-AF65-F5344CB8AC3E}">
        <p14:creationId xmlns:p14="http://schemas.microsoft.com/office/powerpoint/2010/main" val="1014397572"/>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1765692" y="910800"/>
            <a:ext cx="9372988" cy="4251137"/>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pic>
        <p:nvPicPr>
          <p:cNvPr id="5" name="Picture 4">
            <a:extLst>
              <a:ext uri="{FF2B5EF4-FFF2-40B4-BE49-F238E27FC236}">
                <a16:creationId xmlns:a16="http://schemas.microsoft.com/office/drawing/2014/main" id="{42AA4481-6BBA-0648-D9A8-3E42F86B4ECD}"/>
              </a:ext>
            </a:extLst>
          </p:cNvPr>
          <p:cNvPicPr>
            <a:picLocks noChangeAspect="1"/>
          </p:cNvPicPr>
          <p:nvPr/>
        </p:nvPicPr>
        <p:blipFill>
          <a:blip r:embed="rId3"/>
          <a:stretch>
            <a:fillRect/>
          </a:stretch>
        </p:blipFill>
        <p:spPr>
          <a:xfrm>
            <a:off x="1765692" y="1867551"/>
            <a:ext cx="9004572" cy="2377646"/>
          </a:xfrm>
          <a:prstGeom prst="rect">
            <a:avLst/>
          </a:prstGeom>
        </p:spPr>
      </p:pic>
      <p:sp>
        <p:nvSpPr>
          <p:cNvPr id="9" name="TextBox 15">
            <a:extLst>
              <a:ext uri="{FF2B5EF4-FFF2-40B4-BE49-F238E27FC236}">
                <a16:creationId xmlns:a16="http://schemas.microsoft.com/office/drawing/2014/main" id="{B9A3667B-FA75-40D4-8F6C-66E06B248E2A}"/>
              </a:ext>
            </a:extLst>
          </p:cNvPr>
          <p:cNvSpPr txBox="1"/>
          <p:nvPr/>
        </p:nvSpPr>
        <p:spPr>
          <a:xfrm>
            <a:off x="1881352" y="5743615"/>
            <a:ext cx="609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7</a:t>
            </a:r>
          </a:p>
        </p:txBody>
      </p:sp>
    </p:spTree>
    <p:extLst>
      <p:ext uri="{BB962C8B-B14F-4D97-AF65-F5344CB8AC3E}">
        <p14:creationId xmlns:p14="http://schemas.microsoft.com/office/powerpoint/2010/main" val="3681390892"/>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2">
            <a:extLst>
              <a:ext uri="{FF2B5EF4-FFF2-40B4-BE49-F238E27FC236}">
                <a16:creationId xmlns:a16="http://schemas.microsoft.com/office/drawing/2014/main" id="{92F74B83-F4F6-817F-341E-488C4BFFB276}"/>
              </a:ext>
            </a:extLst>
          </p:cNvPr>
          <p:cNvGrpSpPr/>
          <p:nvPr/>
        </p:nvGrpSpPr>
        <p:grpSpPr>
          <a:xfrm>
            <a:off x="1330667" y="286689"/>
            <a:ext cx="9236336" cy="4843308"/>
            <a:chOff x="-7927329" y="-4954585"/>
            <a:chExt cx="9902260" cy="5268685"/>
          </a:xfrm>
        </p:grpSpPr>
        <p:sp>
          <p:nvSpPr>
            <p:cNvPr id="7" name="任意多边形 14">
              <a:extLst>
                <a:ext uri="{FF2B5EF4-FFF2-40B4-BE49-F238E27FC236}">
                  <a16:creationId xmlns:a16="http://schemas.microsoft.com/office/drawing/2014/main" id="{FFCC8A82-E094-CE3E-2405-9F8709A1C9F2}"/>
                </a:ext>
              </a:extLst>
            </p:cNvPr>
            <p:cNvSpPr/>
            <p:nvPr/>
          </p:nvSpPr>
          <p:spPr>
            <a:xfrm>
              <a:off x="-7927329" y="-4954585"/>
              <a:ext cx="9902260" cy="526868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多边形 15">
              <a:extLst>
                <a:ext uri="{FF2B5EF4-FFF2-40B4-BE49-F238E27FC236}">
                  <a16:creationId xmlns:a16="http://schemas.microsoft.com/office/drawing/2014/main" id="{3CCAC9A6-F869-EF1B-DCB3-0D6710BECF8E}"/>
                </a:ext>
              </a:extLst>
            </p:cNvPr>
            <p:cNvSpPr/>
            <p:nvPr/>
          </p:nvSpPr>
          <p:spPr>
            <a:xfrm>
              <a:off x="-7607581" y="-4631681"/>
              <a:ext cx="9233127" cy="4698505"/>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多边形 16">
              <a:extLst>
                <a:ext uri="{FF2B5EF4-FFF2-40B4-BE49-F238E27FC236}">
                  <a16:creationId xmlns:a16="http://schemas.microsoft.com/office/drawing/2014/main" id="{A9AE588F-0C90-DB64-AE52-5FE0FDF39824}"/>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11" name="TextBox 10">
            <a:extLst>
              <a:ext uri="{FF2B5EF4-FFF2-40B4-BE49-F238E27FC236}">
                <a16:creationId xmlns:a16="http://schemas.microsoft.com/office/drawing/2014/main" id="{8BD06EF8-F71C-3281-9637-06B847806F24}"/>
              </a:ext>
            </a:extLst>
          </p:cNvPr>
          <p:cNvSpPr txBox="1"/>
          <p:nvPr/>
        </p:nvSpPr>
        <p:spPr>
          <a:xfrm>
            <a:off x="2286248" y="1416606"/>
            <a:ext cx="731429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rPr>
              <a:t>4. </a:t>
            </a:r>
            <a:r>
              <a:rPr kumimoji="0" lang="en-US" sz="48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rPr>
              <a:t>Một</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số</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biện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pháp</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bảo</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vệ</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tài</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nguyên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thiên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nhiên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và</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phòng</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chống</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noProof="0" dirty="0" err="1">
                <a:ln>
                  <a:noFill/>
                </a:ln>
                <a:solidFill>
                  <a:srgbClr val="C00000"/>
                </a:solidFill>
                <a:effectLst/>
                <a:uLnTx/>
                <a:uFillTx/>
                <a:latin typeface="Cambria" panose="02040503050406030204" pitchFamily="18" charset="0"/>
                <a:ea typeface="Cambria" panose="02040503050406030204" pitchFamily="18" charset="0"/>
              </a:rPr>
              <a:t>thiên</a:t>
            </a:r>
            <a:r>
              <a:rPr kumimoji="0" lang="en-US" sz="4800" b="1" i="0" u="none" strike="noStrike" kern="1200" cap="none" spc="0" normalizeH="0" noProof="0" dirty="0">
                <a:ln>
                  <a:noFill/>
                </a:ln>
                <a:solidFill>
                  <a:srgbClr val="C00000"/>
                </a:solidFill>
                <a:effectLst/>
                <a:uLnTx/>
                <a:uFillTx/>
                <a:latin typeface="Cambria" panose="02040503050406030204" pitchFamily="18" charset="0"/>
                <a:ea typeface="Cambria" panose="02040503050406030204" pitchFamily="18" charset="0"/>
              </a:rPr>
              <a:t> tai</a:t>
            </a:r>
            <a:endParaRPr kumimoji="0" lang="vi-VN" sz="4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1419937"/>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1DE1A4-91FE-F44B-C757-731DE1BAD4B1}"/>
              </a:ext>
            </a:extLst>
          </p:cNvPr>
          <p:cNvPicPr>
            <a:picLocks noChangeAspect="1"/>
          </p:cNvPicPr>
          <p:nvPr/>
        </p:nvPicPr>
        <p:blipFill>
          <a:blip r:embed="rId2"/>
          <a:stretch>
            <a:fillRect/>
          </a:stretch>
        </p:blipFill>
        <p:spPr>
          <a:xfrm>
            <a:off x="993057" y="603690"/>
            <a:ext cx="4493343" cy="4317041"/>
          </a:xfrm>
          <a:prstGeom prst="rect">
            <a:avLst/>
          </a:prstGeom>
        </p:spPr>
      </p:pic>
      <p:sp>
        <p:nvSpPr>
          <p:cNvPr id="3" name="TextBox 2">
            <a:extLst>
              <a:ext uri="{FF2B5EF4-FFF2-40B4-BE49-F238E27FC236}">
                <a16:creationId xmlns:a16="http://schemas.microsoft.com/office/drawing/2014/main" id="{BF15F0CE-790F-055D-A3F8-7E05C7347846}"/>
              </a:ext>
            </a:extLst>
          </p:cNvPr>
          <p:cNvSpPr txBox="1"/>
          <p:nvPr/>
        </p:nvSpPr>
        <p:spPr>
          <a:xfrm>
            <a:off x="1592825" y="5205873"/>
            <a:ext cx="3991897" cy="584775"/>
          </a:xfrm>
          <a:prstGeom prst="rect">
            <a:avLst/>
          </a:prstGeom>
          <a:noFill/>
        </p:spPr>
        <p:txBody>
          <a:bodyPr wrap="square" rtlCol="0">
            <a:spAutoFit/>
          </a:bodyPr>
          <a:lstStyle/>
          <a:p>
            <a:r>
              <a:rPr lang="en-SG" sz="3200" i="1" dirty="0">
                <a:solidFill>
                  <a:srgbClr val="000000"/>
                </a:solidFill>
                <a:effectLst/>
                <a:latin typeface="Cambria" panose="02040503050406030204" pitchFamily="18" charset="0"/>
                <a:ea typeface="Cambria" panose="02040503050406030204" pitchFamily="18" charset="0"/>
              </a:rPr>
              <a:t>Ô </a:t>
            </a:r>
            <a:r>
              <a:rPr lang="en-SG" sz="3200" i="1" dirty="0" err="1">
                <a:solidFill>
                  <a:srgbClr val="000000"/>
                </a:solidFill>
                <a:effectLst/>
                <a:latin typeface="Cambria" panose="02040503050406030204" pitchFamily="18" charset="0"/>
                <a:ea typeface="Cambria" panose="02040503050406030204" pitchFamily="18" charset="0"/>
              </a:rPr>
              <a:t>nhiễm</a:t>
            </a:r>
            <a:r>
              <a:rPr lang="en-SG" sz="3200" i="1" dirty="0">
                <a:solidFill>
                  <a:srgbClr val="000000"/>
                </a:solidFill>
                <a:effectLst/>
                <a:latin typeface="Cambria" panose="02040503050406030204" pitchFamily="18" charset="0"/>
                <a:ea typeface="Cambria" panose="02040503050406030204" pitchFamily="18" charset="0"/>
              </a:rPr>
              <a:t> </a:t>
            </a:r>
            <a:r>
              <a:rPr lang="en-SG" sz="3200" i="1" dirty="0" err="1">
                <a:solidFill>
                  <a:srgbClr val="000000"/>
                </a:solidFill>
                <a:effectLst/>
                <a:latin typeface="Cambria" panose="02040503050406030204" pitchFamily="18" charset="0"/>
                <a:ea typeface="Cambria" panose="02040503050406030204" pitchFamily="18" charset="0"/>
              </a:rPr>
              <a:t>nguồn</a:t>
            </a:r>
            <a:r>
              <a:rPr lang="en-SG" sz="3200" i="1" dirty="0">
                <a:solidFill>
                  <a:srgbClr val="000000"/>
                </a:solidFill>
                <a:effectLst/>
                <a:latin typeface="Cambria" panose="02040503050406030204" pitchFamily="18" charset="0"/>
                <a:ea typeface="Cambria" panose="02040503050406030204" pitchFamily="18" charset="0"/>
              </a:rPr>
              <a:t> </a:t>
            </a:r>
            <a:r>
              <a:rPr lang="en-SG" sz="3200" i="1" dirty="0" err="1">
                <a:solidFill>
                  <a:srgbClr val="000000"/>
                </a:solidFill>
                <a:effectLst/>
                <a:latin typeface="Cambria" panose="02040503050406030204" pitchFamily="18" charset="0"/>
                <a:ea typeface="Cambria" panose="02040503050406030204" pitchFamily="18" charset="0"/>
              </a:rPr>
              <a:t>nước</a:t>
            </a:r>
            <a:endParaRPr lang="en-US" sz="3200"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8414374D-9BCF-988F-7731-F6CEBA0D8A35}"/>
              </a:ext>
            </a:extLst>
          </p:cNvPr>
          <p:cNvPicPr>
            <a:picLocks noChangeAspect="1"/>
          </p:cNvPicPr>
          <p:nvPr/>
        </p:nvPicPr>
        <p:blipFill>
          <a:blip r:embed="rId3"/>
          <a:stretch>
            <a:fillRect/>
          </a:stretch>
        </p:blipFill>
        <p:spPr>
          <a:xfrm>
            <a:off x="6603765" y="644863"/>
            <a:ext cx="4500518" cy="4241462"/>
          </a:xfrm>
          <a:prstGeom prst="rect">
            <a:avLst/>
          </a:prstGeom>
        </p:spPr>
      </p:pic>
      <p:sp>
        <p:nvSpPr>
          <p:cNvPr id="18" name="TextBox 17">
            <a:extLst>
              <a:ext uri="{FF2B5EF4-FFF2-40B4-BE49-F238E27FC236}">
                <a16:creationId xmlns:a16="http://schemas.microsoft.com/office/drawing/2014/main" id="{F7704061-BDD0-FC99-6DD5-A012169DF442}"/>
              </a:ext>
            </a:extLst>
          </p:cNvPr>
          <p:cNvSpPr txBox="1"/>
          <p:nvPr/>
        </p:nvSpPr>
        <p:spPr>
          <a:xfrm>
            <a:off x="7239307" y="5031351"/>
            <a:ext cx="3215148" cy="584775"/>
          </a:xfrm>
          <a:prstGeom prst="rect">
            <a:avLst/>
          </a:prstGeom>
          <a:noFill/>
        </p:spPr>
        <p:txBody>
          <a:bodyPr wrap="square" rtlCol="0">
            <a:spAutoFit/>
          </a:bodyPr>
          <a:lstStyle/>
          <a:p>
            <a:r>
              <a:rPr lang="en-SG" sz="3200" i="1" dirty="0" err="1">
                <a:solidFill>
                  <a:srgbClr val="000000"/>
                </a:solidFill>
                <a:latin typeface="Cambria" panose="02040503050406030204" pitchFamily="18" charset="0"/>
                <a:ea typeface="Cambria" panose="02040503050406030204" pitchFamily="18" charset="0"/>
              </a:rPr>
              <a:t>Đốt</a:t>
            </a:r>
            <a:r>
              <a:rPr lang="en-SG" sz="3200" i="1" dirty="0">
                <a:solidFill>
                  <a:srgbClr val="000000"/>
                </a:solidFill>
                <a:latin typeface="Cambria" panose="02040503050406030204" pitchFamily="18" charset="0"/>
                <a:ea typeface="Cambria" panose="02040503050406030204" pitchFamily="18" charset="0"/>
              </a:rPr>
              <a:t> </a:t>
            </a:r>
            <a:r>
              <a:rPr lang="en-SG" sz="3200" i="1" dirty="0" err="1">
                <a:solidFill>
                  <a:srgbClr val="000000"/>
                </a:solidFill>
                <a:latin typeface="Cambria" panose="02040503050406030204" pitchFamily="18" charset="0"/>
                <a:ea typeface="Cambria" panose="02040503050406030204" pitchFamily="18" charset="0"/>
              </a:rPr>
              <a:t>chất</a:t>
            </a:r>
            <a:r>
              <a:rPr lang="en-SG" sz="3200" i="1" dirty="0">
                <a:solidFill>
                  <a:srgbClr val="000000"/>
                </a:solidFill>
                <a:latin typeface="Cambria" panose="02040503050406030204" pitchFamily="18" charset="0"/>
                <a:ea typeface="Cambria" panose="02040503050406030204" pitchFamily="18" charset="0"/>
              </a:rPr>
              <a:t> </a:t>
            </a:r>
            <a:r>
              <a:rPr lang="en-SG" sz="3200" i="1" dirty="0" err="1">
                <a:solidFill>
                  <a:srgbClr val="000000"/>
                </a:solidFill>
                <a:latin typeface="Cambria" panose="02040503050406030204" pitchFamily="18" charset="0"/>
                <a:ea typeface="Cambria" panose="02040503050406030204" pitchFamily="18" charset="0"/>
              </a:rPr>
              <a:t>thải</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816511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Ô nhiễm môi trường biển: Thực trạng và vai trò của cộng đồng trong bảo vệ  môi trường biển">
            <a:extLst>
              <a:ext uri="{FF2B5EF4-FFF2-40B4-BE49-F238E27FC236}">
                <a16:creationId xmlns:a16="http://schemas.microsoft.com/office/drawing/2014/main" id="{FFF1D95C-FA57-3A80-A6AE-1E3FE85360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000441" y="973772"/>
            <a:ext cx="4558190" cy="3788728"/>
          </a:xfrm>
          <a:prstGeom prst="rect">
            <a:avLst/>
          </a:prstGeom>
          <a:noFill/>
          <a:ln>
            <a:noFill/>
          </a:ln>
        </p:spPr>
      </p:pic>
      <p:sp>
        <p:nvSpPr>
          <p:cNvPr id="3" name="TextBox 2">
            <a:extLst>
              <a:ext uri="{FF2B5EF4-FFF2-40B4-BE49-F238E27FC236}">
                <a16:creationId xmlns:a16="http://schemas.microsoft.com/office/drawing/2014/main" id="{1D0F89D1-4AA3-BBA4-0423-39144D457823}"/>
              </a:ext>
            </a:extLst>
          </p:cNvPr>
          <p:cNvSpPr txBox="1"/>
          <p:nvPr/>
        </p:nvSpPr>
        <p:spPr>
          <a:xfrm>
            <a:off x="1373750" y="5053473"/>
            <a:ext cx="3991897" cy="584775"/>
          </a:xfrm>
          <a:prstGeom prst="rect">
            <a:avLst/>
          </a:prstGeom>
          <a:noFill/>
        </p:spPr>
        <p:txBody>
          <a:bodyPr wrap="square" rtlCol="0">
            <a:spAutoFit/>
          </a:bodyPr>
          <a:lstStyle/>
          <a:p>
            <a:pPr algn="ctr"/>
            <a:r>
              <a:rPr lang="en-SG" sz="3200" i="1" dirty="0">
                <a:solidFill>
                  <a:srgbClr val="000000"/>
                </a:solidFill>
                <a:latin typeface="Cambria" panose="02040503050406030204" pitchFamily="18" charset="0"/>
                <a:ea typeface="Cambria" panose="02040503050406030204" pitchFamily="18" charset="0"/>
              </a:rPr>
              <a:t>Ô </a:t>
            </a:r>
            <a:r>
              <a:rPr lang="en-SG" sz="3200" i="1" dirty="0" err="1">
                <a:solidFill>
                  <a:srgbClr val="000000"/>
                </a:solidFill>
                <a:latin typeface="Cambria" panose="02040503050406030204" pitchFamily="18" charset="0"/>
                <a:ea typeface="Cambria" panose="02040503050406030204" pitchFamily="18" charset="0"/>
              </a:rPr>
              <a:t>nhiễm</a:t>
            </a:r>
            <a:r>
              <a:rPr lang="en-SG" sz="3200" i="1" dirty="0">
                <a:solidFill>
                  <a:srgbClr val="000000"/>
                </a:solidFill>
                <a:latin typeface="Cambria" panose="02040503050406030204" pitchFamily="18" charset="0"/>
                <a:ea typeface="Cambria" panose="02040503050406030204" pitchFamily="18" charset="0"/>
              </a:rPr>
              <a:t> </a:t>
            </a:r>
            <a:r>
              <a:rPr lang="en-SG" sz="3200" i="1" dirty="0" err="1">
                <a:solidFill>
                  <a:srgbClr val="000000"/>
                </a:solidFill>
                <a:latin typeface="Cambria" panose="02040503050406030204" pitchFamily="18" charset="0"/>
                <a:ea typeface="Cambria" panose="02040503050406030204" pitchFamily="18" charset="0"/>
              </a:rPr>
              <a:t>biển</a:t>
            </a:r>
            <a:endParaRPr lang="en-US" sz="3200" dirty="0">
              <a:latin typeface="Cambria" panose="02040503050406030204" pitchFamily="18" charset="0"/>
              <a:ea typeface="Cambria" panose="02040503050406030204" pitchFamily="18" charset="0"/>
            </a:endParaRPr>
          </a:p>
        </p:txBody>
      </p:sp>
      <p:pic>
        <p:nvPicPr>
          <p:cNvPr id="4" name="Picture 3" descr="Tài nguyên rừng: phân loại, thực trạng, nguyên nhân suy thoái | BOMTECH">
            <a:extLst>
              <a:ext uri="{FF2B5EF4-FFF2-40B4-BE49-F238E27FC236}">
                <a16:creationId xmlns:a16="http://schemas.microsoft.com/office/drawing/2014/main" id="{B0BD6E89-6E91-9718-3C5A-CC749F5B3D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195" y="649922"/>
            <a:ext cx="4940594" cy="4026853"/>
          </a:xfrm>
          <a:prstGeom prst="rect">
            <a:avLst/>
          </a:prstGeom>
          <a:noFill/>
          <a:ln>
            <a:noFill/>
          </a:ln>
        </p:spPr>
      </p:pic>
      <p:sp>
        <p:nvSpPr>
          <p:cNvPr id="5" name="TextBox 4">
            <a:extLst>
              <a:ext uri="{FF2B5EF4-FFF2-40B4-BE49-F238E27FC236}">
                <a16:creationId xmlns:a16="http://schemas.microsoft.com/office/drawing/2014/main" id="{79E52537-56B5-F0B0-7300-789A1AF4CA63}"/>
              </a:ext>
            </a:extLst>
          </p:cNvPr>
          <p:cNvSpPr txBox="1"/>
          <p:nvPr/>
        </p:nvSpPr>
        <p:spPr>
          <a:xfrm>
            <a:off x="6888725" y="4910598"/>
            <a:ext cx="3991897" cy="584775"/>
          </a:xfrm>
          <a:prstGeom prst="rect">
            <a:avLst/>
          </a:prstGeom>
          <a:noFill/>
        </p:spPr>
        <p:txBody>
          <a:bodyPr wrap="square" rtlCol="0">
            <a:spAutoFit/>
          </a:bodyPr>
          <a:lstStyle/>
          <a:p>
            <a:pPr algn="ctr"/>
            <a:r>
              <a:rPr lang="en-SG" sz="3200" i="1" dirty="0" err="1">
                <a:solidFill>
                  <a:srgbClr val="000000"/>
                </a:solidFill>
                <a:latin typeface="Cambria" panose="02040503050406030204" pitchFamily="18" charset="0"/>
                <a:ea typeface="Cambria" panose="02040503050406030204" pitchFamily="18" charset="0"/>
              </a:rPr>
              <a:t>Cháy</a:t>
            </a:r>
            <a:r>
              <a:rPr lang="en-SG" sz="3200" i="1" dirty="0">
                <a:solidFill>
                  <a:srgbClr val="000000"/>
                </a:solidFill>
                <a:latin typeface="Cambria" panose="02040503050406030204" pitchFamily="18" charset="0"/>
                <a:ea typeface="Cambria" panose="02040503050406030204" pitchFamily="18" charset="0"/>
              </a:rPr>
              <a:t> </a:t>
            </a:r>
            <a:r>
              <a:rPr lang="en-SG" sz="3200" i="1" dirty="0" err="1">
                <a:solidFill>
                  <a:srgbClr val="000000"/>
                </a:solidFill>
                <a:latin typeface="Cambria" panose="02040503050406030204" pitchFamily="18" charset="0"/>
                <a:ea typeface="Cambria" panose="02040503050406030204" pitchFamily="18" charset="0"/>
              </a:rPr>
              <a:t>rừng</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493798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3CB748B-B363-E0C4-C44A-EAFBD6DAABD8}"/>
              </a:ext>
            </a:extLst>
          </p:cNvPr>
          <p:cNvGrpSpPr/>
          <p:nvPr/>
        </p:nvGrpSpPr>
        <p:grpSpPr>
          <a:xfrm>
            <a:off x="685800" y="192203"/>
            <a:ext cx="11228831" cy="912698"/>
            <a:chOff x="314102" y="666654"/>
            <a:chExt cx="5266568" cy="2834640"/>
          </a:xfrm>
        </p:grpSpPr>
        <p:grpSp>
          <p:nvGrpSpPr>
            <p:cNvPr id="12" name="Group 11">
              <a:extLst>
                <a:ext uri="{FF2B5EF4-FFF2-40B4-BE49-F238E27FC236}">
                  <a16:creationId xmlns:a16="http://schemas.microsoft.com/office/drawing/2014/main" id="{55CB69CB-52E7-51E7-F291-A23EB3F975FB}"/>
                </a:ext>
              </a:extLst>
            </p:cNvPr>
            <p:cNvGrpSpPr/>
            <p:nvPr/>
          </p:nvGrpSpPr>
          <p:grpSpPr>
            <a:xfrm>
              <a:off x="314102" y="666654"/>
              <a:ext cx="5266568" cy="2834640"/>
              <a:chOff x="381000" y="594360"/>
              <a:chExt cx="5266568" cy="2834640"/>
            </a:xfrm>
          </p:grpSpPr>
          <p:sp>
            <p:nvSpPr>
              <p:cNvPr id="14" name="Rectangle: Rounded Corners 13">
                <a:extLst>
                  <a:ext uri="{FF2B5EF4-FFF2-40B4-BE49-F238E27FC236}">
                    <a16:creationId xmlns:a16="http://schemas.microsoft.com/office/drawing/2014/main" id="{7E85177F-470A-C869-E583-86B96CF73334}"/>
                  </a:ext>
                </a:extLst>
              </p:cNvPr>
              <p:cNvSpPr/>
              <p:nvPr/>
            </p:nvSpPr>
            <p:spPr>
              <a:xfrm>
                <a:off x="381000" y="594360"/>
                <a:ext cx="5266568" cy="2834640"/>
              </a:xfrm>
              <a:prstGeom prst="roundRect">
                <a:avLst>
                  <a:gd name="adj" fmla="val 10753"/>
                </a:avLst>
              </a:prstGeom>
              <a:solidFill>
                <a:schemeClr val="accent6">
                  <a:lumMod val="40000"/>
                  <a:lumOff val="60000"/>
                </a:schemeClr>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4C44D6E-BD00-730D-096C-7E2D5568B155}"/>
                  </a:ext>
                </a:extLst>
              </p:cNvPr>
              <p:cNvSpPr/>
              <p:nvPr/>
            </p:nvSpPr>
            <p:spPr>
              <a:xfrm>
                <a:off x="483691" y="693421"/>
                <a:ext cx="5046517" cy="2636520"/>
              </a:xfrm>
              <a:prstGeom prst="roundRect">
                <a:avLst>
                  <a:gd name="adj" fmla="val 10067"/>
                </a:avLst>
              </a:prstGeom>
              <a:solidFill>
                <a:srgbClr val="FEFEEB"/>
              </a:solid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8" name="TextBox 7">
              <a:extLst>
                <a:ext uri="{FF2B5EF4-FFF2-40B4-BE49-F238E27FC236}">
                  <a16:creationId xmlns:a16="http://schemas.microsoft.com/office/drawing/2014/main" id="{1A86CAA0-329D-9C74-5946-B4136ED1AB2A}"/>
                </a:ext>
              </a:extLst>
            </p:cNvPr>
            <p:cNvSpPr txBox="1"/>
            <p:nvPr/>
          </p:nvSpPr>
          <p:spPr>
            <a:xfrm>
              <a:off x="539044" y="764597"/>
              <a:ext cx="4792236" cy="1475038"/>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Đọc thông tin, quan sát hình 11 và dựa vào hiểu biết của bản thân, em hãy nêu một số biện pháp bảo vệ tài nguyên thiên nhiên và phòng, chống thiên tai.</a:t>
              </a:r>
              <a:endParaRPr lang="vi-VN" sz="2000" b="0" i="0" dirty="0">
                <a:solidFill>
                  <a:srgbClr val="000000"/>
                </a:solidFill>
                <a:effectLst/>
                <a:latin typeface="Cambria" panose="02040503050406030204" pitchFamily="18" charset="0"/>
                <a:ea typeface="Cambria" panose="02040503050406030204" pitchFamily="18" charset="0"/>
              </a:endParaRPr>
            </a:p>
          </p:txBody>
        </p:sp>
      </p:grpSp>
      <p:sp>
        <p:nvSpPr>
          <p:cNvPr id="4" name="TextBox 3">
            <a:extLst>
              <a:ext uri="{FF2B5EF4-FFF2-40B4-BE49-F238E27FC236}">
                <a16:creationId xmlns:a16="http://schemas.microsoft.com/office/drawing/2014/main" id="{CB11DF59-CA6E-FB29-10E6-43B3D144C52E}"/>
              </a:ext>
            </a:extLst>
          </p:cNvPr>
          <p:cNvSpPr txBox="1"/>
          <p:nvPr/>
        </p:nvSpPr>
        <p:spPr>
          <a:xfrm>
            <a:off x="5038725" y="3905250"/>
            <a:ext cx="34671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BIỆN PHÁP</a:t>
            </a:r>
          </a:p>
        </p:txBody>
      </p:sp>
      <p:sp>
        <p:nvSpPr>
          <p:cNvPr id="7" name="Oval 6">
            <a:extLst>
              <a:ext uri="{FF2B5EF4-FFF2-40B4-BE49-F238E27FC236}">
                <a16:creationId xmlns:a16="http://schemas.microsoft.com/office/drawing/2014/main" id="{5129DA2C-E656-0E0B-AABD-509FA6153D00}"/>
              </a:ext>
            </a:extLst>
          </p:cNvPr>
          <p:cNvSpPr/>
          <p:nvPr/>
        </p:nvSpPr>
        <p:spPr>
          <a:xfrm>
            <a:off x="5181600" y="1571625"/>
            <a:ext cx="2495550" cy="1390650"/>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Cambria" panose="02040503050406030204" pitchFamily="18" charset="0"/>
                <a:ea typeface="Cambria" panose="02040503050406030204" pitchFamily="18" charset="0"/>
              </a:rPr>
              <a:t>Khai</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thác</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hợp</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lí</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sử</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dụng</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tiết</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kiệm</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và</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hiệu</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quả</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tài</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nguyên</a:t>
            </a:r>
            <a:endParaRPr lang="en-US" dirty="0">
              <a:solidFill>
                <a:srgbClr val="002060"/>
              </a:solidFill>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38508B33-054C-2320-D47D-909919C5F2D4}"/>
              </a:ext>
            </a:extLst>
          </p:cNvPr>
          <p:cNvSpPr/>
          <p:nvPr/>
        </p:nvSpPr>
        <p:spPr>
          <a:xfrm>
            <a:off x="8143875" y="2343150"/>
            <a:ext cx="2286000" cy="1390650"/>
          </a:xfrm>
          <a:prstGeom prst="ellipse">
            <a:avLst/>
          </a:prstGeom>
          <a:solidFill>
            <a:srgbClr val="F8B0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Trồng rừng và bảo vệ rừng</a:t>
            </a:r>
            <a:endParaRPr lang="en-US" sz="2000" dirty="0">
              <a:solidFill>
                <a:srgbClr val="002060"/>
              </a:solidFill>
              <a:latin typeface="Cambria" panose="02040503050406030204" pitchFamily="18" charset="0"/>
              <a:ea typeface="Cambria" panose="02040503050406030204" pitchFamily="18" charset="0"/>
            </a:endParaRPr>
          </a:p>
        </p:txBody>
      </p:sp>
      <p:sp>
        <p:nvSpPr>
          <p:cNvPr id="10" name="Oval 9">
            <a:extLst>
              <a:ext uri="{FF2B5EF4-FFF2-40B4-BE49-F238E27FC236}">
                <a16:creationId xmlns:a16="http://schemas.microsoft.com/office/drawing/2014/main" id="{CC5B7B68-A400-C6C0-10E6-5147D91311A2}"/>
              </a:ext>
            </a:extLst>
          </p:cNvPr>
          <p:cNvSpPr/>
          <p:nvPr/>
        </p:nvSpPr>
        <p:spPr>
          <a:xfrm>
            <a:off x="7981949" y="4152900"/>
            <a:ext cx="3209925" cy="1390650"/>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solidFill>
                  <a:srgbClr val="002060"/>
                </a:solidFill>
                <a:latin typeface="Cambria" panose="02040503050406030204" pitchFamily="18" charset="0"/>
                <a:ea typeface="Cambria" panose="02040503050406030204" pitchFamily="18" charset="0"/>
              </a:rPr>
              <a:t>Sử dụng các nguồn năng lượng tái tạo (năng lượng mặt trời, gió, ... )</a:t>
            </a:r>
            <a:endParaRPr lang="en-US" sz="2000" dirty="0">
              <a:solidFill>
                <a:srgbClr val="002060"/>
              </a:solidFill>
              <a:latin typeface="Cambria" panose="02040503050406030204" pitchFamily="18" charset="0"/>
              <a:ea typeface="Cambria" panose="02040503050406030204" pitchFamily="18" charset="0"/>
            </a:endParaRPr>
          </a:p>
        </p:txBody>
      </p:sp>
      <p:sp>
        <p:nvSpPr>
          <p:cNvPr id="11" name="Oval 10">
            <a:extLst>
              <a:ext uri="{FF2B5EF4-FFF2-40B4-BE49-F238E27FC236}">
                <a16:creationId xmlns:a16="http://schemas.microsoft.com/office/drawing/2014/main" id="{A6DDD049-13CF-CCB5-35A4-6C698843AD58}"/>
              </a:ext>
            </a:extLst>
          </p:cNvPr>
          <p:cNvSpPr/>
          <p:nvPr/>
        </p:nvSpPr>
        <p:spPr>
          <a:xfrm>
            <a:off x="5895974" y="5276850"/>
            <a:ext cx="2333625" cy="1390650"/>
          </a:xfrm>
          <a:prstGeom prst="ellipse">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Xây dựng các công trình thuỷ lợi</a:t>
            </a:r>
            <a:endParaRPr lang="en-US" sz="2000" dirty="0">
              <a:solidFill>
                <a:srgbClr val="002060"/>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22DF542E-5A35-75FB-1DA4-5531445ED473}"/>
              </a:ext>
            </a:extLst>
          </p:cNvPr>
          <p:cNvSpPr/>
          <p:nvPr/>
        </p:nvSpPr>
        <p:spPr>
          <a:xfrm>
            <a:off x="2552700" y="5124450"/>
            <a:ext cx="3095625" cy="1390650"/>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002060"/>
                </a:solidFill>
                <a:latin typeface="Cambria" panose="02040503050406030204" pitchFamily="18" charset="0"/>
                <a:ea typeface="Cambria" panose="02040503050406030204" pitchFamily="18" charset="0"/>
              </a:rPr>
              <a:t>Giáo</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dục</a:t>
            </a:r>
            <a:r>
              <a:rPr lang="en-US" dirty="0">
                <a:solidFill>
                  <a:srgbClr val="002060"/>
                </a:solidFill>
                <a:latin typeface="Cambria" panose="02040503050406030204" pitchFamily="18" charset="0"/>
                <a:ea typeface="Cambria" panose="02040503050406030204" pitchFamily="18" charset="0"/>
              </a:rPr>
              <a:t> ý </a:t>
            </a:r>
            <a:r>
              <a:rPr lang="en-US" dirty="0" err="1">
                <a:solidFill>
                  <a:srgbClr val="002060"/>
                </a:solidFill>
                <a:latin typeface="Cambria" panose="02040503050406030204" pitchFamily="18" charset="0"/>
                <a:ea typeface="Cambria" panose="02040503050406030204" pitchFamily="18" charset="0"/>
              </a:rPr>
              <a:t>thức</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bảo</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vệ</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tài</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nguyên</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thiên</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nhiên</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và</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phòng</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chống</a:t>
            </a:r>
            <a:r>
              <a:rPr lang="en-US" dirty="0">
                <a:solidFill>
                  <a:srgbClr val="002060"/>
                </a:solidFill>
                <a:latin typeface="Cambria" panose="02040503050406030204" pitchFamily="18" charset="0"/>
                <a:ea typeface="Cambria" panose="02040503050406030204" pitchFamily="18" charset="0"/>
              </a:rPr>
              <a:t> </a:t>
            </a:r>
            <a:r>
              <a:rPr lang="en-US" dirty="0" err="1">
                <a:solidFill>
                  <a:srgbClr val="002060"/>
                </a:solidFill>
                <a:latin typeface="Cambria" panose="02040503050406030204" pitchFamily="18" charset="0"/>
                <a:ea typeface="Cambria" panose="02040503050406030204" pitchFamily="18" charset="0"/>
              </a:rPr>
              <a:t>thiên</a:t>
            </a:r>
            <a:r>
              <a:rPr lang="en-US" dirty="0">
                <a:solidFill>
                  <a:srgbClr val="002060"/>
                </a:solidFill>
                <a:latin typeface="Cambria" panose="02040503050406030204" pitchFamily="18" charset="0"/>
                <a:ea typeface="Cambria" panose="02040503050406030204" pitchFamily="18" charset="0"/>
              </a:rPr>
              <a:t> tai</a:t>
            </a:r>
          </a:p>
        </p:txBody>
      </p:sp>
      <p:sp>
        <p:nvSpPr>
          <p:cNvPr id="16" name="Oval 15">
            <a:extLst>
              <a:ext uri="{FF2B5EF4-FFF2-40B4-BE49-F238E27FC236}">
                <a16:creationId xmlns:a16="http://schemas.microsoft.com/office/drawing/2014/main" id="{E93584B6-E2CD-72FA-E138-702B62DDAF19}"/>
              </a:ext>
            </a:extLst>
          </p:cNvPr>
          <p:cNvSpPr/>
          <p:nvPr/>
        </p:nvSpPr>
        <p:spPr>
          <a:xfrm>
            <a:off x="1104900" y="3724275"/>
            <a:ext cx="2400300" cy="139065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Rèn luyện các kĩ năng phòng, chống thiên tai</a:t>
            </a:r>
            <a:endParaRPr lang="en-US" sz="2000" dirty="0">
              <a:solidFill>
                <a:srgbClr val="002060"/>
              </a:solidFill>
              <a:latin typeface="Cambria" panose="02040503050406030204" pitchFamily="18" charset="0"/>
              <a:ea typeface="Cambria" panose="02040503050406030204" pitchFamily="18" charset="0"/>
            </a:endParaRPr>
          </a:p>
        </p:txBody>
      </p:sp>
      <p:sp>
        <p:nvSpPr>
          <p:cNvPr id="17" name="Oval 16">
            <a:extLst>
              <a:ext uri="{FF2B5EF4-FFF2-40B4-BE49-F238E27FC236}">
                <a16:creationId xmlns:a16="http://schemas.microsoft.com/office/drawing/2014/main" id="{B30D89D5-9EF1-E53C-FB73-E1E6B8B83EAE}"/>
              </a:ext>
            </a:extLst>
          </p:cNvPr>
          <p:cNvSpPr/>
          <p:nvPr/>
        </p:nvSpPr>
        <p:spPr>
          <a:xfrm>
            <a:off x="2200275" y="1847850"/>
            <a:ext cx="2400300" cy="1390650"/>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2060"/>
                </a:solidFill>
                <a:latin typeface="Cambria" panose="02040503050406030204" pitchFamily="18" charset="0"/>
                <a:ea typeface="Cambria" panose="02040503050406030204" pitchFamily="18" charset="0"/>
              </a:rPr>
              <a:t>Dự báo và cảnh báo sớm thiên tai</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3488206"/>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P spid="11" grpId="0" animBg="1"/>
      <p:bldP spid="13"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1E5D34-74C3-23E7-DC7B-AABB29797BE8}"/>
              </a:ext>
            </a:extLst>
          </p:cNvPr>
          <p:cNvGrpSpPr/>
          <p:nvPr/>
        </p:nvGrpSpPr>
        <p:grpSpPr>
          <a:xfrm>
            <a:off x="1765692" y="910800"/>
            <a:ext cx="9372988" cy="4251137"/>
            <a:chOff x="1834517" y="822309"/>
            <a:chExt cx="9372988" cy="4251137"/>
          </a:xfrm>
        </p:grpSpPr>
        <p:grpSp>
          <p:nvGrpSpPr>
            <p:cNvPr id="3" name="Group 2">
              <a:extLst>
                <a:ext uri="{FF2B5EF4-FFF2-40B4-BE49-F238E27FC236}">
                  <a16:creationId xmlns:a16="http://schemas.microsoft.com/office/drawing/2014/main" id="{F76BE2FF-9DCB-FE2A-FBAD-CCC679270617}"/>
                </a:ext>
              </a:extLst>
            </p:cNvPr>
            <p:cNvGrpSpPr/>
            <p:nvPr/>
          </p:nvGrpSpPr>
          <p:grpSpPr>
            <a:xfrm>
              <a:off x="1834517" y="1276858"/>
              <a:ext cx="8892477" cy="3796588"/>
              <a:chOff x="1599346" y="1376516"/>
              <a:chExt cx="9494752" cy="4296697"/>
            </a:xfrm>
          </p:grpSpPr>
          <p:sp>
            <p:nvSpPr>
              <p:cNvPr id="2" name="Rectangle: Rounded Corners 1">
                <a:extLst>
                  <a:ext uri="{FF2B5EF4-FFF2-40B4-BE49-F238E27FC236}">
                    <a16:creationId xmlns:a16="http://schemas.microsoft.com/office/drawing/2014/main" id="{EDF916D6-9BF8-7EA8-B184-6BE52B08D1C2}"/>
                  </a:ext>
                </a:extLst>
              </p:cNvPr>
              <p:cNvSpPr/>
              <p:nvPr/>
            </p:nvSpPr>
            <p:spPr>
              <a:xfrm>
                <a:off x="1599346" y="1376516"/>
                <a:ext cx="9494752" cy="4296697"/>
              </a:xfrm>
              <a:prstGeom prst="round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7AC74096-C709-A5B0-0E6E-4ED01EC591AE}"/>
                  </a:ext>
                </a:extLst>
              </p:cNvPr>
              <p:cNvSpPr/>
              <p:nvPr/>
            </p:nvSpPr>
            <p:spPr>
              <a:xfrm>
                <a:off x="1864013" y="1676701"/>
                <a:ext cx="9004745" cy="3716293"/>
              </a:xfrm>
              <a:prstGeom prst="roundRect">
                <a:avLst/>
              </a:prstGeom>
              <a:noFill/>
              <a:ln w="57150">
                <a:solidFill>
                  <a:srgbClr val="80BE2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5" name="图片 14">
              <a:extLst>
                <a:ext uri="{FF2B5EF4-FFF2-40B4-BE49-F238E27FC236}">
                  <a16:creationId xmlns:a16="http://schemas.microsoft.com/office/drawing/2014/main" id="{9EC9D058-5EDF-EBAF-0ECF-39783A2AB187}"/>
                </a:ext>
              </a:extLst>
            </p:cNvPr>
            <p:cNvPicPr>
              <a:picLocks noChangeAspect="1"/>
            </p:cNvPicPr>
            <p:nvPr/>
          </p:nvPicPr>
          <p:blipFill rotWithShape="1">
            <a:blip r:embed="rId2">
              <a:extLst>
                <a:ext uri="{28A0092B-C50C-407E-A947-70E740481C1C}">
                  <a14:useLocalDpi xmlns:a14="http://schemas.microsoft.com/office/drawing/2010/main" val="0"/>
                </a:ext>
              </a:extLst>
            </a:blip>
            <a:srcRect l="71003" t="7054" r="5326" b="80261"/>
            <a:stretch/>
          </p:blipFill>
          <p:spPr>
            <a:xfrm>
              <a:off x="9011702" y="822309"/>
              <a:ext cx="2195803" cy="1765191"/>
            </a:xfrm>
            <a:prstGeom prst="rect">
              <a:avLst/>
            </a:prstGeom>
          </p:spPr>
        </p:pic>
      </p:grpSp>
      <p:sp>
        <p:nvSpPr>
          <p:cNvPr id="9" name="TextBox 15">
            <a:extLst>
              <a:ext uri="{FF2B5EF4-FFF2-40B4-BE49-F238E27FC236}">
                <a16:creationId xmlns:a16="http://schemas.microsoft.com/office/drawing/2014/main" id="{B9A3667B-FA75-40D4-8F6C-66E06B248E2A}"/>
              </a:ext>
            </a:extLst>
          </p:cNvPr>
          <p:cNvSpPr txBox="1"/>
          <p:nvPr/>
        </p:nvSpPr>
        <p:spPr>
          <a:xfrm>
            <a:off x="1881352" y="5743615"/>
            <a:ext cx="609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t>7</a:t>
            </a:r>
          </a:p>
        </p:txBody>
      </p:sp>
      <p:pic>
        <p:nvPicPr>
          <p:cNvPr id="7" name="Picture 6" descr="A logo with a black background&#10;&#10;Description automatically generated">
            <a:extLst>
              <a:ext uri="{FF2B5EF4-FFF2-40B4-BE49-F238E27FC236}">
                <a16:creationId xmlns:a16="http://schemas.microsoft.com/office/drawing/2014/main" id="{E74106AE-1EC8-667C-AB6C-1905665B7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0" y="1506682"/>
            <a:ext cx="7015332" cy="5420938"/>
          </a:xfrm>
          <a:prstGeom prst="rect">
            <a:avLst/>
          </a:prstGeom>
        </p:spPr>
      </p:pic>
    </p:spTree>
    <p:extLst>
      <p:ext uri="{BB962C8B-B14F-4D97-AF65-F5344CB8AC3E}">
        <p14:creationId xmlns:p14="http://schemas.microsoft.com/office/powerpoint/2010/main" val="1577916950"/>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7DC8EB"/>
      </a:accent1>
      <a:accent2>
        <a:srgbClr val="81D67A"/>
      </a:accent2>
      <a:accent3>
        <a:srgbClr val="8CCBC5"/>
      </a:accent3>
      <a:accent4>
        <a:srgbClr val="FAD25F"/>
      </a:accent4>
      <a:accent5>
        <a:srgbClr val="F57364"/>
      </a:accent5>
      <a:accent6>
        <a:srgbClr val="8491CB"/>
      </a:accent6>
      <a:hlink>
        <a:srgbClr val="7DC8EB"/>
      </a:hlink>
      <a:folHlink>
        <a:srgbClr val="BFBFB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507</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等线</vt:lpstr>
      <vt:lpstr>Arial</vt:lpstr>
      <vt:lpstr>Brush Script MT</vt:lpstr>
      <vt:lpstr>Calibri</vt:lpstr>
      <vt:lpstr>Calibri Light</vt:lpstr>
      <vt:lpstr>Cambria</vt:lpstr>
      <vt:lpstr>Chango</vt:lpstr>
      <vt:lpstr>SVN-Hole Hearted</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luyen</cp:lastModifiedBy>
  <cp:revision>46</cp:revision>
  <dcterms:created xsi:type="dcterms:W3CDTF">2024-06-25T08:18:34Z</dcterms:created>
  <dcterms:modified xsi:type="dcterms:W3CDTF">2025-12-03T13:45:45Z</dcterms:modified>
</cp:coreProperties>
</file>