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Barlow" panose="020F0502020204030204" pitchFamily="2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Hind" panose="020B0502040204020203" pitchFamily="2" charset="0"/>
      <p:regular r:id="rId33"/>
      <p:bold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GvI5uZ1sJ4MjhLPAMf+wXoJTg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671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61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sau slides này chuyển sang sachmem.vn.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18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20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49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06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46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96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94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63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Divide the class into 2 teams (team 1 and team 2).</a:t>
            </a:r>
            <a:endParaRPr lang="en-US" b="0" dirty="0">
              <a:effectLst/>
            </a:endParaRPr>
          </a:p>
          <a:p>
            <a:pPr marL="158750" indent="0" rtl="0" fontAlgn="base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Each team prepares a set of school things with different colours and takes turns to bring them to the front and shows them to the class.</a:t>
            </a:r>
          </a:p>
          <a:p>
            <a:pPr marL="158750" indent="0" rtl="0" fontAlgn="base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The other team has 30 seconds to look at the objects and remember their colours. </a:t>
            </a:r>
          </a:p>
          <a:p>
            <a:pPr marL="158750" indent="0" rtl="0" fontAlgn="base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The pupils in the front hide the objects and secretly pick one for each.</a:t>
            </a:r>
          </a:p>
          <a:p>
            <a:pPr marL="158750" indent="0" rtl="0" fontAlgn="base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Pupils in the other team guess the secret object by asking: 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rtl="0" fontAlgn="base">
              <a:buFontTx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In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10 seconds, if the other team can guess the object correctly, they get points. </a:t>
            </a:r>
          </a:p>
        </p:txBody>
      </p:sp>
    </p:spTree>
    <p:extLst>
      <p:ext uri="{BB962C8B-B14F-4D97-AF65-F5344CB8AC3E}">
        <p14:creationId xmlns:p14="http://schemas.microsoft.com/office/powerpoint/2010/main" val="98862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937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0" name="Google Shape;6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231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43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School things including: a pen, a pencil, a ruler, an eraser.</a:t>
            </a:r>
            <a:endParaRPr lang="en-US" b="0" dirty="0">
              <a:effectLst/>
            </a:endParaRPr>
          </a:p>
          <a:p>
            <a:pPr marL="158750" indent="0" rtl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Teacher invites one pupil to the front.</a:t>
            </a:r>
            <a:endParaRPr lang="en-US" b="0" dirty="0">
              <a:effectLst/>
            </a:endParaRPr>
          </a:p>
          <a:p>
            <a:pPr marL="158750" indent="0" rtl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Teacher shows a word card and has the rest of the class say the word. The pupil in the front listens to the word and finds the object from the mystery box.</a:t>
            </a:r>
            <a:br>
              <a:rPr lang="en-US" dirty="0"/>
            </a:br>
            <a:endParaRPr dirty="0"/>
          </a:p>
        </p:txBody>
      </p:sp>
      <p:sp>
        <p:nvSpPr>
          <p:cNvPr id="633" name="Google Shape;6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648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44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 sau slides này chuyển sang sachmem.vn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926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4" name="Google Shape;6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534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5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1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1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1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1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1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2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2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33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3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3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35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5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5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5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5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5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5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5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4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" name="Google Shape;215;p36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6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37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32" name="Google Shape;232;p37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37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7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7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37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50" name="Google Shape;250;p37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37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8"/>
          <p:cNvGrpSpPr/>
          <p:nvPr/>
        </p:nvGrpSpPr>
        <p:grpSpPr>
          <a:xfrm rot="5400000">
            <a:off x="2381395" y="-1400389"/>
            <a:ext cx="4250546" cy="8335771"/>
            <a:chOff x="872085" y="-1565025"/>
            <a:chExt cx="3255130" cy="6383652"/>
          </a:xfrm>
        </p:grpSpPr>
        <p:sp>
          <p:nvSpPr>
            <p:cNvPr id="258" name="Google Shape;258;p38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8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8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8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38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8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8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9"/>
          <p:cNvGrpSpPr/>
          <p:nvPr/>
        </p:nvGrpSpPr>
        <p:grpSpPr>
          <a:xfrm rot="-5400000" flipH="1">
            <a:off x="2449766" y="-1400389"/>
            <a:ext cx="4250546" cy="8335771"/>
            <a:chOff x="872085" y="-1565025"/>
            <a:chExt cx="3255130" cy="6383652"/>
          </a:xfrm>
        </p:grpSpPr>
        <p:sp>
          <p:nvSpPr>
            <p:cNvPr id="278" name="Google Shape;278;p39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9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9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9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9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9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9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39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9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40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294" name="Google Shape;294;p4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40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695050" y="23320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title" idx="2"/>
          </p:nvPr>
        </p:nvSpPr>
        <p:spPr>
          <a:xfrm>
            <a:off x="3999171" y="1261625"/>
            <a:ext cx="1131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ubTitle" idx="1"/>
          </p:nvPr>
        </p:nvSpPr>
        <p:spPr>
          <a:xfrm>
            <a:off x="3153150" y="3360775"/>
            <a:ext cx="28377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/>
          <p:nvPr/>
        </p:nvSpPr>
        <p:spPr>
          <a:xfrm flipH="1">
            <a:off x="2894668" y="338175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/>
          <p:nvPr/>
        </p:nvSpPr>
        <p:spPr>
          <a:xfrm flipH="1">
            <a:off x="60439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/>
          <p:nvPr/>
        </p:nvSpPr>
        <p:spPr>
          <a:xfrm rot="-5400000" flipH="1">
            <a:off x="1750747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 rot="-1747020" flipH="1">
            <a:off x="8000963" y="209706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 rot="-5400000" flipH="1">
            <a:off x="8363053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 rot="-198679" flipH="1">
            <a:off x="6576127" y="389809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3"/>
          <p:cNvSpPr/>
          <p:nvPr/>
        </p:nvSpPr>
        <p:spPr>
          <a:xfrm rot="-684224" flipH="1">
            <a:off x="3229850" y="41493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/>
          <p:nvPr/>
        </p:nvSpPr>
        <p:spPr>
          <a:xfrm rot="-5400000" flipH="1">
            <a:off x="8181217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3"/>
          <p:cNvSpPr/>
          <p:nvPr/>
        </p:nvSpPr>
        <p:spPr>
          <a:xfrm rot="4032399" flipH="1">
            <a:off x="6670694" y="4772727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/>
          <p:nvPr/>
        </p:nvSpPr>
        <p:spPr>
          <a:xfrm flipH="1">
            <a:off x="1223074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3"/>
          <p:cNvSpPr/>
          <p:nvPr/>
        </p:nvSpPr>
        <p:spPr>
          <a:xfrm flipH="1">
            <a:off x="7580958" y="13729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/>
          <p:nvPr/>
        </p:nvSpPr>
        <p:spPr>
          <a:xfrm flipH="1">
            <a:off x="2175303" y="141983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/>
          <p:nvPr/>
        </p:nvSpPr>
        <p:spPr>
          <a:xfrm flipH="1">
            <a:off x="360003" y="1940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/>
          <p:nvPr/>
        </p:nvSpPr>
        <p:spPr>
          <a:xfrm flipH="1">
            <a:off x="931993" y="2809750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6722888" y="2707"/>
            <a:ext cx="2423823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300" y="540000"/>
            <a:ext cx="1345050" cy="9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925" y="3502325"/>
            <a:ext cx="2302150" cy="11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3" name="Google Shape;73;p26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6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6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6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6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7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9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9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0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0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0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0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0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0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p2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"/>
          <p:cNvPicPr preferRelativeResize="0"/>
          <p:nvPr/>
        </p:nvPicPr>
        <p:blipFill rotWithShape="1">
          <a:blip r:embed="rId4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8027" y="2826760"/>
            <a:ext cx="3205546" cy="7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669602">
            <a:off x="4147878" y="1786151"/>
            <a:ext cx="6395630" cy="3019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"/>
          <p:cNvSpPr txBox="1"/>
          <p:nvPr/>
        </p:nvSpPr>
        <p:spPr>
          <a:xfrm>
            <a:off x="1841520" y="2862676"/>
            <a:ext cx="23148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"/>
          <p:cNvSpPr txBox="1"/>
          <p:nvPr/>
        </p:nvSpPr>
        <p:spPr>
          <a:xfrm>
            <a:off x="1194999" y="1604182"/>
            <a:ext cx="352677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F9A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9">
            <a:off x="4370737" y="4162861"/>
            <a:ext cx="2958774" cy="201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900007">
            <a:off x="8009923" y="2382937"/>
            <a:ext cx="3909678" cy="208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86650" y="331387"/>
            <a:ext cx="1623625" cy="11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90500" y="3687238"/>
            <a:ext cx="1915550" cy="9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"/>
          <p:cNvSpPr txBox="1"/>
          <p:nvPr/>
        </p:nvSpPr>
        <p:spPr>
          <a:xfrm>
            <a:off x="2124508" y="3501085"/>
            <a:ext cx="18011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Period 1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"/>
          <p:cNvSpPr/>
          <p:nvPr/>
        </p:nvSpPr>
        <p:spPr>
          <a:xfrm>
            <a:off x="584791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0"/>
          <p:cNvSpPr/>
          <p:nvPr/>
        </p:nvSpPr>
        <p:spPr>
          <a:xfrm>
            <a:off x="4864395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0"/>
          <p:cNvSpPr/>
          <p:nvPr/>
        </p:nvSpPr>
        <p:spPr>
          <a:xfrm>
            <a:off x="2248786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/>
          <p:nvPr/>
        </p:nvSpPr>
        <p:spPr>
          <a:xfrm>
            <a:off x="6315739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898" y="117347"/>
            <a:ext cx="6344714" cy="9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4411" y="1316351"/>
            <a:ext cx="5165825" cy="340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1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1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1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1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1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1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436421" y="3723845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2F0000"/>
                </a:solidFill>
                <a:latin typeface="Cambria" panose="02040503050406030204" pitchFamily="18" charset="0"/>
                <a:ea typeface="Cambria"/>
                <a:cs typeface="Times New Roman" panose="02020603050405020304" pitchFamily="18" charset="0"/>
                <a:sym typeface="Cambria"/>
              </a:rPr>
              <a:t>It’s </a:t>
            </a:r>
            <a:r>
              <a:rPr lang="en-US" sz="5400" b="1" i="1" u="sng" strike="noStrike" cap="none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  <a:cs typeface="Times New Roman" panose="02020603050405020304" pitchFamily="18" charset="0"/>
                <a:sym typeface="Cambria"/>
              </a:rPr>
              <a:t>  ____ 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Cambria" panose="020405030504060302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93" name="Google Shape;69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355" y="1331737"/>
            <a:ext cx="2375624" cy="2369406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1"/>
          <p:cNvSpPr/>
          <p:nvPr/>
        </p:nvSpPr>
        <p:spPr>
          <a:xfrm>
            <a:off x="4173307" y="3565855"/>
            <a:ext cx="15311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blue</a:t>
            </a:r>
            <a:endParaRPr sz="1400" b="1" i="1" u="none" strike="noStrike" cap="none" dirty="0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2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2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2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2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2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2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2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8" name="Google Shape;708;p12"/>
          <p:cNvSpPr/>
          <p:nvPr/>
        </p:nvSpPr>
        <p:spPr>
          <a:xfrm>
            <a:off x="495296" y="3749259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It’s </a:t>
            </a:r>
            <a:r>
              <a:rPr lang="en-US" sz="5400" b="1" i="1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____ _____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2"/>
          <p:cNvSpPr/>
          <p:nvPr/>
        </p:nvSpPr>
        <p:spPr>
          <a:xfrm>
            <a:off x="3851816" y="3629072"/>
            <a:ext cx="2207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chemeClr val="tx2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brown</a:t>
            </a:r>
            <a:endParaRPr sz="1400" b="1" i="1" u="none" strike="noStrike" cap="none" dirty="0">
              <a:solidFill>
                <a:schemeClr val="tx2">
                  <a:lumMod val="50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0" name="Google Shape;710;p12" descr="Clipart Free Ruler Pictures Png - Clip Art Of Ruler,Ruler Clipart Png -  free transparent png images - pngaaa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6133" y="1557182"/>
            <a:ext cx="3871734" cy="194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3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3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3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3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3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3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24" name="Google Shape;724;p13"/>
          <p:cNvSpPr/>
          <p:nvPr/>
        </p:nvSpPr>
        <p:spPr>
          <a:xfrm>
            <a:off x="495296" y="3749259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It’s </a:t>
            </a:r>
            <a:r>
              <a:rPr lang="en-US" sz="5400" b="1" i="1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____ _____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3"/>
          <p:cNvSpPr/>
          <p:nvPr/>
        </p:nvSpPr>
        <p:spPr>
          <a:xfrm>
            <a:off x="4186455" y="3591269"/>
            <a:ext cx="12394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Cambria"/>
                <a:ea typeface="Cambria"/>
                <a:cs typeface="Cambria"/>
                <a:sym typeface="Cambria"/>
              </a:rPr>
              <a:t>red</a:t>
            </a:r>
            <a:endParaRPr sz="1400" b="1" i="1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26" name="Google Shape;726;p13" descr="Red pen png images | PNGEg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69651">
            <a:off x="3147810" y="1057018"/>
            <a:ext cx="2752244" cy="275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4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4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4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4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4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4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>
            <a:off x="495296" y="3749259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It’s </a:t>
            </a:r>
            <a:r>
              <a:rPr lang="en-US" sz="5400" b="1" i="1" u="sng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____ _____ </a:t>
            </a:r>
            <a:r>
              <a:rPr lang="en-US" sz="5400" b="1" i="1" u="none" strike="noStrike" cap="none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4"/>
          <p:cNvSpPr/>
          <p:nvPr/>
        </p:nvSpPr>
        <p:spPr>
          <a:xfrm>
            <a:off x="3851816" y="3629072"/>
            <a:ext cx="21948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yellow</a:t>
            </a:r>
            <a:endParaRPr sz="1400" b="1" i="1" u="none" strike="noStrike" cap="none" dirty="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2" name="Google Shape;742;p14" descr="Download yellow pencil clipart png photo | TOP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310120">
            <a:off x="2646716" y="681799"/>
            <a:ext cx="3567269" cy="364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2"/>
          <p:cNvSpPr txBox="1">
            <a:spLocks noGrp="1"/>
          </p:cNvSpPr>
          <p:nvPr>
            <p:ph type="title"/>
          </p:nvPr>
        </p:nvSpPr>
        <p:spPr>
          <a:xfrm>
            <a:off x="1710290" y="30178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>
                <a:solidFill>
                  <a:srgbClr val="92D050"/>
                </a:solidFill>
              </a:rPr>
              <a:t>’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a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/>
              <a:t>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748" name="Google Shape;74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762" y="1278692"/>
            <a:ext cx="2120620" cy="173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6"/>
          <p:cNvSpPr txBox="1"/>
          <p:nvPr/>
        </p:nvSpPr>
        <p:spPr>
          <a:xfrm>
            <a:off x="597782" y="364379"/>
            <a:ext cx="3265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6"/>
          <p:cNvSpPr/>
          <p:nvPr/>
        </p:nvSpPr>
        <p:spPr>
          <a:xfrm>
            <a:off x="924354" y="1550504"/>
            <a:ext cx="2584159" cy="506896"/>
          </a:xfrm>
          <a:prstGeom prst="wedgeRoundRectCallout">
            <a:avLst>
              <a:gd name="adj1" fmla="val -2136"/>
              <a:gd name="adj2" fmla="val 88371"/>
              <a:gd name="adj3" fmla="val 16667"/>
            </a:avLst>
          </a:prstGeom>
          <a:solidFill>
            <a:srgbClr val="FDF1D9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6"/>
          <p:cNvSpPr txBox="1"/>
          <p:nvPr/>
        </p:nvSpPr>
        <p:spPr>
          <a:xfrm>
            <a:off x="891065" y="1618225"/>
            <a:ext cx="2429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is it?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6"/>
          <p:cNvSpPr/>
          <p:nvPr/>
        </p:nvSpPr>
        <p:spPr>
          <a:xfrm>
            <a:off x="900580" y="2502489"/>
            <a:ext cx="1500794" cy="471911"/>
          </a:xfrm>
          <a:prstGeom prst="wedgeRoundRectCallout">
            <a:avLst>
              <a:gd name="adj1" fmla="val -35451"/>
              <a:gd name="adj2" fmla="val 104351"/>
              <a:gd name="adj3" fmla="val 16667"/>
            </a:avLst>
          </a:prstGeom>
          <a:solidFill>
            <a:srgbClr val="FDF1D9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6"/>
          <p:cNvSpPr/>
          <p:nvPr/>
        </p:nvSpPr>
        <p:spPr>
          <a:xfrm>
            <a:off x="900580" y="2538390"/>
            <a:ext cx="14052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___.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Google Shape;7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477" y="1319798"/>
            <a:ext cx="4966201" cy="287451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6"/>
          <p:cNvSpPr txBox="1"/>
          <p:nvPr/>
        </p:nvSpPr>
        <p:spPr>
          <a:xfrm>
            <a:off x="1169539" y="396723"/>
            <a:ext cx="46797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1BC8E9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3"/>
          <p:cNvSpPr txBox="1">
            <a:spLocks noGrp="1"/>
          </p:cNvSpPr>
          <p:nvPr>
            <p:ph type="title"/>
          </p:nvPr>
        </p:nvSpPr>
        <p:spPr>
          <a:xfrm>
            <a:off x="828399" y="2689932"/>
            <a:ext cx="681641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>
                <a:solidFill>
                  <a:schemeClr val="accent4"/>
                </a:solidFill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>
                <a:solidFill>
                  <a:schemeClr val="accent4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4"/>
                </a:solidFill>
              </a:rPr>
              <a:t>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lt2"/>
                </a:solidFill>
              </a:rPr>
              <a:t>w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3"/>
                </a:solidFill>
              </a:rPr>
              <a:t>-u</a:t>
            </a:r>
            <a:r>
              <a:rPr lang="en-US" dirty="0"/>
              <a:t>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68" name="Google Shape;76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636" y="1393371"/>
            <a:ext cx="1667868" cy="142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8"/>
          <p:cNvSpPr/>
          <p:nvPr/>
        </p:nvSpPr>
        <p:spPr>
          <a:xfrm>
            <a:off x="4830099" y="2890105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8"/>
          <p:cNvSpPr/>
          <p:nvPr/>
        </p:nvSpPr>
        <p:spPr>
          <a:xfrm>
            <a:off x="6852150" y="1115925"/>
            <a:ext cx="106047" cy="143748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8"/>
          <p:cNvSpPr/>
          <p:nvPr/>
        </p:nvSpPr>
        <p:spPr>
          <a:xfrm>
            <a:off x="5859621" y="826475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8"/>
          <p:cNvSpPr/>
          <p:nvPr/>
        </p:nvSpPr>
        <p:spPr>
          <a:xfrm>
            <a:off x="5073108" y="1715983"/>
            <a:ext cx="224577" cy="183596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8"/>
          <p:cNvSpPr/>
          <p:nvPr/>
        </p:nvSpPr>
        <p:spPr>
          <a:xfrm>
            <a:off x="4613053" y="1302853"/>
            <a:ext cx="460041" cy="375972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8"/>
          <p:cNvSpPr txBox="1"/>
          <p:nvPr/>
        </p:nvSpPr>
        <p:spPr>
          <a:xfrm>
            <a:off x="4299278" y="228867"/>
            <a:ext cx="415733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</a:pPr>
            <a:r>
              <a:rPr lang="en-US" sz="2400" b="1" i="0" u="none" strike="noStrike" cap="none" dirty="0">
                <a:solidFill>
                  <a:srgbClr val="7030A0"/>
                </a:solidFill>
                <a:latin typeface="Barlow"/>
                <a:ea typeface="Barlow"/>
                <a:cs typeface="Barlow"/>
                <a:sym typeface="Barlow"/>
              </a:rPr>
              <a:t>Memory Game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756" t="18604" r="17082" b="14377"/>
          <a:stretch/>
        </p:blipFill>
        <p:spPr>
          <a:xfrm>
            <a:off x="771524" y="1115925"/>
            <a:ext cx="3152775" cy="2409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"/>
          <p:cNvSpPr txBox="1">
            <a:spLocks noGrp="1"/>
          </p:cNvSpPr>
          <p:nvPr>
            <p:ph type="title"/>
          </p:nvPr>
        </p:nvSpPr>
        <p:spPr>
          <a:xfrm>
            <a:off x="1607914" y="594417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/>
              <a:t>CLASSROOM RULES</a:t>
            </a:r>
            <a:endParaRPr/>
          </a:p>
        </p:txBody>
      </p:sp>
      <p:pic>
        <p:nvPicPr>
          <p:cNvPr id="612" name="Google Shape;6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48" y="2154853"/>
            <a:ext cx="1475352" cy="255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"/>
          <p:cNvSpPr/>
          <p:nvPr/>
        </p:nvSpPr>
        <p:spPr>
          <a:xfrm>
            <a:off x="3878317" y="1828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" descr="Cartoon Raise Your Hand, Hd Png Download - Raise Hand Clip Art Transparent  Png (#5247403) -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575" y="2143272"/>
            <a:ext cx="1791595" cy="25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"/>
          <p:cNvSpPr/>
          <p:nvPr/>
        </p:nvSpPr>
        <p:spPr>
          <a:xfrm>
            <a:off x="5559973" y="1524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"/>
          <p:cNvSpPr/>
          <p:nvPr/>
        </p:nvSpPr>
        <p:spPr>
          <a:xfrm>
            <a:off x="5338941" y="1524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3" descr="5,229 Child Listening Illustrations &amp;amp; Clip Art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628" y="1975616"/>
            <a:ext cx="2556692" cy="261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"/>
          <p:cNvSpPr txBox="1">
            <a:spLocks noGrp="1"/>
          </p:cNvSpPr>
          <p:nvPr>
            <p:ph type="title"/>
          </p:nvPr>
        </p:nvSpPr>
        <p:spPr>
          <a:xfrm>
            <a:off x="866934" y="2033550"/>
            <a:ext cx="7090818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i="1"/>
              <a:t>Put your hands</a:t>
            </a:r>
            <a:br>
              <a:rPr lang="en-US" i="1"/>
            </a:br>
            <a:r>
              <a:rPr lang="en-US" i="1">
                <a:solidFill>
                  <a:srgbClr val="FD720E"/>
                </a:solidFill>
              </a:rPr>
              <a:t>On my desk.</a:t>
            </a:r>
            <a:br>
              <a:rPr lang="en-US" i="1"/>
            </a:br>
            <a:r>
              <a:rPr lang="en-US" i="1"/>
              <a:t>Who’s the best?</a:t>
            </a:r>
            <a:br>
              <a:rPr lang="en-US" i="1"/>
            </a:br>
            <a:r>
              <a:rPr lang="en-US" i="1">
                <a:solidFill>
                  <a:srgbClr val="FD720E"/>
                </a:solidFill>
              </a:rPr>
              <a:t>It’s me!</a:t>
            </a:r>
            <a:endParaRPr>
              <a:solidFill>
                <a:srgbClr val="FD720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"/>
          <p:cNvSpPr/>
          <p:nvPr/>
        </p:nvSpPr>
        <p:spPr>
          <a:xfrm>
            <a:off x="3805036" y="833091"/>
            <a:ext cx="1519287" cy="1241650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"/>
          <p:cNvSpPr txBox="1">
            <a:spLocks noGrp="1"/>
          </p:cNvSpPr>
          <p:nvPr>
            <p:ph type="title"/>
          </p:nvPr>
        </p:nvSpPr>
        <p:spPr>
          <a:xfrm>
            <a:off x="1695050" y="23320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DF786F"/>
                </a:solidFill>
              </a:rPr>
              <a:t>W</a:t>
            </a:r>
            <a:r>
              <a:rPr lang="en-US" sz="5400" dirty="0">
                <a:solidFill>
                  <a:srgbClr val="90D1DD"/>
                </a:solidFill>
              </a:rPr>
              <a:t>a</a:t>
            </a:r>
            <a:r>
              <a:rPr lang="en-US" sz="5400" dirty="0">
                <a:solidFill>
                  <a:srgbClr val="E59755"/>
                </a:solidFill>
              </a:rPr>
              <a:t>r</a:t>
            </a:r>
            <a:r>
              <a:rPr lang="en-US" sz="5400" dirty="0">
                <a:solidFill>
                  <a:srgbClr val="9B7ED7"/>
                </a:solidFill>
              </a:rPr>
              <a:t>m</a:t>
            </a:r>
            <a:r>
              <a:rPr lang="en-US" sz="5400" dirty="0">
                <a:solidFill>
                  <a:schemeClr val="accent4"/>
                </a:solidFill>
              </a:rPr>
              <a:t>-</a:t>
            </a:r>
            <a:r>
              <a:rPr lang="en-US" sz="5400" dirty="0">
                <a:solidFill>
                  <a:srgbClr val="E08179"/>
                </a:solidFill>
              </a:rPr>
              <a:t>u</a:t>
            </a:r>
            <a:r>
              <a:rPr lang="en-US" sz="5400" dirty="0">
                <a:solidFill>
                  <a:srgbClr val="91D0DD"/>
                </a:solidFill>
              </a:rPr>
              <a:t>p</a:t>
            </a:r>
            <a:r>
              <a:rPr lang="en-US" sz="5400" dirty="0">
                <a:solidFill>
                  <a:schemeClr val="accent4"/>
                </a:solidFill>
              </a:rPr>
              <a:t> </a:t>
            </a:r>
            <a:r>
              <a:rPr lang="en-US" sz="5400" dirty="0">
                <a:solidFill>
                  <a:srgbClr val="DF756C"/>
                </a:solidFill>
              </a:rPr>
              <a:t>a</a:t>
            </a:r>
            <a:r>
              <a:rPr lang="en-US" sz="5400" dirty="0">
                <a:solidFill>
                  <a:srgbClr val="90D1DD"/>
                </a:solidFill>
              </a:rPr>
              <a:t>n</a:t>
            </a:r>
            <a:r>
              <a:rPr lang="en-US" sz="5400" dirty="0">
                <a:solidFill>
                  <a:srgbClr val="E59755"/>
                </a:solidFill>
              </a:rPr>
              <a:t>d</a:t>
            </a:r>
            <a:r>
              <a:rPr lang="en-US" sz="5400" dirty="0">
                <a:solidFill>
                  <a:schemeClr val="accent4"/>
                </a:solidFill>
              </a:rPr>
              <a:t> </a:t>
            </a:r>
            <a:r>
              <a:rPr lang="en-US" sz="5400" dirty="0">
                <a:solidFill>
                  <a:srgbClr val="DF786F"/>
                </a:solidFill>
              </a:rPr>
              <a:t>r</a:t>
            </a:r>
            <a:r>
              <a:rPr lang="en-US" sz="5400" dirty="0">
                <a:solidFill>
                  <a:srgbClr val="90D1DD"/>
                </a:solidFill>
              </a:rPr>
              <a:t>e</a:t>
            </a:r>
            <a:r>
              <a:rPr lang="en-US" sz="5400" dirty="0">
                <a:solidFill>
                  <a:srgbClr val="E59755"/>
                </a:solidFill>
              </a:rPr>
              <a:t>v</a:t>
            </a:r>
            <a:r>
              <a:rPr lang="en-US" sz="5400" dirty="0"/>
              <a:t>i</a:t>
            </a:r>
            <a:r>
              <a:rPr lang="en-US" sz="5400" dirty="0">
                <a:solidFill>
                  <a:schemeClr val="dk2"/>
                </a:solidFill>
              </a:rPr>
              <a:t>e</a:t>
            </a:r>
            <a:r>
              <a:rPr lang="en-US" sz="5400" dirty="0">
                <a:solidFill>
                  <a:schemeClr val="lt2"/>
                </a:solidFill>
              </a:rPr>
              <a:t>w</a:t>
            </a:r>
            <a:endParaRPr lang="en-US" dirty="0">
              <a:solidFill>
                <a:srgbClr val="CCE0F5"/>
              </a:solidFill>
            </a:endParaRPr>
          </a:p>
        </p:txBody>
      </p:sp>
      <p:sp>
        <p:nvSpPr>
          <p:cNvPr id="629" name="Google Shape;629;p5"/>
          <p:cNvSpPr txBox="1">
            <a:spLocks noGrp="1"/>
          </p:cNvSpPr>
          <p:nvPr>
            <p:ph type="title" idx="2"/>
          </p:nvPr>
        </p:nvSpPr>
        <p:spPr>
          <a:xfrm>
            <a:off x="3999171" y="1033016"/>
            <a:ext cx="1131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6" descr="mystery box png - mystery gift box 5 PNG image with transparent background 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589" y="378187"/>
            <a:ext cx="2972518" cy="3040076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"/>
          <p:cNvSpPr txBox="1"/>
          <p:nvPr/>
        </p:nvSpPr>
        <p:spPr>
          <a:xfrm>
            <a:off x="731519" y="3179275"/>
            <a:ext cx="7419703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5000" b="1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5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50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5000" b="1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50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-US" sz="50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lang="en-US" sz="50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5000" b="1" i="0" u="none" strike="noStrike" cap="none" dirty="0">
                <a:solidFill>
                  <a:srgbClr val="59B568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50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000" b="1" i="0" u="none" strike="noStrike" cap="none" dirty="0">
                <a:solidFill>
                  <a:srgbClr val="3584D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5000" b="1" i="0" u="none" strike="noStrike" cap="none" dirty="0">
                <a:solidFill>
                  <a:srgbClr val="FF6666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50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50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0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US" sz="50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5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X?</a:t>
            </a:r>
            <a:endParaRPr sz="5000" b="1" i="0" u="none" strike="noStrike" cap="none" dirty="0">
              <a:solidFill>
                <a:srgbClr val="CCE0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"/>
          <p:cNvSpPr txBox="1">
            <a:spLocks noGrp="1"/>
          </p:cNvSpPr>
          <p:nvPr>
            <p:ph type="title"/>
          </p:nvPr>
        </p:nvSpPr>
        <p:spPr>
          <a:xfrm>
            <a:off x="1786244" y="26892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dirty="0"/>
              <a:t>. 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42" name="Google Shape;6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616" y="971508"/>
            <a:ext cx="1749256" cy="148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"/>
          <p:cNvSpPr/>
          <p:nvPr/>
        </p:nvSpPr>
        <p:spPr>
          <a:xfrm>
            <a:off x="584791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4864395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"/>
          <p:cNvSpPr/>
          <p:nvPr/>
        </p:nvSpPr>
        <p:spPr>
          <a:xfrm>
            <a:off x="2248786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8"/>
          <p:cNvSpPr/>
          <p:nvPr/>
        </p:nvSpPr>
        <p:spPr>
          <a:xfrm>
            <a:off x="6315739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0533"/>
            <a:ext cx="4295955" cy="3042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597" y="1130534"/>
            <a:ext cx="4677404" cy="3182674"/>
          </a:xfrm>
          <a:prstGeom prst="rect">
            <a:avLst/>
          </a:prstGeom>
        </p:spPr>
      </p:pic>
      <p:pic>
        <p:nvPicPr>
          <p:cNvPr id="2" name="Track 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"/>
          <p:cNvSpPr txBox="1"/>
          <p:nvPr/>
        </p:nvSpPr>
        <p:spPr>
          <a:xfrm>
            <a:off x="1521285" y="3703773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5000" b="1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5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50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5000" b="1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50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50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50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5000" b="1" i="0" u="none" strike="noStrike" cap="none" dirty="0">
              <a:solidFill>
                <a:srgbClr val="CCE0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7" name="Google Shape;657;p9" descr="Color Splash Clipart Blue - Png Download (#22328) is a creative clipart.  Download the transparent clipart and us… in 2021 | Color splash, Clip art,  Kids painting activit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527" y="151526"/>
            <a:ext cx="2161977" cy="19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" descr="jpg stock mud vector - brown clipart PNG image with transparent background  | TOP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3425" y="1494402"/>
            <a:ext cx="2161977" cy="221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" descr="Red Clipart | Free Download Clip Art | Free Clip Art | on Clip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1642" y="151526"/>
            <a:ext cx="2025272" cy="191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" descr="Yellow Splatter Clipart - Yellow Paint Splatter Clip Art - Free Transparent  PNG Clipart Images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5715" y="1738682"/>
            <a:ext cx="2773337" cy="213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>
            <a:spLocks noGrp="1"/>
          </p:cNvSpPr>
          <p:nvPr>
            <p:ph type="title"/>
          </p:nvPr>
        </p:nvSpPr>
        <p:spPr>
          <a:xfrm>
            <a:off x="1695000" y="2951150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dirty="0"/>
              <a:t>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rgbClr val="92D050"/>
                </a:solidFill>
              </a:rPr>
              <a:t>e</a:t>
            </a:r>
            <a:r>
              <a:rPr lang="en-US" dirty="0">
                <a:solidFill>
                  <a:srgbClr val="00B0F0"/>
                </a:solidFill>
              </a:rPr>
              <a:t>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/>
              <a:t>o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y.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666" name="Google Shape;6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975" y="1049275"/>
            <a:ext cx="2082050" cy="17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299</Words>
  <Application>Microsoft Office PowerPoint</Application>
  <PresentationFormat>Trình chiếu Trên màn hình (16:9)</PresentationFormat>
  <Paragraphs>42</Paragraphs>
  <Slides>18</Slides>
  <Notes>18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Comic Sans MS</vt:lpstr>
      <vt:lpstr>Cambria</vt:lpstr>
      <vt:lpstr>Hind</vt:lpstr>
      <vt:lpstr>Montserrat</vt:lpstr>
      <vt:lpstr>Barlow</vt:lpstr>
      <vt:lpstr>Arial</vt:lpstr>
      <vt:lpstr>Times New Roman</vt:lpstr>
      <vt:lpstr>Over The Rainbow by Slidesgo</vt:lpstr>
      <vt:lpstr>Bản trình bày PowerPoint</vt:lpstr>
      <vt:lpstr>CLASSROOM RULES</vt:lpstr>
      <vt:lpstr>Put your hands On my desk. Who’s the best? It’s me!</vt:lpstr>
      <vt:lpstr>Warm-up and review</vt:lpstr>
      <vt:lpstr>Bản trình bày PowerPoint</vt:lpstr>
      <vt:lpstr>Look, listen and repeat. </vt:lpstr>
      <vt:lpstr>Bản trình bày PowerPoint</vt:lpstr>
      <vt:lpstr>Bản trình bày PowerPoint</vt:lpstr>
      <vt:lpstr>Listen, point and say.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Let’s talk.</vt:lpstr>
      <vt:lpstr>Bản trình bày PowerPoint</vt:lpstr>
      <vt:lpstr>Fun corner and wrap-up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</cp:lastModifiedBy>
  <cp:revision>15</cp:revision>
  <dcterms:modified xsi:type="dcterms:W3CDTF">2025-12-15T13:13:23Z</dcterms:modified>
</cp:coreProperties>
</file>