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6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Hind" panose="02000000000000000000" pitchFamily="2" charset="0"/>
      <p:regular r:id="rId35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776"/>
    <a:srgbClr val="F26822"/>
    <a:srgbClr val="F42F99"/>
    <a:srgbClr val="F8BF3D"/>
    <a:srgbClr val="E69E60"/>
    <a:srgbClr val="E1827A"/>
    <a:srgbClr val="ECBA8D"/>
    <a:srgbClr val="DF7167"/>
    <a:srgbClr val="A58CDB"/>
    <a:srgbClr val="8D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85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32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43" name="Google Shape;4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4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65" name="Google Shape;4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963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76" name="Google Shape;4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31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73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038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98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497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061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278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27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794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532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251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195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517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pupils to make some label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 word cards of the school things and put them on the real objects round the class. Invite a few pupils to read the sentences aloud and show their real objects to the class. Praise and encourage the pupils.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5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19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67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Divide</a:t>
            </a:r>
            <a:r>
              <a:rPr lang="en-US" baseline="0" dirty="0"/>
              <a:t> the class into three teams.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Each team takes turn choosing a number. Then answers the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Calculate the points by the number of flowers on each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873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</a:t>
            </a:r>
            <a:r>
              <a:rPr lang="en-US" baseline="0" dirty="0"/>
              <a:t> the house to go back.</a:t>
            </a:r>
            <a:endParaRPr dirty="0"/>
          </a:p>
        </p:txBody>
      </p:sp>
      <p:sp>
        <p:nvSpPr>
          <p:cNvPr id="404" name="Google Shape;4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788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248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24" name="Google Shape;4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91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05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" name="Google Shape;234;p1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1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7" name="Google Shape;267;p1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9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19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5" name="Google Shape;285;p1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19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294" name="Google Shape;294;p2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0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70" name="Google Shape;70;p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7"/>
          <p:cNvGrpSpPr/>
          <p:nvPr/>
        </p:nvGrpSpPr>
        <p:grpSpPr>
          <a:xfrm rot="-5400000" flipH="1">
            <a:off x="2467129" y="-1978498"/>
            <a:ext cx="4190615" cy="8517319"/>
            <a:chOff x="770370" y="-1137220"/>
            <a:chExt cx="3209232" cy="6522682"/>
          </a:xfrm>
        </p:grpSpPr>
        <p:sp>
          <p:nvSpPr>
            <p:cNvPr id="109" name="Google Shape;109;p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" name="Google Shape;11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openxmlformats.org/officeDocument/2006/relationships/image" Target="../media/image35.png"/><Relationship Id="rId3" Type="http://schemas.openxmlformats.org/officeDocument/2006/relationships/slide" Target="slide6.xml"/><Relationship Id="rId21" Type="http://schemas.openxmlformats.org/officeDocument/2006/relationships/slide" Target="slide15.xml"/><Relationship Id="rId7" Type="http://schemas.openxmlformats.org/officeDocument/2006/relationships/slide" Target="slide8.xml"/><Relationship Id="rId12" Type="http://schemas.openxmlformats.org/officeDocument/2006/relationships/image" Target="../media/image32.png"/><Relationship Id="rId17" Type="http://schemas.openxmlformats.org/officeDocument/2006/relationships/slide" Target="slide1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" Target="slide7.xml"/><Relationship Id="rId15" Type="http://schemas.openxmlformats.org/officeDocument/2006/relationships/slide" Target="slide12.xml"/><Relationship Id="rId10" Type="http://schemas.openxmlformats.org/officeDocument/2006/relationships/image" Target="../media/image31.png"/><Relationship Id="rId19" Type="http://schemas.openxmlformats.org/officeDocument/2006/relationships/slide" Target="slide14.xml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image" Target="../media/image33.png"/><Relationship Id="rId22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40.jp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6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1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3560766" y="1586670"/>
            <a:ext cx="1763614" cy="1763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0" name="Google Shape;450;p31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AC51D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purple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1" name="Google Shape;45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2529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564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8071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9686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5633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5140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755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148838" y="162409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736910" y="160616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5324979" y="1643048"/>
            <a:ext cx="1763614" cy="176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2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44545" y="1659188"/>
            <a:ext cx="1678986" cy="17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2" name="Google Shape;472;p32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FFA8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234215" y="1822444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67406" y="1720871"/>
            <a:ext cx="1678986" cy="170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790266" y="1822444"/>
            <a:ext cx="1678986" cy="170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 descr="Coffee T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747" y="1423382"/>
            <a:ext cx="2836985" cy="245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-13608" y="1622025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482695" y="2685371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91828" y="1612873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4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2703561" y="1267795"/>
            <a:ext cx="3282508" cy="25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B4E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4799061" y="1267794"/>
            <a:ext cx="3282508" cy="258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5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1" name="Google Shape;501;p3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DF70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800" b="0" i="0" u="none" strike="noStrike" cap="none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2" name="Google Shape;502;p35" descr="Amazon.com : Funnylive Series of Fruit Pencil Case Creative PU Pencil Bags  New Fruit Style Zipper Pencil Case (Orange) : Office Products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100000" l="1499" r="97216">
                        <a14:foregroundMark x1="6424" y1="65882" x2="17559" y2="91176"/>
                        <a14:foregroundMark x1="89079" y1="3235" x2="95289" y2="13824"/>
                        <a14:foregroundMark x1="80086" y1="9706" x2="87580" y2="2353"/>
                        <a14:foregroundMark x1="95503" y1="18824" x2="95289" y2="37647"/>
                        <a14:foregroundMark x1="69807" y1="68824" x2="90364" y2="482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16935" y="1354524"/>
            <a:ext cx="3111501" cy="226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2654060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FEA667"/>
                </a:solidFill>
              </a:rPr>
              <a:t>R</a:t>
            </a:r>
            <a:r>
              <a:rPr lang="vi-VN" dirty="0">
                <a:solidFill>
                  <a:srgbClr val="9B7DD6"/>
                </a:solidFill>
              </a:rPr>
              <a:t>e</a:t>
            </a:r>
            <a:r>
              <a:rPr lang="vi-VN" dirty="0">
                <a:solidFill>
                  <a:srgbClr val="96B6E9"/>
                </a:solidFill>
              </a:rPr>
              <a:t>a</a:t>
            </a:r>
            <a:r>
              <a:rPr lang="vi-VN" dirty="0">
                <a:solidFill>
                  <a:srgbClr val="E28880"/>
                </a:solidFill>
              </a:rPr>
              <a:t>d</a:t>
            </a:r>
            <a:r>
              <a:rPr lang="vi-VN" dirty="0"/>
              <a:t> a</a:t>
            </a:r>
            <a:r>
              <a:rPr lang="vi-VN" dirty="0">
                <a:solidFill>
                  <a:srgbClr val="E7A268"/>
                </a:solidFill>
              </a:rPr>
              <a:t>n</a:t>
            </a:r>
            <a:r>
              <a:rPr lang="vi-VN" dirty="0">
                <a:solidFill>
                  <a:srgbClr val="E07D75"/>
                </a:solidFill>
              </a:rPr>
              <a:t>d</a:t>
            </a:r>
            <a:r>
              <a:rPr lang="vi-VN" dirty="0"/>
              <a:t> </a:t>
            </a:r>
            <a:r>
              <a:rPr lang="vi-VN" dirty="0">
                <a:solidFill>
                  <a:srgbClr val="EAB484"/>
                </a:solidFill>
              </a:rPr>
              <a:t>t</a:t>
            </a:r>
            <a:r>
              <a:rPr lang="vi-VN" dirty="0"/>
              <a:t>i</a:t>
            </a:r>
            <a:r>
              <a:rPr lang="vi-VN" dirty="0">
                <a:solidFill>
                  <a:srgbClr val="8FB1E7"/>
                </a:solidFill>
              </a:rPr>
              <a:t>c</a:t>
            </a:r>
            <a:r>
              <a:rPr lang="vi-VN" dirty="0">
                <a:solidFill>
                  <a:srgbClr val="DF766D"/>
                </a:solidFill>
              </a:rPr>
              <a:t>k</a:t>
            </a:r>
            <a:r>
              <a:rPr lang="en-US" dirty="0">
                <a:solidFill>
                  <a:srgbClr val="DF766D"/>
                </a:solidFill>
              </a:rPr>
              <a:t>.</a:t>
            </a:r>
            <a:endParaRPr dirty="0">
              <a:solidFill>
                <a:srgbClr val="DF766D"/>
              </a:solidFill>
            </a:endParaRPr>
          </a:p>
        </p:txBody>
      </p:sp>
      <p:pic>
        <p:nvPicPr>
          <p:cNvPr id="512" name="Google Shape;5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"/>
          <p:cNvSpPr txBox="1"/>
          <p:nvPr/>
        </p:nvSpPr>
        <p:spPr>
          <a:xfrm>
            <a:off x="8658382" y="3675244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7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0"/>
          <a:stretch/>
        </p:blipFill>
        <p:spPr>
          <a:xfrm>
            <a:off x="295422" y="396646"/>
            <a:ext cx="8570895" cy="443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90"/>
          <a:stretch/>
        </p:blipFill>
        <p:spPr>
          <a:xfrm>
            <a:off x="143529" y="185798"/>
            <a:ext cx="9027575" cy="467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4" name="Google Shape;53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38"/>
          <p:cNvCxnSpPr/>
          <p:nvPr/>
        </p:nvCxnSpPr>
        <p:spPr>
          <a:xfrm rot="10800000">
            <a:off x="4676931" y="1161738"/>
            <a:ext cx="1581462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8"/>
          <p:cNvSpPr/>
          <p:nvPr/>
        </p:nvSpPr>
        <p:spPr>
          <a:xfrm>
            <a:off x="991405" y="2616955"/>
            <a:ext cx="1788861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843011" y="1161738"/>
            <a:ext cx="790730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38"/>
          <p:cNvSpPr/>
          <p:nvPr/>
        </p:nvSpPr>
        <p:spPr>
          <a:xfrm>
            <a:off x="6778878" y="2144518"/>
            <a:ext cx="95033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8" descr="Bright Green Tick Clip Art at Clker.com - vector clip art online, royalty  free &amp;amp;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884" y="2458177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11965" y="2144004"/>
            <a:ext cx="2384282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1124369" y="3105755"/>
            <a:ext cx="2951456" cy="556188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38"/>
          <p:cNvCxnSpPr/>
          <p:nvPr/>
        </p:nvCxnSpPr>
        <p:spPr>
          <a:xfrm flipH="1">
            <a:off x="831006" y="1486736"/>
            <a:ext cx="196810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8"/>
          <p:cNvCxnSpPr/>
          <p:nvPr/>
        </p:nvCxnSpPr>
        <p:spPr>
          <a:xfrm flipH="1">
            <a:off x="3421137" y="1486736"/>
            <a:ext cx="55021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8"/>
          <p:cNvSpPr/>
          <p:nvPr/>
        </p:nvSpPr>
        <p:spPr>
          <a:xfrm>
            <a:off x="5642099" y="2159848"/>
            <a:ext cx="1003275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1083" y="2937302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03508" y="3700122"/>
            <a:ext cx="2946456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38"/>
          <p:cNvCxnSpPr/>
          <p:nvPr/>
        </p:nvCxnSpPr>
        <p:spPr>
          <a:xfrm flipH="1">
            <a:off x="4505222" y="1500249"/>
            <a:ext cx="2808473" cy="117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 flipH="1">
            <a:off x="7976626" y="1512047"/>
            <a:ext cx="78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38"/>
          <p:cNvSpPr/>
          <p:nvPr/>
        </p:nvSpPr>
        <p:spPr>
          <a:xfrm>
            <a:off x="7940372" y="2166996"/>
            <a:ext cx="952194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715" y="3416256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8"/>
          <p:cNvSpPr/>
          <p:nvPr/>
        </p:nvSpPr>
        <p:spPr>
          <a:xfrm>
            <a:off x="1150991" y="4150743"/>
            <a:ext cx="2173899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38"/>
          <p:cNvCxnSpPr/>
          <p:nvPr/>
        </p:nvCxnSpPr>
        <p:spPr>
          <a:xfrm flipH="1">
            <a:off x="795894" y="1835481"/>
            <a:ext cx="2412869" cy="191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38"/>
          <p:cNvCxnSpPr/>
          <p:nvPr/>
        </p:nvCxnSpPr>
        <p:spPr>
          <a:xfrm flipH="1" flipV="1">
            <a:off x="3633933" y="1835481"/>
            <a:ext cx="708944" cy="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38"/>
          <p:cNvSpPr/>
          <p:nvPr/>
        </p:nvSpPr>
        <p:spPr>
          <a:xfrm>
            <a:off x="4576201" y="2177178"/>
            <a:ext cx="96665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3715" y="4056462"/>
            <a:ext cx="636853" cy="66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3" grpId="0" animBg="1"/>
      <p:bldP spid="554" grpId="0" animBg="1"/>
      <p:bldP spid="559" grpId="0" animBg="1"/>
      <p:bldP spid="5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A185D9"/>
                </a:solidFill>
              </a:rPr>
              <a:t>L</a:t>
            </a:r>
            <a:r>
              <a:rPr lang="vi-VN" dirty="0">
                <a:solidFill>
                  <a:srgbClr val="97B6E8"/>
                </a:solidFill>
              </a:rPr>
              <a:t>e</a:t>
            </a:r>
            <a:r>
              <a:rPr lang="vi-VN" dirty="0">
                <a:solidFill>
                  <a:srgbClr val="8BCEDB"/>
                </a:solidFill>
              </a:rPr>
              <a:t>t</a:t>
            </a:r>
            <a:r>
              <a:rPr lang="vi-VN" dirty="0">
                <a:solidFill>
                  <a:srgbClr val="E9A871"/>
                </a:solidFill>
              </a:rPr>
              <a:t>’</a:t>
            </a:r>
            <a:r>
              <a:rPr lang="vi-VN" dirty="0">
                <a:solidFill>
                  <a:srgbClr val="DF6F65"/>
                </a:solidFill>
              </a:rPr>
              <a:t>s</a:t>
            </a:r>
            <a:r>
              <a:rPr lang="vi-VN" dirty="0"/>
              <a:t> w</a:t>
            </a:r>
            <a:r>
              <a:rPr lang="vi-VN" dirty="0">
                <a:solidFill>
                  <a:srgbClr val="94B4E8"/>
                </a:solidFill>
              </a:rPr>
              <a:t>r</a:t>
            </a:r>
            <a:r>
              <a:rPr lang="vi-VN" dirty="0">
                <a:solidFill>
                  <a:srgbClr val="9BD6E0"/>
                </a:solidFill>
              </a:rPr>
              <a:t>i</a:t>
            </a:r>
            <a:r>
              <a:rPr lang="vi-VN" dirty="0">
                <a:solidFill>
                  <a:srgbClr val="E8A56E"/>
                </a:solidFill>
              </a:rPr>
              <a:t>t</a:t>
            </a:r>
            <a:r>
              <a:rPr lang="vi-VN" dirty="0">
                <a:solidFill>
                  <a:srgbClr val="E08078"/>
                </a:solidFill>
              </a:rPr>
              <a:t>e</a:t>
            </a:r>
            <a:r>
              <a:rPr lang="en-US" dirty="0"/>
              <a:t>.</a:t>
            </a:r>
            <a:endParaRPr dirty="0"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/>
          <p:cNvSpPr/>
          <p:nvPr/>
        </p:nvSpPr>
        <p:spPr>
          <a:xfrm>
            <a:off x="1311488" y="28790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make sentences.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4" name="Google Shape;584;p40"/>
          <p:cNvSpPr/>
          <p:nvPr/>
        </p:nvSpPr>
        <p:spPr>
          <a:xfrm>
            <a:off x="1201199" y="21285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Work in pairs.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954847"/>
            <a:ext cx="5059018" cy="342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3" grpId="1"/>
      <p:bldP spid="5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4800" dirty="0">
                <a:solidFill>
                  <a:srgbClr val="90D1DD"/>
                </a:solidFill>
              </a:rPr>
              <a:t>a</a:t>
            </a:r>
            <a:r>
              <a:rPr lang="en-US" sz="4800" dirty="0">
                <a:solidFill>
                  <a:srgbClr val="E59755"/>
                </a:solidFill>
              </a:rPr>
              <a:t>r</a:t>
            </a:r>
            <a:r>
              <a:rPr lang="en-US" sz="4800" dirty="0">
                <a:solidFill>
                  <a:srgbClr val="9B7ED7"/>
                </a:solidFill>
              </a:rPr>
              <a:t>m</a:t>
            </a:r>
            <a:r>
              <a:rPr lang="en-US" sz="4800" dirty="0">
                <a:solidFill>
                  <a:schemeClr val="accent4"/>
                </a:solidFill>
              </a:rPr>
              <a:t>-</a:t>
            </a:r>
            <a:r>
              <a:rPr lang="en-US" sz="4800" dirty="0">
                <a:solidFill>
                  <a:srgbClr val="E08179"/>
                </a:solidFill>
              </a:rPr>
              <a:t>u</a:t>
            </a:r>
            <a:r>
              <a:rPr lang="en-US" sz="4800" dirty="0">
                <a:solidFill>
                  <a:srgbClr val="91D0DD"/>
                </a:solidFill>
              </a:rPr>
              <a:t>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56C"/>
                </a:solidFill>
              </a:rPr>
              <a:t>a</a:t>
            </a:r>
            <a:r>
              <a:rPr lang="en-US" sz="4800" dirty="0">
                <a:solidFill>
                  <a:srgbClr val="90D1DD"/>
                </a:solidFill>
              </a:rPr>
              <a:t>n</a:t>
            </a:r>
            <a:r>
              <a:rPr lang="en-US" sz="4800" dirty="0">
                <a:solidFill>
                  <a:srgbClr val="E59755"/>
                </a:solidFill>
              </a:rPr>
              <a:t>d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86F"/>
                </a:solidFill>
              </a:rPr>
              <a:t>r</a:t>
            </a:r>
            <a:r>
              <a:rPr lang="en-US" sz="4800" dirty="0">
                <a:solidFill>
                  <a:srgbClr val="90D1DD"/>
                </a:solidFill>
              </a:rPr>
              <a:t>e</a:t>
            </a:r>
            <a:r>
              <a:rPr lang="en-US" sz="4800" dirty="0">
                <a:solidFill>
                  <a:srgbClr val="E59755"/>
                </a:solidFill>
              </a:rPr>
              <a:t>v</a:t>
            </a:r>
            <a:r>
              <a:rPr lang="en-US" sz="4800" dirty="0"/>
              <a:t>i</a:t>
            </a:r>
            <a:r>
              <a:rPr lang="en-US" sz="4800" dirty="0">
                <a:solidFill>
                  <a:schemeClr val="dk2"/>
                </a:solidFill>
              </a:rPr>
              <a:t>e</a:t>
            </a:r>
            <a:r>
              <a:rPr lang="en-US" sz="48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40" name="Google Shape;340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/>
          <p:cNvPicPr preferRelativeResize="0"/>
          <p:nvPr/>
        </p:nvPicPr>
        <p:blipFill rotWithShape="1">
          <a:blip r:embed="rId6">
            <a:alphaModFix/>
          </a:blip>
          <a:srcRect l="7921" t="-381"/>
          <a:stretch/>
        </p:blipFill>
        <p:spPr>
          <a:xfrm>
            <a:off x="1162877" y="2616603"/>
            <a:ext cx="7112227" cy="1795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324450"/>
            <a:ext cx="5059018" cy="220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2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E28980"/>
                </a:solidFill>
              </a:rPr>
              <a:t>P</a:t>
            </a:r>
            <a:r>
              <a:rPr lang="vi-VN" dirty="0">
                <a:solidFill>
                  <a:srgbClr val="E69D60"/>
                </a:solidFill>
              </a:rPr>
              <a:t>r</a:t>
            </a:r>
            <a:r>
              <a:rPr lang="vi-VN" dirty="0">
                <a:solidFill>
                  <a:srgbClr val="8ACEDA"/>
                </a:solidFill>
              </a:rPr>
              <a:t>o</a:t>
            </a:r>
            <a:r>
              <a:rPr lang="vi-VN" dirty="0">
                <a:solidFill>
                  <a:srgbClr val="8DAEE6"/>
                </a:solidFill>
              </a:rPr>
              <a:t>j</a:t>
            </a:r>
            <a:r>
              <a:rPr lang="vi-VN" dirty="0">
                <a:solidFill>
                  <a:srgbClr val="A58CDB"/>
                </a:solidFill>
              </a:rPr>
              <a:t>e</a:t>
            </a:r>
            <a:r>
              <a:rPr lang="vi-VN" dirty="0">
                <a:solidFill>
                  <a:srgbClr val="E1827A"/>
                </a:solidFill>
              </a:rPr>
              <a:t>c</a:t>
            </a:r>
            <a:r>
              <a:rPr lang="vi-VN" dirty="0">
                <a:solidFill>
                  <a:srgbClr val="E69E60"/>
                </a:solidFill>
              </a:rPr>
              <a:t>t</a:t>
            </a:r>
            <a:endParaRPr dirty="0">
              <a:solidFill>
                <a:srgbClr val="E69E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395" t="35407" r="2066"/>
          <a:stretch/>
        </p:blipFill>
        <p:spPr>
          <a:xfrm>
            <a:off x="1869611" y="331459"/>
            <a:ext cx="5514975" cy="51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899" y="893363"/>
            <a:ext cx="6416398" cy="39751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FFC000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u</a:t>
            </a:r>
            <a:r>
              <a:rPr lang="en-US" dirty="0">
                <a:solidFill>
                  <a:schemeClr val="accent2"/>
                </a:solidFill>
              </a:rPr>
              <a:t>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4"/>
                </a:solidFill>
              </a:rPr>
              <a:t>o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 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lt2"/>
                </a:solidFill>
              </a:rPr>
              <a:t>w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>
                <a:solidFill>
                  <a:schemeClr val="accent3"/>
                </a:solidFill>
              </a:rPr>
              <a:t>-u</a:t>
            </a:r>
            <a:r>
              <a:rPr lang="en-US" dirty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354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46" y="411922"/>
            <a:ext cx="5934904" cy="4017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96676" y="3743325"/>
            <a:ext cx="708498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Pencil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0975" y="2150668"/>
            <a:ext cx="1057275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Notebook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0353" y="2031487"/>
            <a:ext cx="684247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Ruler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8625" y="337134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Eraser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5174" y="335229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137455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7" name="Google Shape;347;p2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0" name="Google Shape;350;p24"/>
          <p:cNvGrpSpPr/>
          <p:nvPr/>
        </p:nvGrpSpPr>
        <p:grpSpPr>
          <a:xfrm>
            <a:off x="196292" y="1056245"/>
            <a:ext cx="2679579" cy="1767972"/>
            <a:chOff x="13839" y="771105"/>
            <a:chExt cx="2679579" cy="1767972"/>
          </a:xfrm>
        </p:grpSpPr>
        <p:pic>
          <p:nvPicPr>
            <p:cNvPr id="351" name="Google Shape;351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8309" y="839717"/>
              <a:ext cx="2229535" cy="148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09518" y="1047116"/>
              <a:ext cx="2141193" cy="1426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24"/>
          <p:cNvSpPr/>
          <p:nvPr/>
        </p:nvSpPr>
        <p:spPr>
          <a:xfrm>
            <a:off x="-354403" y="230327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>
                <a:solidFill>
                  <a:srgbClr val="F8BF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endParaRPr sz="4400" b="0" i="0" u="none" strike="noStrike" cap="none" dirty="0">
              <a:solidFill>
                <a:srgbClr val="F8BF3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1297366" y="-114791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say the colours.</a:t>
            </a:r>
            <a:endParaRPr sz="4400" b="0" i="0" u="none" strike="noStrike" cap="none" dirty="0">
              <a:solidFill>
                <a:srgbClr val="2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fastest gets 2 points.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5" name="Google Shape;355;p24"/>
          <p:cNvGrpSpPr/>
          <p:nvPr/>
        </p:nvGrpSpPr>
        <p:grpSpPr>
          <a:xfrm>
            <a:off x="2785285" y="1167665"/>
            <a:ext cx="1455741" cy="1185934"/>
            <a:chOff x="2785285" y="1167665"/>
            <a:chExt cx="1455741" cy="1185934"/>
          </a:xfrm>
        </p:grpSpPr>
        <p:pic>
          <p:nvPicPr>
            <p:cNvPr id="356" name="Google Shape;356;p24" descr="Pen Vector Clipart - Clipart Suggest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98" b="98560" l="1778" r="97333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4" descr="Pen Vector Clipart - Clipart Suggest"/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" b="96091" l="222" r="98222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94605" y="1331464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0" name="Google Shape;360;p2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268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1" name="Google Shape;361;p24"/>
          <p:cNvGrpSpPr/>
          <p:nvPr/>
        </p:nvGrpSpPr>
        <p:grpSpPr>
          <a:xfrm>
            <a:off x="6435861" y="1167665"/>
            <a:ext cx="2633227" cy="1562208"/>
            <a:chOff x="6435861" y="664420"/>
            <a:chExt cx="2633227" cy="2065453"/>
          </a:xfrm>
        </p:grpSpPr>
        <p:pic>
          <p:nvPicPr>
            <p:cNvPr id="362" name="Google Shape;362;p24" descr="vector illustration of ruler, instrument of measurement:: tasmeemME.com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44" b="96889" l="4000" r="96889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1396288">
              <a:off x="6679790" y="908349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4" descr="vector illustration of ruler, instrument of measurement:: tasmeemME.com"/>
            <p:cNvPicPr preferRelativeResize="0"/>
            <p:nvPr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89" b="96889" l="3333" r="97778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715424">
              <a:off x="7446102" y="1106887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2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E3B7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380" y="276174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7" name="Google Shape;36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1" name="Google Shape;371;p24"/>
          <p:cNvGrpSpPr/>
          <p:nvPr/>
        </p:nvGrpSpPr>
        <p:grpSpPr>
          <a:xfrm>
            <a:off x="4625221" y="1004361"/>
            <a:ext cx="1780437" cy="1751318"/>
            <a:chOff x="4625221" y="1004361"/>
            <a:chExt cx="1780437" cy="1751318"/>
          </a:xfrm>
        </p:grpSpPr>
        <p:pic>
          <p:nvPicPr>
            <p:cNvPr id="372" name="Google Shape;372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1658260">
              <a:off x="4825490" y="120549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680881">
              <a:off x="5155022" y="150772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24"/>
          <p:cNvSpPr/>
          <p:nvPr/>
        </p:nvSpPr>
        <p:spPr>
          <a:xfrm>
            <a:off x="3923205" y="225911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42F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endParaRPr sz="4400" b="0" i="0" u="none" strike="noStrike" cap="none" dirty="0">
              <a:solidFill>
                <a:srgbClr val="F42F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17" b="98696" l="2372" r="96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744" y="2969843"/>
            <a:ext cx="1569770" cy="142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3" b="99358" l="4297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966" y="2842669"/>
            <a:ext cx="1666329" cy="1519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/>
          <p:nvPr/>
        </p:nvSpPr>
        <p:spPr>
          <a:xfrm>
            <a:off x="2976778" y="1022980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1 point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6"/>
          <p:cNvSpPr/>
          <p:nvPr/>
        </p:nvSpPr>
        <p:spPr>
          <a:xfrm>
            <a:off x="2653467" y="2414900"/>
            <a:ext cx="42434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CE0F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- 2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3057422" y="3685194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5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6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220" y="3303088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 descr="Download HD Transparent Background Flower Daisy Png Transparent PNG Image -  NicePNG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783" y="757443"/>
            <a:ext cx="1207684" cy="118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94119" y="2295423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995457" y="3303088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885" y="444608"/>
            <a:ext cx="1845754" cy="142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4061" y="444609"/>
            <a:ext cx="1852698" cy="13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3599" t="2633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25179" y="2055934"/>
            <a:ext cx="1916232" cy="13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2614" t="6397" r="3480" b="5290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1790" t="4117" r="6810" b="2996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5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 l="3317" t="2215" r="7965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 l="3306" t="3952" r="6976" b="3484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/>
          <p:nvPr/>
        </p:nvSpPr>
        <p:spPr>
          <a:xfrm>
            <a:off x="6975775" y="381110"/>
            <a:ext cx="1731563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1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6975775" y="1692480"/>
            <a:ext cx="1731563" cy="5451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6975775" y="2987584"/>
            <a:ext cx="1731564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3 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1" name="Google Shape;391;p25" descr="kids pizza maker by mehran - App Lab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975775" y="4137999"/>
            <a:ext cx="1492234" cy="75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 descr="Red books. 5 red books - computer generated illustration. | Can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7627" y="1322253"/>
            <a:ext cx="3048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EA09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red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10" name="Google Shape;410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369" y="2667872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8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 descr="Education School, backpack, backpack, fictional Character, cartoon png |  PNGW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1814" y="1181549"/>
            <a:ext cx="2370111" cy="247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0" name="Google Shape;420;p28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FFD2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374818" y="1767767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9" descr="Blue Crayons Short Pencils Loosely Arranged Different Blues Like Azure Aqua  Sky Royal Midnight Cadet Navy Dark Medium Or Light Blue Isolated Vector On  White Background Stock Illustration - Download Image Now -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6169" y="1133971"/>
            <a:ext cx="4348456" cy="27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9" name="Google Shape;429;p29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4073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0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0" descr="Lamy Safari Fountain Pen - Green – Pen Boutique Ltd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50" b="87650" l="0" r="100000"/>
                    </a14:imgEffect>
                  </a14:imgLayer>
                </a14:imgProps>
              </a:ext>
            </a:extLst>
          </a:blip>
          <a:srcRect t="14551" b="9597"/>
          <a:stretch/>
        </p:blipFill>
        <p:spPr>
          <a:xfrm>
            <a:off x="3916681" y="1409483"/>
            <a:ext cx="2841624" cy="21554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8" name="Google Shape;438;p30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1A7F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0" y="1658657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79693" y="1767766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308</Words>
  <Application>Microsoft Office PowerPoint</Application>
  <PresentationFormat>Trình chiếu Trên màn hình (16:9)</PresentationFormat>
  <Paragraphs>69</Paragraphs>
  <Slides>24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Montserrat</vt:lpstr>
      <vt:lpstr>Hind</vt:lpstr>
      <vt:lpstr>Comic Sans MS</vt:lpstr>
      <vt:lpstr>Barlow</vt:lpstr>
      <vt:lpstr>Over The Rainbow by Slidesgo</vt:lpstr>
      <vt:lpstr>Bản trình bày PowerPoint</vt:lpstr>
      <vt:lpstr>Warm-up and review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Read and tick.</vt:lpstr>
      <vt:lpstr>Bản trình bày PowerPoint</vt:lpstr>
      <vt:lpstr>Bản trình bày PowerPoint</vt:lpstr>
      <vt:lpstr>Let’s write.</vt:lpstr>
      <vt:lpstr>Bản trình bày PowerPoint</vt:lpstr>
      <vt:lpstr>Bản trình bày PowerPoint</vt:lpstr>
      <vt:lpstr>Project</vt:lpstr>
      <vt:lpstr>Bản trình bày PowerPoint</vt:lpstr>
      <vt:lpstr>Fun corner and wrap-up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24</cp:revision>
  <dcterms:modified xsi:type="dcterms:W3CDTF">2025-12-15T13:18:41Z</dcterms:modified>
</cp:coreProperties>
</file>