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83" r:id="rId3"/>
  </p:sldMasterIdLst>
  <p:notesMasterIdLst>
    <p:notesMasterId r:id="rId19"/>
  </p:notesMasterIdLst>
  <p:sldIdLst>
    <p:sldId id="324" r:id="rId4"/>
    <p:sldId id="294" r:id="rId5"/>
    <p:sldId id="292" r:id="rId6"/>
    <p:sldId id="295" r:id="rId7"/>
    <p:sldId id="296" r:id="rId8"/>
    <p:sldId id="298" r:id="rId9"/>
    <p:sldId id="328" r:id="rId10"/>
    <p:sldId id="335" r:id="rId11"/>
    <p:sldId id="260" r:id="rId12"/>
    <p:sldId id="288" r:id="rId13"/>
    <p:sldId id="290" r:id="rId14"/>
    <p:sldId id="342" r:id="rId15"/>
    <p:sldId id="318" r:id="rId16"/>
    <p:sldId id="319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4F"/>
    <a:srgbClr val="25BDAD"/>
    <a:srgbClr val="FA06D7"/>
    <a:srgbClr val="F292FC"/>
    <a:srgbClr val="FF3399"/>
    <a:srgbClr val="68E3FC"/>
    <a:srgbClr val="E1CF83"/>
    <a:srgbClr val="F172AC"/>
    <a:srgbClr val="99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9408" autoAdjust="0"/>
  </p:normalViewPr>
  <p:slideViewPr>
    <p:cSldViewPr snapToGrid="0" showGuides="1">
      <p:cViewPr varScale="1">
        <p:scale>
          <a:sx n="57" d="100"/>
          <a:sy n="57" d="100"/>
        </p:scale>
        <p:origin x="94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22A3-C78B-4EAA-8F05-A000B287556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14DB0-2D63-46A0-966A-01014A061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23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8567" y="918837"/>
            <a:ext cx="7514848" cy="3763665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9400"/>
            <a:ext cx="121920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53200" y="1643267"/>
            <a:ext cx="7085600" cy="231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20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579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26822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268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289481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69553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97946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1241D-3715-496F-90F6-7236C2AFB9DF}" type="datetimeFigureOut">
              <a:rPr lang="en-US" smtClean="0">
                <a:solidFill>
                  <a:srgbClr val="423C41"/>
                </a:solidFill>
              </a:rPr>
              <a:pPr>
                <a:defRPr/>
              </a:pPr>
              <a:t>12/17/2025</a:t>
            </a:fld>
            <a:endParaRPr lang="en-US">
              <a:solidFill>
                <a:srgbClr val="42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2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6A8F-1015-4115-AD6B-D1F6FF4A707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12/17/2025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7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95561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9766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289744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7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067" y="708267"/>
            <a:ext cx="9312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40067" y="1602064"/>
            <a:ext cx="93120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730200" y="5954632"/>
            <a:ext cx="731600" cy="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25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0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12/17/2025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>
              <a:defRPr/>
            </a:pPr>
            <a:endParaRPr lang="en-US" sz="900" cap="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Slide.vn - 2019">
            <a:extLst>
              <a:ext uri="{FF2B5EF4-FFF2-40B4-BE49-F238E27FC236}">
                <a16:creationId xmlns:a16="http://schemas.microsoft.com/office/drawing/2014/main" id="{5909A5A0-1090-4123-A6EE-8C213202B6EB}"/>
              </a:ext>
            </a:extLst>
          </p:cNvPr>
          <p:cNvSpPr txBox="1"/>
          <p:nvPr userDrawn="1"/>
        </p:nvSpPr>
        <p:spPr>
          <a:xfrm>
            <a:off x="0" y="-949643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291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23.jpeg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3.wdp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microsoft.com/office/2007/relationships/hdphoto" Target="../media/hdphoto5.wdp"/><Relationship Id="rId4" Type="http://schemas.openxmlformats.org/officeDocument/2006/relationships/audio" Target="../media/audio8.wav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55;p43"/>
          <p:cNvSpPr txBox="1">
            <a:spLocks/>
          </p:cNvSpPr>
          <p:nvPr/>
        </p:nvSpPr>
        <p:spPr>
          <a:xfrm>
            <a:off x="3483720" y="1772488"/>
            <a:ext cx="5126742" cy="140875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pt-PT" sz="3600" b="1" dirty="0">
                <a:solidFill>
                  <a:srgbClr val="FFFFFF"/>
                </a:solidFill>
                <a:latin typeface="Century" panose="02040604050505020304" pitchFamily="18" charset="0"/>
              </a:rPr>
              <a:t>Unit 7 </a:t>
            </a:r>
          </a:p>
          <a:p>
            <a:pPr algn="ctr">
              <a:spcBef>
                <a:spcPts val="0"/>
              </a:spcBef>
              <a:defRPr/>
            </a:pPr>
            <a:r>
              <a:rPr lang="pt-PT" sz="4800" b="1" dirty="0">
                <a:solidFill>
                  <a:srgbClr val="FFFFFF"/>
                </a:solidFill>
                <a:latin typeface="Century" panose="02040604050505020304" pitchFamily="18" charset="0"/>
              </a:rPr>
              <a:t>In the kitchen</a:t>
            </a:r>
          </a:p>
        </p:txBody>
      </p:sp>
      <p:sp>
        <p:nvSpPr>
          <p:cNvPr id="5" name="Google Shape;2656;p43"/>
          <p:cNvSpPr txBox="1">
            <a:spLocks/>
          </p:cNvSpPr>
          <p:nvPr/>
        </p:nvSpPr>
        <p:spPr>
          <a:xfrm>
            <a:off x="3735762" y="3501769"/>
            <a:ext cx="4874700" cy="42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pt-PT" sz="2800" dirty="0">
                <a:solidFill>
                  <a:srgbClr val="FFFF00"/>
                </a:solidFill>
                <a:latin typeface="Century" panose="02040604050505020304" pitchFamily="18" charset="0"/>
              </a:rPr>
              <a:t>Lesson 2- Period 2</a:t>
            </a:r>
          </a:p>
        </p:txBody>
      </p:sp>
      <p:pic>
        <p:nvPicPr>
          <p:cNvPr id="6" name="Picture 14" descr="https://i.pinimg.com/564x/9a/aa/5f/9aaa5fb21d363c0fa6ea25dd6bb3a7c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0"/>
          <a:stretch/>
        </p:blipFill>
        <p:spPr bwMode="auto">
          <a:xfrm>
            <a:off x="3756921" y="-15404"/>
            <a:ext cx="1479724" cy="10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.pinimg.com/564x/9a/aa/5f/9aaa5fb21d363c0fa6ea25dd6bb3a7c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5" b="6790"/>
          <a:stretch/>
        </p:blipFill>
        <p:spPr bwMode="auto">
          <a:xfrm>
            <a:off x="7329983" y="-15404"/>
            <a:ext cx="1363985" cy="10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37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fe background Vectors &amp; Illustrations for Free Download |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"/>
            <a:ext cx="12192000" cy="68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411" y="259559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entury" panose="02040604050505020304" pitchFamily="18" charset="0"/>
              </a:rPr>
              <a:t>Listen and tick.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2495" y="1774372"/>
            <a:ext cx="7787010" cy="3460697"/>
          </a:xfrm>
          <a:prstGeom prst="roundRect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2068" y="1972675"/>
            <a:ext cx="37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24" y="2118565"/>
            <a:ext cx="2926374" cy="22391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64" y="2203678"/>
            <a:ext cx="2684243" cy="20092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90" y="4464013"/>
            <a:ext cx="569150" cy="5486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19" y="4458808"/>
            <a:ext cx="569741" cy="5486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069993" y="4381837"/>
            <a:ext cx="640080" cy="640080"/>
          </a:xfrm>
          <a:prstGeom prst="rect">
            <a:avLst/>
          </a:prstGeom>
          <a:solidFill>
            <a:srgbClr val="8BE9E0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926644" y="4384839"/>
            <a:ext cx="640080" cy="640080"/>
          </a:xfrm>
          <a:prstGeom prst="rect">
            <a:avLst/>
          </a:prstGeom>
          <a:solidFill>
            <a:srgbClr val="8BE9E0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9" y="115901"/>
            <a:ext cx="700399" cy="7489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41" y="807172"/>
            <a:ext cx="1047967" cy="48191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5775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5960795" y="6221596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5887178" y="6203199"/>
            <a:ext cx="417647" cy="349480"/>
            <a:chOff x="4333009" y="4935682"/>
            <a:chExt cx="417647" cy="349480"/>
          </a:xfrm>
        </p:grpSpPr>
        <p:sp>
          <p:nvSpPr>
            <p:cNvPr id="47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Track 037">
            <a:hlinkClick r:id="" action="ppaction://media"/>
            <a:extLst>
              <a:ext uri="{FF2B5EF4-FFF2-40B4-BE49-F238E27FC236}">
                <a16:creationId xmlns:a16="http://schemas.microsoft.com/office/drawing/2014/main" id="{E87A9EEF-6178-43ED-A1B9-4437949BE7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25" end="2991.9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04725" y="-10391"/>
            <a:ext cx="487363" cy="4873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652D9DA-4D8A-4A2C-B230-01AF98126675}"/>
              </a:ext>
            </a:extLst>
          </p:cNvPr>
          <p:cNvSpPr txBox="1"/>
          <p:nvPr/>
        </p:nvSpPr>
        <p:spPr>
          <a:xfrm>
            <a:off x="4207153" y="4341015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79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repeatCount="2000" accel="52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0382 -0.09028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Life background Vectors &amp; Illustrations for Free Download |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"/>
            <a:ext cx="12192000" cy="68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763" y="170708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entury" panose="02040604050505020304" pitchFamily="18" charset="0"/>
              </a:rPr>
              <a:t>Listen and tick.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2495" y="1774372"/>
            <a:ext cx="7787010" cy="3460697"/>
          </a:xfrm>
          <a:prstGeom prst="roundRect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2068" y="1972675"/>
            <a:ext cx="37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2749" y="2014932"/>
            <a:ext cx="2125914" cy="24655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983" y="2146473"/>
            <a:ext cx="2878951" cy="22024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90" y="4464013"/>
            <a:ext cx="569150" cy="5486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19" y="4458808"/>
            <a:ext cx="569741" cy="5486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32011" y="4401010"/>
            <a:ext cx="640080" cy="640080"/>
          </a:xfrm>
          <a:prstGeom prst="rect">
            <a:avLst/>
          </a:prstGeom>
          <a:solidFill>
            <a:srgbClr val="8BE9E0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69992" y="4401010"/>
            <a:ext cx="640080" cy="640080"/>
          </a:xfrm>
          <a:prstGeom prst="rect">
            <a:avLst/>
          </a:prstGeom>
          <a:solidFill>
            <a:srgbClr val="8BE9E0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5" y="111082"/>
            <a:ext cx="700399" cy="7489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9" y="671929"/>
            <a:ext cx="1047967" cy="48191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5775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5960795" y="6221596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5887178" y="6203199"/>
            <a:ext cx="417647" cy="349480"/>
            <a:chOff x="4333009" y="4935682"/>
            <a:chExt cx="417647" cy="349480"/>
          </a:xfrm>
        </p:grpSpPr>
        <p:sp>
          <p:nvSpPr>
            <p:cNvPr id="47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Track 037">
            <a:hlinkClick r:id="" action="ppaction://media"/>
            <a:extLst>
              <a:ext uri="{FF2B5EF4-FFF2-40B4-BE49-F238E27FC236}">
                <a16:creationId xmlns:a16="http://schemas.microsoft.com/office/drawing/2014/main" id="{E87A9EEF-6178-43ED-A1B9-4437949BE7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11" end="2991.9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04725" y="-10391"/>
            <a:ext cx="487363" cy="4873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652D9DA-4D8A-4A2C-B230-01AF98126675}"/>
              </a:ext>
            </a:extLst>
          </p:cNvPr>
          <p:cNvSpPr txBox="1"/>
          <p:nvPr/>
        </p:nvSpPr>
        <p:spPr>
          <a:xfrm>
            <a:off x="8169171" y="4360188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93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path" presetSubtype="0" repeatCount="2000" accel="52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00382 -0.09028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rgbClr val="008177"/>
            </a:fgClr>
            <a:bgClr>
              <a:schemeClr val="bg1"/>
            </a:bgClr>
          </a:pattFill>
        </p:spPr>
      </p:pic>
      <p:sp>
        <p:nvSpPr>
          <p:cNvPr id="3" name="Rectangle 2"/>
          <p:cNvSpPr/>
          <p:nvPr/>
        </p:nvSpPr>
        <p:spPr>
          <a:xfrm>
            <a:off x="3111016" y="4583626"/>
            <a:ext cx="596996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04</a:t>
            </a:r>
          </a:p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Activity 5</a:t>
            </a:r>
          </a:p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8177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Look and write. </a:t>
            </a:r>
          </a:p>
        </p:txBody>
      </p:sp>
    </p:spTree>
    <p:extLst>
      <p:ext uri="{BB962C8B-B14F-4D97-AF65-F5344CB8AC3E}">
        <p14:creationId xmlns:p14="http://schemas.microsoft.com/office/powerpoint/2010/main" val="1256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itchen Background Images, HD Pictures and Wallpaper For Free Download | 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968289" y="2347020"/>
            <a:ext cx="4161196" cy="1081980"/>
          </a:xfrm>
          <a:prstGeom prst="wedgeEllipseCallout">
            <a:avLst>
              <a:gd name="adj1" fmla="val -28855"/>
              <a:gd name="adj2" fmla="val 83963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jam.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tsMP3.com_VoiceText_2023-10-3_15_44_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982" y="4916360"/>
            <a:ext cx="609600" cy="609600"/>
          </a:xfrm>
          <a:prstGeom prst="rect">
            <a:avLst/>
          </a:prstGeom>
        </p:spPr>
      </p:pic>
      <p:sp>
        <p:nvSpPr>
          <p:cNvPr id="2" name="Action Button: Home 1">
            <a:hlinkClick r:id="" action="ppaction://noaction" highlightClick="1"/>
          </p:cNvPr>
          <p:cNvSpPr/>
          <p:nvPr/>
        </p:nvSpPr>
        <p:spPr>
          <a:xfrm>
            <a:off x="9452660" y="6134100"/>
            <a:ext cx="704850" cy="7239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Girl with a jar of jam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389" l="10000" r="90000">
                        <a14:foregroundMark x1="40571" y1="17593" x2="44000" y2="23981"/>
                        <a14:foregroundMark x1="59286" y1="20648" x2="62714" y2="2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88"/>
          <a:stretch/>
        </p:blipFill>
        <p:spPr bwMode="auto">
          <a:xfrm>
            <a:off x="4328108" y="3606800"/>
            <a:ext cx="2320444" cy="3251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806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itchen Background Images, HD Pictures and Wallpaper For Free Download | 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160+ Boy Drinking Juice Illustrations, Royalty-Free Vector Graphics &amp; Clip  Art - iStock | Girl drinking juice, Kitchen, Man drinking juic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4" b="100000" l="5719" r="100000">
                        <a14:backgroundMark x1="24510" y1="33333" x2="31373" y2="49020"/>
                        <a14:backgroundMark x1="32190" y1="50000" x2="35131" y2="53431"/>
                        <a14:backgroundMark x1="65033" y1="52288" x2="77614" y2="54085"/>
                        <a14:backgroundMark x1="32516" y1="66667" x2="41013" y2="80556"/>
                        <a14:backgroundMark x1="21242" y1="3431" x2="7843" y2="20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77" y="4038601"/>
            <a:ext cx="2837612" cy="28376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5014504" y="2956620"/>
            <a:ext cx="4208842" cy="1081980"/>
          </a:xfrm>
          <a:prstGeom prst="wedgeEllipseCallout">
            <a:avLst>
              <a:gd name="adj1" fmla="val -23591"/>
              <a:gd name="adj2" fmla="val 73232"/>
            </a:avLst>
          </a:prstGeom>
          <a:solidFill>
            <a:schemeClr val="bg1"/>
          </a:solidFill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juice.</a:t>
            </a:r>
          </a:p>
        </p:txBody>
      </p:sp>
      <p:pic>
        <p:nvPicPr>
          <p:cNvPr id="3" name="ttsMP3.com_VoiceText_2023-10-3_15_46_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4123" y="3733800"/>
            <a:ext cx="609600" cy="609600"/>
          </a:xfrm>
          <a:prstGeom prst="rect">
            <a:avLst/>
          </a:prstGeom>
        </p:spPr>
      </p:pic>
      <p:sp>
        <p:nvSpPr>
          <p:cNvPr id="13" name="Action Button: Home 12">
            <a:hlinkClick r:id="" action="ppaction://noaction" highlightClick="1"/>
          </p:cNvPr>
          <p:cNvSpPr/>
          <p:nvPr/>
        </p:nvSpPr>
        <p:spPr>
          <a:xfrm>
            <a:off x="9452660" y="6134100"/>
            <a:ext cx="704850" cy="7239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itchen Background Images, HD Pictures and Wallpaper For Free Download | 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62921" y="3468449"/>
            <a:ext cx="3881805" cy="1081980"/>
          </a:xfrm>
          <a:prstGeom prst="wedgeEllipseCallout">
            <a:avLst>
              <a:gd name="adj1" fmla="val 24317"/>
              <a:gd name="adj2" fmla="val 80107"/>
            </a:avLst>
          </a:prstGeom>
          <a:solidFill>
            <a:schemeClr val="bg1"/>
          </a:solidFill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jelly.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tsMP3.com_VoiceText_2023-10-3_15_47_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1560" y="3390169"/>
            <a:ext cx="609600" cy="609600"/>
          </a:xfrm>
          <a:prstGeom prst="rect">
            <a:avLst/>
          </a:prstGeom>
        </p:spPr>
      </p:pic>
      <p:pic>
        <p:nvPicPr>
          <p:cNvPr id="9218" name="Picture 2" descr="Clipart Stock Jelly Clipart Flan - Kirby Dessert Transparent PNG - 600x600  - Free Download on Nice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7" y="4009439"/>
            <a:ext cx="2686215" cy="16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iếng Anh 4 Tập 2 - Unit 13 Would you like some milk? - Lesson 3 - 4 Read  and complete. | Sách Mề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" b="100000" l="10000" r="90000">
                        <a14:foregroundMark x1="30306" y1="17100" x2="42551" y2="20500"/>
                        <a14:foregroundMark x1="49388" y1="43200" x2="50714" y2="63900"/>
                        <a14:foregroundMark x1="33061" y1="69900" x2="56939" y2="92600"/>
                        <a14:foregroundMark x1="69796" y1="75200" x2="41939" y2="81300"/>
                        <a14:foregroundMark x1="29592" y1="78600" x2="43265" y2="93300"/>
                        <a14:foregroundMark x1="29592" y1="87900" x2="31633" y2="98000"/>
                        <a14:foregroundMark x1="36429" y1="75900" x2="37143" y2="83900"/>
                        <a14:foregroundMark x1="39184" y1="57200" x2="42551" y2="70600"/>
                        <a14:foregroundMark x1="54796" y1="46500" x2="49388" y2="69200"/>
                        <a14:foregroundMark x1="56939" y1="71900" x2="56224" y2="82600"/>
                        <a14:foregroundMark x1="60306" y1="70600" x2="63673" y2="79900"/>
                        <a14:foregroundMark x1="58980" y1="69900" x2="63673" y2="69900"/>
                        <a14:foregroundMark x1="57347" y1="32900" x2="63265" y2="4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01" y="4221093"/>
            <a:ext cx="2577114" cy="26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ction Button: Home 12">
            <a:hlinkClick r:id="" action="ppaction://noaction" highlightClick="1"/>
          </p:cNvPr>
          <p:cNvSpPr/>
          <p:nvPr/>
        </p:nvSpPr>
        <p:spPr>
          <a:xfrm>
            <a:off x="9452660" y="6134100"/>
            <a:ext cx="704850" cy="7239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School autumn background, school board and many leaves - Vector 3069212  Vector Art at Vecteez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3011715" y="2100943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j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91715" y="2082800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1715" y="2100943"/>
            <a:ext cx="1016000" cy="1030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27" name="ô trống 1"/>
          <p:cNvSpPr/>
          <p:nvPr/>
        </p:nvSpPr>
        <p:spPr>
          <a:xfrm>
            <a:off x="5551715" y="2100943"/>
            <a:ext cx="1016000" cy="10305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8" name="ô trống 2"/>
          <p:cNvSpPr/>
          <p:nvPr/>
        </p:nvSpPr>
        <p:spPr>
          <a:xfrm>
            <a:off x="8091715" y="2082800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21715" y="2100943"/>
            <a:ext cx="1016000" cy="10305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30" name="ô trống 4"/>
          <p:cNvSpPr/>
          <p:nvPr/>
        </p:nvSpPr>
        <p:spPr>
          <a:xfrm>
            <a:off x="3011715" y="2100943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81715" y="2119086"/>
            <a:ext cx="1016000" cy="1030514"/>
          </a:xfrm>
          <a:prstGeom prst="roundRect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e</a:t>
            </a:r>
          </a:p>
        </p:txBody>
      </p:sp>
      <p:pic>
        <p:nvPicPr>
          <p:cNvPr id="36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468618" y="4189571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Dodecagon 36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8" name="Dodecagon 37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10</a:t>
            </a:r>
            <a:endParaRPr lang="en-US" sz="3200" dirty="0">
              <a:latin typeface=".VnArial" panose="020B7200000000000000" pitchFamily="34" charset="0"/>
            </a:endParaRPr>
          </a:p>
        </p:txBody>
      </p:sp>
      <p:sp>
        <p:nvSpPr>
          <p:cNvPr id="39" name="Dodecagon 38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.VnArial" panose="020B7200000000000000" pitchFamily="34" charset="0"/>
              </a:rPr>
              <a:t>8</a:t>
            </a:r>
            <a:endParaRPr lang="en-US" sz="3600" dirty="0">
              <a:latin typeface=".VnArial" panose="020B7200000000000000" pitchFamily="34" charset="0"/>
            </a:endParaRPr>
          </a:p>
        </p:txBody>
      </p:sp>
      <p:sp>
        <p:nvSpPr>
          <p:cNvPr id="40" name="Dodecagon 39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1" name="Dodecagon 40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2" name="Dodecagon 41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3" name="Dodecagon 42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4" name="Dodecagon 43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5" name="Dodecagon 44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6" name="Dodecagon 45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68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7" name="Dodecagon 46"/>
          <p:cNvSpPr/>
          <p:nvPr/>
        </p:nvSpPr>
        <p:spPr>
          <a:xfrm>
            <a:off x="5524682" y="4376056"/>
            <a:ext cx="994229" cy="994229"/>
          </a:xfrm>
          <a:prstGeom prst="dodecagon">
            <a:avLst/>
          </a:prstGeom>
          <a:solidFill>
            <a:srgbClr val="E1C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48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468619" y="4189572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Track 035">
            <a:hlinkClick r:id="" action="ppaction://media"/>
            <a:extLst>
              <a:ext uri="{FF2B5EF4-FFF2-40B4-BE49-F238E27FC236}">
                <a16:creationId xmlns:a16="http://schemas.microsoft.com/office/drawing/2014/main" id="{95630FF0-AC0E-4F79-8F64-9BF3342304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" end="5762.46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00427" y="270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80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35" grpId="0" animBg="1"/>
      <p:bldP spid="34" grpId="0" animBg="1"/>
      <p:bldP spid="33" grpId="0" animBg="1"/>
      <p:bldP spid="27" grpId="0" animBg="1"/>
      <p:bldP spid="28" grpId="0" animBg="1"/>
      <p:bldP spid="30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School autumn background, school board and many leaves - Vector 3069212  Vector Art at Vecteez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394050" y="4287543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7842430" y="2122714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87636" y="2122714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78049" y="2122714"/>
            <a:ext cx="1016000" cy="1030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7" name="Dodecagon 16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6" name="Dodecagon 15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10</a:t>
            </a:r>
            <a:endParaRPr lang="en-US" sz="3200" dirty="0">
              <a:latin typeface=".VnArial" panose="020B7200000000000000" pitchFamily="34" charset="0"/>
            </a:endParaRPr>
          </a:p>
        </p:txBody>
      </p:sp>
      <p:sp>
        <p:nvSpPr>
          <p:cNvPr id="18" name="Dodecagon 17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.VnArial" panose="020B7200000000000000" pitchFamily="34" charset="0"/>
              </a:rPr>
              <a:t>8</a:t>
            </a:r>
            <a:endParaRPr lang="en-US" sz="3600" dirty="0">
              <a:latin typeface=".VnArial" panose="020B7200000000000000" pitchFamily="34" charset="0"/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0" name="Dodecagon 19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1" name="Dodecagon 20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Dodecagon 21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Dodecagon 22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Dodecagon 23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Dodecagon 24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68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6" name="Dodecagon 25"/>
          <p:cNvSpPr/>
          <p:nvPr/>
        </p:nvSpPr>
        <p:spPr>
          <a:xfrm>
            <a:off x="5450113" y="4474027"/>
            <a:ext cx="994229" cy="994229"/>
          </a:xfrm>
          <a:prstGeom prst="dodecagon">
            <a:avLst/>
          </a:prstGeom>
          <a:solidFill>
            <a:srgbClr val="E1C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27" name="ô trống 1"/>
          <p:cNvSpPr/>
          <p:nvPr/>
        </p:nvSpPr>
        <p:spPr>
          <a:xfrm>
            <a:off x="4374141" y="2122714"/>
            <a:ext cx="1016000" cy="10305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8" name="ô trống 2"/>
          <p:cNvSpPr/>
          <p:nvPr/>
        </p:nvSpPr>
        <p:spPr>
          <a:xfrm>
            <a:off x="6687636" y="2122714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0620" y="2140857"/>
            <a:ext cx="1016000" cy="10305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cs typeface="Aharoni" panose="02010803020104030203" pitchFamily="2" charset="-79"/>
              </a:rPr>
              <a:t>w</a:t>
            </a:r>
            <a:endParaRPr lang="en-US" sz="6000" dirty="0">
              <a:cs typeface="Aharoni" panose="02010803020104030203" pitchFamily="2" charset="-79"/>
            </a:endParaRPr>
          </a:p>
        </p:txBody>
      </p:sp>
      <p:sp>
        <p:nvSpPr>
          <p:cNvPr id="30" name="ô trống 4"/>
          <p:cNvSpPr/>
          <p:nvPr/>
        </p:nvSpPr>
        <p:spPr>
          <a:xfrm>
            <a:off x="7842430" y="2122714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32842" y="2122714"/>
            <a:ext cx="1016000" cy="1030514"/>
          </a:xfrm>
          <a:prstGeom prst="roundRect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t</a:t>
            </a:r>
          </a:p>
        </p:txBody>
      </p:sp>
      <p:pic>
        <p:nvPicPr>
          <p:cNvPr id="1028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394050" y="4287543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5429" y="810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4" grpId="0" animBg="1"/>
      <p:bldP spid="33" grpId="0" animBg="1"/>
      <p:bldP spid="17" grpId="0" animBg="1"/>
      <p:bldP spid="17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chool autumn background, school board and many leaves - Vector 3069212  Vector Art at Vecteez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8055426" y="1968501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39772" y="1968501"/>
            <a:ext cx="1016000" cy="1030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27" name="ô trống 1"/>
          <p:cNvSpPr/>
          <p:nvPr/>
        </p:nvSpPr>
        <p:spPr>
          <a:xfrm>
            <a:off x="4339772" y="1968501"/>
            <a:ext cx="1016000" cy="10305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95381" y="1968501"/>
            <a:ext cx="1016000" cy="10305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cs typeface="Aharoni" panose="02010803020104030203" pitchFamily="2" charset="-79"/>
              </a:rPr>
              <a:t>p</a:t>
            </a:r>
            <a:endParaRPr lang="en-US" sz="6000" dirty="0">
              <a:cs typeface="Aharoni" panose="02010803020104030203" pitchFamily="2" charset="-79"/>
            </a:endParaRPr>
          </a:p>
        </p:txBody>
      </p:sp>
      <p:sp>
        <p:nvSpPr>
          <p:cNvPr id="30" name="ô trống 4"/>
          <p:cNvSpPr/>
          <p:nvPr/>
        </p:nvSpPr>
        <p:spPr>
          <a:xfrm>
            <a:off x="8055426" y="1968501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01787" y="1968501"/>
            <a:ext cx="1016000" cy="1030514"/>
          </a:xfrm>
          <a:prstGeom prst="roundRect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83789" y="1968501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t</a:t>
            </a:r>
          </a:p>
        </p:txBody>
      </p:sp>
      <p:pic>
        <p:nvPicPr>
          <p:cNvPr id="37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601787" y="4069829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Dodecagon 37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9" name="Dodecagon 38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10</a:t>
            </a:r>
            <a:endParaRPr lang="en-US" sz="3200" dirty="0">
              <a:latin typeface=".VnArial" panose="020B7200000000000000" pitchFamily="34" charset="0"/>
            </a:endParaRPr>
          </a:p>
        </p:txBody>
      </p:sp>
      <p:sp>
        <p:nvSpPr>
          <p:cNvPr id="40" name="Dodecagon 39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.VnArial" panose="020B7200000000000000" pitchFamily="34" charset="0"/>
              </a:rPr>
              <a:t>8</a:t>
            </a:r>
            <a:endParaRPr lang="en-US" sz="3600" dirty="0">
              <a:latin typeface=".VnArial" panose="020B7200000000000000" pitchFamily="34" charset="0"/>
            </a:endParaRPr>
          </a:p>
        </p:txBody>
      </p:sp>
      <p:sp>
        <p:nvSpPr>
          <p:cNvPr id="41" name="Dodecagon 40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2" name="Dodecagon 41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3" name="Dodecagon 42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4" name="Dodecagon 43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5" name="Dodecagon 44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6" name="Dodecagon 45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7" name="Dodecagon 46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68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8" name="Dodecagon 47"/>
          <p:cNvSpPr/>
          <p:nvPr/>
        </p:nvSpPr>
        <p:spPr>
          <a:xfrm>
            <a:off x="5657851" y="4256314"/>
            <a:ext cx="994229" cy="994229"/>
          </a:xfrm>
          <a:prstGeom prst="dodecagon">
            <a:avLst/>
          </a:prstGeom>
          <a:solidFill>
            <a:srgbClr val="E1C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49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601788" y="4069830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4457" y="910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3" grpId="0" animBg="1"/>
      <p:bldP spid="27" grpId="0" animBg="1"/>
      <p:bldP spid="30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School autumn background, school board and many leaves - Vector 3069212  Vector Art at Vecteez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8030797" y="1973943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98904" y="1973943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z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157621" y="1973943"/>
            <a:ext cx="1016000" cy="1030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27" name="ô trống 1"/>
          <p:cNvSpPr/>
          <p:nvPr/>
        </p:nvSpPr>
        <p:spPr>
          <a:xfrm>
            <a:off x="3157621" y="1973943"/>
            <a:ext cx="1016000" cy="10305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8" name="ô trống 2"/>
          <p:cNvSpPr/>
          <p:nvPr/>
        </p:nvSpPr>
        <p:spPr>
          <a:xfrm>
            <a:off x="6817036" y="1973943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371382" y="1973943"/>
            <a:ext cx="1016000" cy="10305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cs typeface="Aharoni" panose="02010803020104030203" pitchFamily="2" charset="-79"/>
              </a:rPr>
              <a:t>i</a:t>
            </a:r>
            <a:endParaRPr lang="en-US" sz="6000" dirty="0">
              <a:cs typeface="Aharoni" panose="02010803020104030203" pitchFamily="2" charset="-79"/>
            </a:endParaRPr>
          </a:p>
        </p:txBody>
      </p:sp>
      <p:sp>
        <p:nvSpPr>
          <p:cNvPr id="30" name="ô trống 4"/>
          <p:cNvSpPr/>
          <p:nvPr/>
        </p:nvSpPr>
        <p:spPr>
          <a:xfrm>
            <a:off x="8030797" y="1973943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85143" y="1973943"/>
            <a:ext cx="1016000" cy="1030514"/>
          </a:xfrm>
          <a:prstGeom prst="roundRect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z</a:t>
            </a:r>
          </a:p>
        </p:txBody>
      </p:sp>
      <p:pic>
        <p:nvPicPr>
          <p:cNvPr id="49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585143" y="3999070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Dodecagon 49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51" name="Dodecagon 50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10</a:t>
            </a:r>
            <a:endParaRPr lang="en-US" sz="3200" dirty="0">
              <a:latin typeface=".VnArial" panose="020B7200000000000000" pitchFamily="34" charset="0"/>
            </a:endParaRPr>
          </a:p>
        </p:txBody>
      </p:sp>
      <p:sp>
        <p:nvSpPr>
          <p:cNvPr id="52" name="Dodecagon 51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.VnArial" panose="020B7200000000000000" pitchFamily="34" charset="0"/>
              </a:rPr>
              <a:t>8</a:t>
            </a:r>
            <a:endParaRPr lang="en-US" sz="3600" dirty="0">
              <a:latin typeface=".VnArial" panose="020B7200000000000000" pitchFamily="34" charset="0"/>
            </a:endParaRPr>
          </a:p>
        </p:txBody>
      </p:sp>
      <p:sp>
        <p:nvSpPr>
          <p:cNvPr id="53" name="Dodecagon 52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54" name="Dodecagon 53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55" name="Dodecagon 54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6" name="Dodecagon 55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57" name="Dodecagon 56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58" name="Dodecagon 57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59" name="Dodecagon 58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68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0" name="Dodecagon 59"/>
          <p:cNvSpPr/>
          <p:nvPr/>
        </p:nvSpPr>
        <p:spPr>
          <a:xfrm>
            <a:off x="5641207" y="4185555"/>
            <a:ext cx="994229" cy="994229"/>
          </a:xfrm>
          <a:prstGeom prst="dodecagon">
            <a:avLst/>
          </a:prstGeom>
          <a:solidFill>
            <a:srgbClr val="E1C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61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585144" y="3999071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zz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7106" y="187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4" grpId="0" animBg="1"/>
      <p:bldP spid="33" grpId="0" animBg="1"/>
      <p:bldP spid="27" grpId="0" animBg="1"/>
      <p:bldP spid="28" grpId="0" animBg="1"/>
      <p:bldP spid="30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chool autumn background, school board and many leaves - Vector 3069212  Vector Art at Vecteez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749909" y="1972129"/>
            <a:ext cx="1016000" cy="1030514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209879" y="1972129"/>
            <a:ext cx="1016000" cy="1030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27" name="ô trống 1"/>
          <p:cNvSpPr/>
          <p:nvPr/>
        </p:nvSpPr>
        <p:spPr>
          <a:xfrm>
            <a:off x="3209879" y="1995715"/>
            <a:ext cx="1016000" cy="10305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018255" y="1972129"/>
            <a:ext cx="1016000" cy="10305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cs typeface="Aharoni" panose="02010803020104030203" pitchFamily="2" charset="-79"/>
              </a:rPr>
              <a:t>p</a:t>
            </a:r>
            <a:endParaRPr lang="en-US" sz="6000" dirty="0">
              <a:cs typeface="Aharoni" panose="02010803020104030203" pitchFamily="2" charset="-79"/>
            </a:endParaRPr>
          </a:p>
        </p:txBody>
      </p:sp>
      <p:sp>
        <p:nvSpPr>
          <p:cNvPr id="30" name="ô trống 4"/>
          <p:cNvSpPr/>
          <p:nvPr/>
        </p:nvSpPr>
        <p:spPr>
          <a:xfrm>
            <a:off x="6749909" y="1995715"/>
            <a:ext cx="1016000" cy="1030514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01503" y="1972129"/>
            <a:ext cx="1016000" cy="1030514"/>
          </a:xfrm>
          <a:prstGeom prst="roundRect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941533" y="1964872"/>
            <a:ext cx="1016000" cy="1030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r</a:t>
            </a:r>
          </a:p>
        </p:txBody>
      </p:sp>
      <p:pic>
        <p:nvPicPr>
          <p:cNvPr id="37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502770" y="4200457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Dodecagon 37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9" name="Dodecagon 38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10</a:t>
            </a:r>
            <a:endParaRPr lang="en-US" sz="3200" dirty="0">
              <a:latin typeface=".VnArial" panose="020B7200000000000000" pitchFamily="34" charset="0"/>
            </a:endParaRPr>
          </a:p>
        </p:txBody>
      </p:sp>
      <p:sp>
        <p:nvSpPr>
          <p:cNvPr id="40" name="Dodecagon 39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.VnArial" panose="020B7200000000000000" pitchFamily="34" charset="0"/>
              </a:rPr>
              <a:t>8</a:t>
            </a:r>
            <a:endParaRPr lang="en-US" sz="3600" dirty="0">
              <a:latin typeface=".VnArial" panose="020B7200000000000000" pitchFamily="34" charset="0"/>
            </a:endParaRPr>
          </a:p>
        </p:txBody>
      </p:sp>
      <p:sp>
        <p:nvSpPr>
          <p:cNvPr id="41" name="Dodecagon 40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2" name="Dodecagon 41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3" name="Dodecagon 42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8B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4" name="Dodecagon 43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5" name="Dodecagon 44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6" name="Dodecagon 45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7" name="Dodecagon 46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68E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8" name="Dodecagon 47"/>
          <p:cNvSpPr/>
          <p:nvPr/>
        </p:nvSpPr>
        <p:spPr>
          <a:xfrm>
            <a:off x="5558834" y="4386942"/>
            <a:ext cx="994229" cy="994229"/>
          </a:xfrm>
          <a:prstGeom prst="dodecagon">
            <a:avLst/>
          </a:prstGeom>
          <a:solidFill>
            <a:srgbClr val="E1C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49" name="Picture 4" descr="Hình ảnh Bài Hát đồng Hồ Bấm Giờ PNG , Đồng Hồ Bấm Giờ, Thứ Gì đó, Màu đỏ 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002" r="18538" b="15214"/>
          <a:stretch/>
        </p:blipFill>
        <p:spPr bwMode="auto">
          <a:xfrm>
            <a:off x="5502771" y="4200458"/>
            <a:ext cx="1099097" cy="12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558285" y="1972129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23" name="ô trống 4"/>
          <p:cNvSpPr/>
          <p:nvPr/>
        </p:nvSpPr>
        <p:spPr>
          <a:xfrm>
            <a:off x="5557881" y="1995715"/>
            <a:ext cx="1016000" cy="10305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133157" y="1972129"/>
            <a:ext cx="1016000" cy="1030514"/>
          </a:xfrm>
          <a:prstGeom prst="round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cs typeface="Aharoni" panose="02010803020104030203" pitchFamily="2" charset="-79"/>
              </a:rPr>
              <a:t>n</a:t>
            </a:r>
          </a:p>
        </p:txBody>
      </p:sp>
      <p:sp>
        <p:nvSpPr>
          <p:cNvPr id="25" name="ô trống 4"/>
          <p:cNvSpPr/>
          <p:nvPr/>
        </p:nvSpPr>
        <p:spPr>
          <a:xfrm>
            <a:off x="9133157" y="1964872"/>
            <a:ext cx="1016000" cy="1030514"/>
          </a:xfrm>
          <a:prstGeom prst="round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pic>
        <p:nvPicPr>
          <p:cNvPr id="2" name="popco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17963" y="1362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3" grpId="0" animBg="1"/>
      <p:bldP spid="27" grpId="0" animBg="1"/>
      <p:bldP spid="30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rgbClr val="008177"/>
            </a:fgClr>
            <a:bgClr>
              <a:schemeClr val="bg1"/>
            </a:bgClr>
          </a:pattFill>
        </p:spPr>
      </p:pic>
      <p:sp>
        <p:nvSpPr>
          <p:cNvPr id="3" name="Rectangle 2"/>
          <p:cNvSpPr/>
          <p:nvPr/>
        </p:nvSpPr>
        <p:spPr>
          <a:xfrm>
            <a:off x="3111016" y="4685227"/>
            <a:ext cx="596996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02</a:t>
            </a:r>
          </a:p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Activity 3</a:t>
            </a:r>
          </a:p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8177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 Listen and chant.</a:t>
            </a:r>
          </a:p>
        </p:txBody>
      </p:sp>
    </p:spTree>
    <p:extLst>
      <p:ext uri="{BB962C8B-B14F-4D97-AF65-F5344CB8AC3E}">
        <p14:creationId xmlns:p14="http://schemas.microsoft.com/office/powerpoint/2010/main" val="37484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rgbClr val="008177"/>
            </a:fgClr>
            <a:bgClr>
              <a:schemeClr val="bg1"/>
            </a:bgClr>
          </a:pattFill>
        </p:spPr>
      </p:pic>
      <p:sp>
        <p:nvSpPr>
          <p:cNvPr id="3" name="Rectangle 2"/>
          <p:cNvSpPr/>
          <p:nvPr/>
        </p:nvSpPr>
        <p:spPr>
          <a:xfrm>
            <a:off x="3111016" y="4757798"/>
            <a:ext cx="596996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03</a:t>
            </a:r>
          </a:p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Activity 4</a:t>
            </a:r>
          </a:p>
          <a:p>
            <a:pPr algn="ctr">
              <a:defRPr/>
            </a:pPr>
            <a:r>
              <a:rPr lang="en-US" sz="5400" b="1" spc="5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8177"/>
                </a:solidFill>
                <a:effectLst>
                  <a:glow rad="38100">
                    <a:srgbClr val="FFBF3A">
                      <a:alpha val="40000"/>
                    </a:srgbClr>
                  </a:glow>
                </a:effectLst>
                <a:latin typeface="Arial"/>
              </a:rPr>
              <a:t> Listen and tick.</a:t>
            </a:r>
          </a:p>
        </p:txBody>
      </p:sp>
    </p:spTree>
    <p:extLst>
      <p:ext uri="{BB962C8B-B14F-4D97-AF65-F5344CB8AC3E}">
        <p14:creationId xmlns:p14="http://schemas.microsoft.com/office/powerpoint/2010/main" val="17168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Life background Vectors &amp; Illustrations for Free Download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"/>
            <a:ext cx="12192000" cy="68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3292" y="276477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entury" panose="02040604050505020304" pitchFamily="18" charset="0"/>
              </a:rPr>
              <a:t>Listen and tick.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053DD-4088-4721-9AEF-8AEEA4DB8E5C}"/>
              </a:ext>
            </a:extLst>
          </p:cNvPr>
          <p:cNvGrpSpPr/>
          <p:nvPr/>
        </p:nvGrpSpPr>
        <p:grpSpPr>
          <a:xfrm>
            <a:off x="667091" y="1795281"/>
            <a:ext cx="5254170" cy="3073399"/>
            <a:chOff x="199381" y="1774372"/>
            <a:chExt cx="4310743" cy="2503486"/>
          </a:xfrm>
        </p:grpSpPr>
        <p:sp>
          <p:nvSpPr>
            <p:cNvPr id="6" name="Rounded Rectangle 5"/>
            <p:cNvSpPr/>
            <p:nvPr/>
          </p:nvSpPr>
          <p:spPr>
            <a:xfrm>
              <a:off x="199381" y="1774372"/>
              <a:ext cx="4310743" cy="2503486"/>
            </a:xfrm>
            <a:prstGeom prst="roundRect">
              <a:avLst/>
            </a:prstGeom>
            <a:solidFill>
              <a:srgbClr val="8BE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229" y="1872344"/>
              <a:ext cx="370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53" y="2058955"/>
              <a:ext cx="1790555" cy="13700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084" y="2097498"/>
              <a:ext cx="1758120" cy="131601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97" y="3681426"/>
              <a:ext cx="420599" cy="40544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896" y="3675777"/>
              <a:ext cx="420934" cy="40534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184073" y="3634987"/>
              <a:ext cx="457200" cy="45720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66658" y="3634987"/>
              <a:ext cx="457200" cy="45720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53FF9-66C0-453B-B7F4-D4F531D038A6}"/>
              </a:ext>
            </a:extLst>
          </p:cNvPr>
          <p:cNvGrpSpPr/>
          <p:nvPr/>
        </p:nvGrpSpPr>
        <p:grpSpPr>
          <a:xfrm>
            <a:off x="6313152" y="1795280"/>
            <a:ext cx="5254170" cy="3073399"/>
            <a:chOff x="4572000" y="1774372"/>
            <a:chExt cx="4310743" cy="2503486"/>
          </a:xfrm>
        </p:grpSpPr>
        <p:sp>
          <p:nvSpPr>
            <p:cNvPr id="7" name="Rounded Rectangle 6"/>
            <p:cNvSpPr/>
            <p:nvPr/>
          </p:nvSpPr>
          <p:spPr>
            <a:xfrm>
              <a:off x="4572000" y="1774372"/>
              <a:ext cx="4310743" cy="2503486"/>
            </a:xfrm>
            <a:prstGeom prst="roundRect">
              <a:avLst/>
            </a:prstGeom>
            <a:solidFill>
              <a:srgbClr val="8BE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1486" y="1872344"/>
              <a:ext cx="370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512" y="2186641"/>
              <a:ext cx="1743478" cy="13340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380" y="1793411"/>
              <a:ext cx="1611671" cy="186332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781" y="3681426"/>
              <a:ext cx="420599" cy="4054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380" y="3675777"/>
              <a:ext cx="420934" cy="405344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796557" y="3634987"/>
              <a:ext cx="457200" cy="45720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79142" y="3634987"/>
              <a:ext cx="457200" cy="45720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9" y="114311"/>
            <a:ext cx="700399" cy="7489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77" y="815337"/>
            <a:ext cx="1330081" cy="6116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5775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5960795" y="6221596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5887178" y="6203199"/>
            <a:ext cx="417647" cy="349480"/>
            <a:chOff x="4333009" y="4935682"/>
            <a:chExt cx="417647" cy="349480"/>
          </a:xfrm>
        </p:grpSpPr>
        <p:sp>
          <p:nvSpPr>
            <p:cNvPr id="47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Track 037">
            <a:hlinkClick r:id="" action="ppaction://media"/>
            <a:extLst>
              <a:ext uri="{FF2B5EF4-FFF2-40B4-BE49-F238E27FC236}">
                <a16:creationId xmlns:a16="http://schemas.microsoft.com/office/drawing/2014/main" id="{E87A9EEF-6178-43ED-A1B9-4437949BE7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25" end="2991.9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04725" y="-103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79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29" grpId="1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3_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159</Words>
  <Application>Microsoft Office PowerPoint</Application>
  <PresentationFormat>Màn hình rộng</PresentationFormat>
  <Paragraphs>121</Paragraphs>
  <Slides>15</Slides>
  <Notes>1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30" baseType="lpstr">
      <vt:lpstr>.VnArial</vt:lpstr>
      <vt:lpstr>Aharoni</vt:lpstr>
      <vt:lpstr>Arial</vt:lpstr>
      <vt:lpstr>Bellota Text Light</vt:lpstr>
      <vt:lpstr>Calibri</vt:lpstr>
      <vt:lpstr>Calibri Light</vt:lpstr>
      <vt:lpstr>Century</vt:lpstr>
      <vt:lpstr>Comic Sans MS</vt:lpstr>
      <vt:lpstr>Satisfy</vt:lpstr>
      <vt:lpstr>Tw Cen MT</vt:lpstr>
      <vt:lpstr>Tw Cen MT Condensed</vt:lpstr>
      <vt:lpstr>Wingdings 3</vt:lpstr>
      <vt:lpstr>3_Lafew template</vt:lpstr>
      <vt:lpstr>Office Theme</vt:lpstr>
      <vt:lpstr>Integral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</cp:lastModifiedBy>
  <cp:revision>193</cp:revision>
  <dcterms:created xsi:type="dcterms:W3CDTF">2020-12-03T01:35:36Z</dcterms:created>
  <dcterms:modified xsi:type="dcterms:W3CDTF">2025-12-17T01:04:42Z</dcterms:modified>
</cp:coreProperties>
</file>