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492" r:id="rId2"/>
    <p:sldId id="325" r:id="rId3"/>
    <p:sldId id="347" r:id="rId4"/>
    <p:sldId id="348" r:id="rId5"/>
    <p:sldId id="387" r:id="rId6"/>
    <p:sldId id="388" r:id="rId7"/>
    <p:sldId id="350" r:id="rId8"/>
    <p:sldId id="389" r:id="rId9"/>
    <p:sldId id="390" r:id="rId10"/>
    <p:sldId id="329" r:id="rId11"/>
    <p:sldId id="323" r:id="rId12"/>
    <p:sldId id="326" r:id="rId13"/>
    <p:sldId id="327" r:id="rId14"/>
    <p:sldId id="324" r:id="rId15"/>
    <p:sldId id="338" r:id="rId16"/>
    <p:sldId id="391" r:id="rId17"/>
    <p:sldId id="322" r:id="rId18"/>
    <p:sldId id="392"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660066"/>
    <a:srgbClr val="003300"/>
    <a:srgbClr val="154642"/>
    <a:srgbClr val="B5853D"/>
    <a:srgbClr val="F8C7A5"/>
    <a:srgbClr val="F0886C"/>
    <a:srgbClr val="8B5F31"/>
    <a:srgbClr val="7A5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9" autoAdjust="0"/>
    <p:restoredTop sz="93738" autoAdjust="0"/>
  </p:normalViewPr>
  <p:slideViewPr>
    <p:cSldViewPr snapToGrid="0" showGuides="1">
      <p:cViewPr varScale="1">
        <p:scale>
          <a:sx n="76" d="100"/>
          <a:sy n="76" d="100"/>
        </p:scale>
        <p:origin x="318"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2025/11/21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258712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304966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120770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2750057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14</a:t>
            </a:fld>
            <a:endParaRPr lang="zh-CN" altLang="en-US"/>
          </a:p>
        </p:txBody>
      </p:sp>
    </p:spTree>
    <p:extLst>
      <p:ext uri="{BB962C8B-B14F-4D97-AF65-F5344CB8AC3E}">
        <p14:creationId xmlns:p14="http://schemas.microsoft.com/office/powerpoint/2010/main" val="99920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i="1">
                <a:effectLst/>
                <a:latin typeface="Times New Roman" panose="02020603050405020304" pitchFamily="18" charset="0"/>
                <a:ea typeface="Times New Roman" panose="02020603050405020304" pitchFamily="18" charset="0"/>
              </a:rPr>
              <a:t>Đọc diễn cảm: Giọng thanh của một em bé, âm điệu nhẹ nhàng thiết tha.</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354689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65061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17</a:t>
            </a:fld>
            <a:endParaRPr lang="zh-CN" altLang="en-US"/>
          </a:p>
        </p:txBody>
      </p:sp>
    </p:spTree>
    <p:extLst>
      <p:ext uri="{BB962C8B-B14F-4D97-AF65-F5344CB8AC3E}">
        <p14:creationId xmlns:p14="http://schemas.microsoft.com/office/powerpoint/2010/main" val="282692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18</a:t>
            </a:fld>
            <a:endParaRPr lang="zh-CN" altLang="en-US"/>
          </a:p>
        </p:txBody>
      </p:sp>
    </p:spTree>
    <p:extLst>
      <p:ext uri="{BB962C8B-B14F-4D97-AF65-F5344CB8AC3E}">
        <p14:creationId xmlns:p14="http://schemas.microsoft.com/office/powerpoint/2010/main" val="353645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270285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343712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12954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825388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16000" y="540918"/>
            <a:ext cx="10160000" cy="577616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975748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E4E140-E2CB-5C5C-2B93-2270AF9A833A}"/>
              </a:ext>
            </a:extLst>
          </p:cNvPr>
          <p:cNvSpPr>
            <a:spLocks noGrp="1"/>
          </p:cNvSpPr>
          <p:nvPr>
            <p:ph type="dt" sz="half" idx="10"/>
          </p:nvPr>
        </p:nvSpPr>
        <p:spPr/>
        <p:txBody>
          <a:bodyPr/>
          <a:lstStyle>
            <a:lvl1pPr>
              <a:defRPr/>
            </a:lvl1pPr>
          </a:lstStyle>
          <a:p>
            <a:pPr>
              <a:defRPr/>
            </a:pPr>
            <a:fld id="{A4AB429A-B9E4-4108-BF7B-72A3D03B99BA}" type="datetimeFigureOut">
              <a:rPr lang="en-GB"/>
              <a:pPr>
                <a:defRPr/>
              </a:pPr>
              <a:t>21/11/2025</a:t>
            </a:fld>
            <a:endParaRPr lang="en-GB"/>
          </a:p>
        </p:txBody>
      </p:sp>
      <p:sp>
        <p:nvSpPr>
          <p:cNvPr id="5" name="Footer Placeholder 4">
            <a:extLst>
              <a:ext uri="{FF2B5EF4-FFF2-40B4-BE49-F238E27FC236}">
                <a16:creationId xmlns:a16="http://schemas.microsoft.com/office/drawing/2014/main" id="{D2F31546-F4B6-E80E-BAE8-DFFE18B5F8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66C2935-55FB-F3FE-8494-B63CB53D79FB}"/>
              </a:ext>
            </a:extLst>
          </p:cNvPr>
          <p:cNvSpPr>
            <a:spLocks noGrp="1"/>
          </p:cNvSpPr>
          <p:nvPr>
            <p:ph type="sldNum" sz="quarter" idx="12"/>
          </p:nvPr>
        </p:nvSpPr>
        <p:spPr/>
        <p:txBody>
          <a:bodyPr/>
          <a:lstStyle>
            <a:lvl1pPr>
              <a:defRPr/>
            </a:lvl1pPr>
          </a:lstStyle>
          <a:p>
            <a:pPr>
              <a:defRPr/>
            </a:pPr>
            <a:fld id="{AA90C500-FF8F-4137-B46C-EBF8F3E12AB8}" type="slidenum">
              <a:rPr lang="en-GB"/>
              <a:pPr>
                <a:defRPr/>
              </a:pPr>
              <a:t>‹#›</a:t>
            </a:fld>
            <a:endParaRPr lang="en-GB"/>
          </a:p>
        </p:txBody>
      </p:sp>
    </p:spTree>
    <p:extLst>
      <p:ext uri="{BB962C8B-B14F-4D97-AF65-F5344CB8AC3E}">
        <p14:creationId xmlns:p14="http://schemas.microsoft.com/office/powerpoint/2010/main" val="82795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6"/>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7"/>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 id="2147483673" r:id="rId14"/>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vi.wikipedia.org/wiki/Nha_Trang" TargetMode="External"/><Relationship Id="rId5" Type="http://schemas.openxmlformats.org/officeDocument/2006/relationships/hyperlink" Target="https://vi.wikipedia.org/wiki/Ch%C4%83m_Pa" TargetMode="External"/><Relationship Id="rId4" Type="http://schemas.openxmlformats.org/officeDocument/2006/relationships/hyperlink" Target="https://vi.wikipedia.org/wiki/%C4%90%E1%BB%81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THÚY HÀ</a:t>
            </a:r>
          </a:p>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1262274" y="1129646"/>
            <a:ext cx="3687589" cy="975915"/>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589" h="975915" fill="none" extrusionOk="0">
                        <a:moveTo>
                          <a:pt x="452098" y="121989"/>
                        </a:moveTo>
                        <a:cubicBezTo>
                          <a:pt x="1360242" y="-219814"/>
                          <a:pt x="2546874" y="493105"/>
                          <a:pt x="3687589" y="121989"/>
                        </a:cubicBezTo>
                        <a:cubicBezTo>
                          <a:pt x="3621450" y="211741"/>
                          <a:pt x="3326819" y="640459"/>
                          <a:pt x="3235491" y="853926"/>
                        </a:cubicBezTo>
                        <a:cubicBezTo>
                          <a:pt x="2216155" y="1225130"/>
                          <a:pt x="884265" y="497830"/>
                          <a:pt x="0" y="853926"/>
                        </a:cubicBezTo>
                        <a:cubicBezTo>
                          <a:pt x="282994" y="535355"/>
                          <a:pt x="276156" y="515388"/>
                          <a:pt x="452098" y="121989"/>
                        </a:cubicBezTo>
                        <a:close/>
                      </a:path>
                      <a:path w="3687589" h="975915" stroke="0" extrusionOk="0">
                        <a:moveTo>
                          <a:pt x="452098" y="121989"/>
                        </a:moveTo>
                        <a:cubicBezTo>
                          <a:pt x="1588757" y="-383331"/>
                          <a:pt x="2601168" y="471732"/>
                          <a:pt x="3687589" y="121989"/>
                        </a:cubicBezTo>
                        <a:cubicBezTo>
                          <a:pt x="3529416" y="485025"/>
                          <a:pt x="3373456" y="665153"/>
                          <a:pt x="3235491" y="853926"/>
                        </a:cubicBezTo>
                        <a:cubicBezTo>
                          <a:pt x="2252298" y="1122179"/>
                          <a:pt x="1066211" y="487325"/>
                          <a:pt x="0" y="853926"/>
                        </a:cubicBezTo>
                        <a:cubicBezTo>
                          <a:pt x="212293" y="487512"/>
                          <a:pt x="340072" y="429793"/>
                          <a:pt x="452098" y="12198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grpSp>
        <p:nvGrpSpPr>
          <p:cNvPr id="77" name="Group 76">
            <a:extLst>
              <a:ext uri="{FF2B5EF4-FFF2-40B4-BE49-F238E27FC236}">
                <a16:creationId xmlns:a16="http://schemas.microsoft.com/office/drawing/2014/main" id="{C09D3F4E-6552-861D-EDAA-C21BAB6436CA}"/>
              </a:ext>
            </a:extLst>
          </p:cNvPr>
          <p:cNvGrpSpPr/>
          <p:nvPr/>
        </p:nvGrpSpPr>
        <p:grpSpPr>
          <a:xfrm>
            <a:off x="399196" y="2105561"/>
            <a:ext cx="11393607" cy="1323439"/>
            <a:chOff x="184353" y="947557"/>
            <a:chExt cx="8545206" cy="992579"/>
          </a:xfrm>
        </p:grpSpPr>
        <p:grpSp>
          <p:nvGrpSpPr>
            <p:cNvPr id="78" name="Group 77">
              <a:extLst>
                <a:ext uri="{FF2B5EF4-FFF2-40B4-BE49-F238E27FC236}">
                  <a16:creationId xmlns:a16="http://schemas.microsoft.com/office/drawing/2014/main" id="{670DA32C-0382-4BEB-2359-824E91001094}"/>
                </a:ext>
              </a:extLst>
            </p:cNvPr>
            <p:cNvGrpSpPr/>
            <p:nvPr/>
          </p:nvGrpSpPr>
          <p:grpSpPr>
            <a:xfrm>
              <a:off x="184353" y="952274"/>
              <a:ext cx="707923" cy="707923"/>
              <a:chOff x="8079657" y="1342173"/>
              <a:chExt cx="707923" cy="707923"/>
            </a:xfrm>
          </p:grpSpPr>
          <p:sp>
            <p:nvSpPr>
              <p:cNvPr id="80" name="Oval 79">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latin typeface="UTM Avo" panose="02040603050506020204" pitchFamily="18" charset="0"/>
                </a:endParaRPr>
              </a:p>
            </p:txBody>
          </p:sp>
          <p:sp>
            <p:nvSpPr>
              <p:cNvPr id="81" name="Oval 80">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grpSp>
        <p:sp>
          <p:nvSpPr>
            <p:cNvPr id="79" name="TextBox 78">
              <a:extLst>
                <a:ext uri="{FF2B5EF4-FFF2-40B4-BE49-F238E27FC236}">
                  <a16:creationId xmlns:a16="http://schemas.microsoft.com/office/drawing/2014/main" id="{E07E3654-E4FA-5DEE-D785-7ACC8CBABAA0}"/>
                </a:ext>
              </a:extLst>
            </p:cNvPr>
            <p:cNvSpPr txBox="1"/>
            <p:nvPr/>
          </p:nvSpPr>
          <p:spPr>
            <a:xfrm>
              <a:off x="184353" y="947557"/>
              <a:ext cx="8545206" cy="992579"/>
            </a:xfrm>
            <a:prstGeom prst="rect">
              <a:avLst/>
            </a:prstGeom>
            <a:noFill/>
            <a:ln>
              <a:noFill/>
            </a:ln>
          </p:spPr>
          <p:txBody>
            <a:bodyPr wrap="square">
              <a:spAutoFit/>
            </a:bodyPr>
            <a:lstStyle/>
            <a:p>
              <a:pPr lvl="1"/>
              <a:r>
                <a:rPr lang="en-US" sz="3733"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en-US" sz="3733">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40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4000" b="0" i="0">
                <a:solidFill>
                  <a:srgbClr val="000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30478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80">
                                          <p:stCondLst>
                                            <p:cond delay="0"/>
                                          </p:stCondLst>
                                        </p:cTn>
                                        <p:tgtEl>
                                          <p:spTgt spid="71"/>
                                        </p:tgtEl>
                                      </p:cBhvr>
                                    </p:animEffect>
                                    <p:anim calcmode="lin" valueType="num">
                                      <p:cBhvr>
                                        <p:cTn id="13"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8" dur="26">
                                          <p:stCondLst>
                                            <p:cond delay="650"/>
                                          </p:stCondLst>
                                        </p:cTn>
                                        <p:tgtEl>
                                          <p:spTgt spid="71"/>
                                        </p:tgtEl>
                                      </p:cBhvr>
                                      <p:to x="100000" y="60000"/>
                                    </p:animScale>
                                    <p:animScale>
                                      <p:cBhvr>
                                        <p:cTn id="19" dur="166" decel="50000">
                                          <p:stCondLst>
                                            <p:cond delay="676"/>
                                          </p:stCondLst>
                                        </p:cTn>
                                        <p:tgtEl>
                                          <p:spTgt spid="71"/>
                                        </p:tgtEl>
                                      </p:cBhvr>
                                      <p:to x="100000" y="100000"/>
                                    </p:animScale>
                                    <p:animScale>
                                      <p:cBhvr>
                                        <p:cTn id="20" dur="26">
                                          <p:stCondLst>
                                            <p:cond delay="1312"/>
                                          </p:stCondLst>
                                        </p:cTn>
                                        <p:tgtEl>
                                          <p:spTgt spid="71"/>
                                        </p:tgtEl>
                                      </p:cBhvr>
                                      <p:to x="100000" y="80000"/>
                                    </p:animScale>
                                    <p:animScale>
                                      <p:cBhvr>
                                        <p:cTn id="21" dur="166" decel="50000">
                                          <p:stCondLst>
                                            <p:cond delay="1338"/>
                                          </p:stCondLst>
                                        </p:cTn>
                                        <p:tgtEl>
                                          <p:spTgt spid="71"/>
                                        </p:tgtEl>
                                      </p:cBhvr>
                                      <p:to x="100000" y="100000"/>
                                    </p:animScale>
                                    <p:animScale>
                                      <p:cBhvr>
                                        <p:cTn id="22" dur="26">
                                          <p:stCondLst>
                                            <p:cond delay="1642"/>
                                          </p:stCondLst>
                                        </p:cTn>
                                        <p:tgtEl>
                                          <p:spTgt spid="71"/>
                                        </p:tgtEl>
                                      </p:cBhvr>
                                      <p:to x="100000" y="90000"/>
                                    </p:animScale>
                                    <p:animScale>
                                      <p:cBhvr>
                                        <p:cTn id="23" dur="166" decel="50000">
                                          <p:stCondLst>
                                            <p:cond delay="1668"/>
                                          </p:stCondLst>
                                        </p:cTn>
                                        <p:tgtEl>
                                          <p:spTgt spid="71"/>
                                        </p:tgtEl>
                                      </p:cBhvr>
                                      <p:to x="100000" y="100000"/>
                                    </p:animScale>
                                    <p:animScale>
                                      <p:cBhvr>
                                        <p:cTn id="24" dur="26">
                                          <p:stCondLst>
                                            <p:cond delay="1808"/>
                                          </p:stCondLst>
                                        </p:cTn>
                                        <p:tgtEl>
                                          <p:spTgt spid="71"/>
                                        </p:tgtEl>
                                      </p:cBhvr>
                                      <p:to x="100000" y="95000"/>
                                    </p:animScale>
                                    <p:animScale>
                                      <p:cBhvr>
                                        <p:cTn id="25"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423442E-2E24-1ABA-B176-47EE7862FEFD}"/>
              </a:ext>
            </a:extLst>
          </p:cNvPr>
          <p:cNvGrpSpPr/>
          <p:nvPr/>
        </p:nvGrpSpPr>
        <p:grpSpPr>
          <a:xfrm>
            <a:off x="300447" y="653283"/>
            <a:ext cx="4504900" cy="4227997"/>
            <a:chOff x="-62606" y="1576098"/>
            <a:chExt cx="3937571" cy="3170998"/>
          </a:xfrm>
        </p:grpSpPr>
        <p:sp>
          <p:nvSpPr>
            <p:cNvPr id="42" name="TextBox 41">
              <a:extLst>
                <a:ext uri="{FF2B5EF4-FFF2-40B4-BE49-F238E27FC236}">
                  <a16:creationId xmlns:a16="http://schemas.microsoft.com/office/drawing/2014/main" id="{455AB03A-A976-8BE8-5689-BD575F414A8E}"/>
                </a:ext>
              </a:extLst>
            </p:cNvPr>
            <p:cNvSpPr txBox="1"/>
            <p:nvPr/>
          </p:nvSpPr>
          <p:spPr>
            <a:xfrm>
              <a:off x="51605" y="1576098"/>
              <a:ext cx="3823359" cy="438581"/>
            </a:xfrm>
            <a:prstGeom prst="rect">
              <a:avLst/>
            </a:prstGeom>
            <a:noFill/>
            <a:ln>
              <a:noFill/>
            </a:ln>
          </p:spPr>
          <p:txBody>
            <a:bodyPr wrap="square">
              <a:spAutoFit/>
            </a:bodyPr>
            <a:lstStyle/>
            <a:p>
              <a:pPr lvl="1"/>
              <a:r>
                <a:rPr lang="en-US" sz="32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Giải</a:t>
              </a:r>
              <a:r>
                <a:rPr lang="en-US" sz="32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nghĩa</a:t>
              </a:r>
              <a:r>
                <a:rPr lang="en-US" sz="32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từ</a:t>
              </a:r>
              <a:r>
                <a:rPr lang="en-US" sz="32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a:t>
              </a:r>
              <a:endParaRPr lang="en-US" sz="32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43" name="TextBox 42">
              <a:extLst>
                <a:ext uri="{FF2B5EF4-FFF2-40B4-BE49-F238E27FC236}">
                  <a16:creationId xmlns:a16="http://schemas.microsoft.com/office/drawing/2014/main" id="{B542E62C-B678-DDB3-20C1-0906593816D5}"/>
                </a:ext>
              </a:extLst>
            </p:cNvPr>
            <p:cNvSpPr txBox="1"/>
            <p:nvPr/>
          </p:nvSpPr>
          <p:spPr>
            <a:xfrm>
              <a:off x="-62606" y="2415689"/>
              <a:ext cx="3937571" cy="2331407"/>
            </a:xfrm>
            <a:prstGeom prst="rect">
              <a:avLst/>
            </a:prstGeom>
            <a:noFill/>
            <a:ln>
              <a:noFill/>
            </a:ln>
          </p:spPr>
          <p:txBody>
            <a:bodyPr wrap="square">
              <a:spAutoFit/>
            </a:bodyPr>
            <a:lstStyle/>
            <a:p>
              <a:r>
                <a:rPr lang="en-GB" sz="2800" b="1" i="0">
                  <a:solidFill>
                    <a:srgbClr val="FF0000"/>
                  </a:solidFill>
                  <a:effectLst/>
                  <a:latin typeface="Sitka Small" panose="02000505000000020004" pitchFamily="2" charset="0"/>
                </a:rPr>
                <a:t>Nha Trang </a:t>
              </a:r>
              <a:r>
                <a:rPr lang="en-GB" sz="2800" b="0" i="0">
                  <a:solidFill>
                    <a:srgbClr val="0000CC"/>
                  </a:solidFill>
                  <a:effectLst/>
                  <a:latin typeface="Sitka Small" panose="02000505000000020004" pitchFamily="2" charset="0"/>
                </a:rPr>
                <a:t>là một thành phố ven biển và là trung tâm chính trị, kinh tế, văn hóa, khoa học kỹ thuật và du lịch của tỉnh Khánh Hòa, Việt Nam.</a:t>
              </a:r>
              <a:endParaRPr lang="en-GB" sz="2800">
                <a:solidFill>
                  <a:srgbClr val="0000CC"/>
                </a:solidFill>
                <a:latin typeface="Sitka Small" panose="02000505000000020004" pitchFamily="2" charset="0"/>
              </a:endParaRPr>
            </a:p>
          </p:txBody>
        </p:sp>
      </p:grpSp>
      <p:pic>
        <p:nvPicPr>
          <p:cNvPr id="44" name="Picture 2" descr="https://img.loigiaihay.com/picture/2017/0208/ban-do-hanh-chinh-vn-dl4.jpg">
            <a:extLst>
              <a:ext uri="{FF2B5EF4-FFF2-40B4-BE49-F238E27FC236}">
                <a16:creationId xmlns:a16="http://schemas.microsoft.com/office/drawing/2014/main" id="{8801FF30-AAC4-F798-3DC6-5741269397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901" y="0"/>
            <a:ext cx="450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C88DCFE7-89D7-033A-B40A-29C32B733998}"/>
              </a:ext>
            </a:extLst>
          </p:cNvPr>
          <p:cNvSpPr/>
          <p:nvPr/>
        </p:nvSpPr>
        <p:spPr>
          <a:xfrm>
            <a:off x="7138219" y="4881280"/>
            <a:ext cx="457200" cy="4719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latin typeface="UTM Avo" panose="02040603050506020204" pitchFamily="18" charset="0"/>
            </a:endParaRPr>
          </a:p>
        </p:txBody>
      </p:sp>
      <p:pic>
        <p:nvPicPr>
          <p:cNvPr id="8198" name="Picture 6" descr="Hướng dẫn du lịch Nha Trang tự túc từ A-Z (Cập nhật 06/2022)">
            <a:extLst>
              <a:ext uri="{FF2B5EF4-FFF2-40B4-BE49-F238E27FC236}">
                <a16:creationId xmlns:a16="http://schemas.microsoft.com/office/drawing/2014/main" id="{B6F347D6-0FDA-575F-F67B-EFD66B2EF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2541407"/>
            <a:ext cx="33337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152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80">
                                          <p:stCondLst>
                                            <p:cond delay="0"/>
                                          </p:stCondLst>
                                        </p:cTn>
                                        <p:tgtEl>
                                          <p:spTgt spid="47"/>
                                        </p:tgtEl>
                                      </p:cBhvr>
                                    </p:animEffect>
                                    <p:anim calcmode="lin" valueType="num">
                                      <p:cBhvr>
                                        <p:cTn id="1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gtEl>
                                      </p:cBhvr>
                                      <p:to x="100000" y="60000"/>
                                    </p:animScale>
                                    <p:animScale>
                                      <p:cBhvr>
                                        <p:cTn id="21" dur="166" decel="50000">
                                          <p:stCondLst>
                                            <p:cond delay="676"/>
                                          </p:stCondLst>
                                        </p:cTn>
                                        <p:tgtEl>
                                          <p:spTgt spid="47"/>
                                        </p:tgtEl>
                                      </p:cBhvr>
                                      <p:to x="100000" y="100000"/>
                                    </p:animScale>
                                    <p:animScale>
                                      <p:cBhvr>
                                        <p:cTn id="22" dur="26">
                                          <p:stCondLst>
                                            <p:cond delay="1312"/>
                                          </p:stCondLst>
                                        </p:cTn>
                                        <p:tgtEl>
                                          <p:spTgt spid="47"/>
                                        </p:tgtEl>
                                      </p:cBhvr>
                                      <p:to x="100000" y="80000"/>
                                    </p:animScale>
                                    <p:animScale>
                                      <p:cBhvr>
                                        <p:cTn id="23" dur="166" decel="50000">
                                          <p:stCondLst>
                                            <p:cond delay="1338"/>
                                          </p:stCondLst>
                                        </p:cTn>
                                        <p:tgtEl>
                                          <p:spTgt spid="47"/>
                                        </p:tgtEl>
                                      </p:cBhvr>
                                      <p:to x="100000" y="100000"/>
                                    </p:animScale>
                                    <p:animScale>
                                      <p:cBhvr>
                                        <p:cTn id="24" dur="26">
                                          <p:stCondLst>
                                            <p:cond delay="1642"/>
                                          </p:stCondLst>
                                        </p:cTn>
                                        <p:tgtEl>
                                          <p:spTgt spid="47"/>
                                        </p:tgtEl>
                                      </p:cBhvr>
                                      <p:to x="100000" y="90000"/>
                                    </p:animScale>
                                    <p:animScale>
                                      <p:cBhvr>
                                        <p:cTn id="25" dur="166" decel="50000">
                                          <p:stCondLst>
                                            <p:cond delay="1668"/>
                                          </p:stCondLst>
                                        </p:cTn>
                                        <p:tgtEl>
                                          <p:spTgt spid="47"/>
                                        </p:tgtEl>
                                      </p:cBhvr>
                                      <p:to x="100000" y="100000"/>
                                    </p:animScale>
                                    <p:animScale>
                                      <p:cBhvr>
                                        <p:cTn id="26" dur="26">
                                          <p:stCondLst>
                                            <p:cond delay="1808"/>
                                          </p:stCondLst>
                                        </p:cTn>
                                        <p:tgtEl>
                                          <p:spTgt spid="47"/>
                                        </p:tgtEl>
                                      </p:cBhvr>
                                      <p:to x="100000" y="95000"/>
                                    </p:animScale>
                                    <p:animScale>
                                      <p:cBhvr>
                                        <p:cTn id="27" dur="166" decel="50000">
                                          <p:stCondLst>
                                            <p:cond delay="1834"/>
                                          </p:stCondLst>
                                        </p:cTn>
                                        <p:tgtEl>
                                          <p:spTgt spid="4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randombar(horizontal)">
                                      <p:cBhvr>
                                        <p:cTn id="3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A164FFE-D94A-C167-2099-9C91F0851345}"/>
              </a:ext>
            </a:extLst>
          </p:cNvPr>
          <p:cNvGrpSpPr/>
          <p:nvPr/>
        </p:nvGrpSpPr>
        <p:grpSpPr>
          <a:xfrm>
            <a:off x="424903" y="1028734"/>
            <a:ext cx="768085" cy="768087"/>
            <a:chOff x="7612890" y="1556286"/>
            <a:chExt cx="580409" cy="631855"/>
          </a:xfrm>
        </p:grpSpPr>
        <p:sp>
          <p:nvSpPr>
            <p:cNvPr id="53" name="Oval 52">
              <a:extLst>
                <a:ext uri="{FF2B5EF4-FFF2-40B4-BE49-F238E27FC236}">
                  <a16:creationId xmlns:a16="http://schemas.microsoft.com/office/drawing/2014/main" id="{45DAFC07-9622-212D-42DA-8DFFBDA8FA4A}"/>
                </a:ext>
              </a:extLst>
            </p:cNvPr>
            <p:cNvSpPr/>
            <p:nvPr/>
          </p:nvSpPr>
          <p:spPr>
            <a:xfrm>
              <a:off x="7612890" y="1556286"/>
              <a:ext cx="580409" cy="63185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UTM Avo" panose="02040603050506020204" pitchFamily="18" charset="0"/>
              </a:endParaRPr>
            </a:p>
          </p:txBody>
        </p:sp>
        <p:sp>
          <p:nvSpPr>
            <p:cNvPr id="54" name="Oval 53">
              <a:extLst>
                <a:ext uri="{FF2B5EF4-FFF2-40B4-BE49-F238E27FC236}">
                  <a16:creationId xmlns:a16="http://schemas.microsoft.com/office/drawing/2014/main" id="{7AAA3811-B3B2-66EC-9394-EC30DB940FD3}"/>
                </a:ext>
              </a:extLst>
            </p:cNvPr>
            <p:cNvSpPr/>
            <p:nvPr/>
          </p:nvSpPr>
          <p:spPr>
            <a:xfrm>
              <a:off x="7642131" y="1607889"/>
              <a:ext cx="512402" cy="528647"/>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latin typeface="UTM Avo" panose="02040603050506020204" pitchFamily="18" charset="0"/>
                  <a:ea typeface="AvantGarde" panose="00000400000000000000" pitchFamily="2" charset="0"/>
                  <a:cs typeface="AvantGarde" panose="00000400000000000000" pitchFamily="2" charset="0"/>
                </a:rPr>
                <a:t>2</a:t>
              </a:r>
            </a:p>
          </p:txBody>
        </p:sp>
      </p:grpSp>
      <p:sp>
        <p:nvSpPr>
          <p:cNvPr id="52" name="TextBox 51">
            <a:extLst>
              <a:ext uri="{FF2B5EF4-FFF2-40B4-BE49-F238E27FC236}">
                <a16:creationId xmlns:a16="http://schemas.microsoft.com/office/drawing/2014/main" id="{BB5730AF-01C9-75B2-6E78-268F9A8B11C3}"/>
              </a:ext>
            </a:extLst>
          </p:cNvPr>
          <p:cNvSpPr txBox="1"/>
          <p:nvPr/>
        </p:nvSpPr>
        <p:spPr>
          <a:xfrm>
            <a:off x="408589" y="1331184"/>
            <a:ext cx="11358508" cy="3416320"/>
          </a:xfrm>
          <a:prstGeom prst="rect">
            <a:avLst/>
          </a:prstGeom>
          <a:noFill/>
          <a:ln>
            <a:noFill/>
          </a:ln>
        </p:spPr>
        <p:txBody>
          <a:bodyPr wrap="square">
            <a:spAutoFit/>
          </a:bodyPr>
          <a:lstStyle/>
          <a:p>
            <a:pPr algn="just"/>
            <a:r>
              <a:rPr lang="en-US" sz="320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p:txBody>
      </p:sp>
      <p:sp>
        <p:nvSpPr>
          <p:cNvPr id="55" name="Wave 54">
            <a:extLst>
              <a:ext uri="{FF2B5EF4-FFF2-40B4-BE49-F238E27FC236}">
                <a16:creationId xmlns:a16="http://schemas.microsoft.com/office/drawing/2014/main" id="{EDBBAA58-FCB9-FA1B-D6DA-29C7D76105E9}"/>
              </a:ext>
            </a:extLst>
          </p:cNvPr>
          <p:cNvSpPr/>
          <p:nvPr/>
        </p:nvSpPr>
        <p:spPr>
          <a:xfrm>
            <a:off x="1128475" y="79527"/>
            <a:ext cx="3379504" cy="1131796"/>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14327 w 3379504"/>
                      <a:gd name="connsiteY0" fmla="*/ 141475 h 1131796"/>
                      <a:gd name="connsiteX1" fmla="*/ 3379504 w 3379504"/>
                      <a:gd name="connsiteY1" fmla="*/ 141475 h 1131796"/>
                      <a:gd name="connsiteX2" fmla="*/ 2965177 w 3379504"/>
                      <a:gd name="connsiteY2" fmla="*/ 990322 h 1131796"/>
                      <a:gd name="connsiteX3" fmla="*/ 0 w 3379504"/>
                      <a:gd name="connsiteY3" fmla="*/ 990322 h 1131796"/>
                      <a:gd name="connsiteX4" fmla="*/ 414327 w 3379504"/>
                      <a:gd name="connsiteY4" fmla="*/ 141475 h 113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504" h="1131796" fill="none" extrusionOk="0">
                        <a:moveTo>
                          <a:pt x="414327" y="141475"/>
                        </a:moveTo>
                        <a:cubicBezTo>
                          <a:pt x="1373889" y="-319136"/>
                          <a:pt x="2289163" y="554861"/>
                          <a:pt x="3379504" y="141475"/>
                        </a:cubicBezTo>
                        <a:cubicBezTo>
                          <a:pt x="3261396" y="528223"/>
                          <a:pt x="3057612" y="795501"/>
                          <a:pt x="2965177" y="990322"/>
                        </a:cubicBezTo>
                        <a:cubicBezTo>
                          <a:pt x="2116729" y="1378100"/>
                          <a:pt x="858577" y="552516"/>
                          <a:pt x="0" y="990322"/>
                        </a:cubicBezTo>
                        <a:cubicBezTo>
                          <a:pt x="99723" y="871103"/>
                          <a:pt x="265908" y="559750"/>
                          <a:pt x="414327" y="141475"/>
                        </a:cubicBezTo>
                        <a:close/>
                      </a:path>
                      <a:path w="3379504" h="1131796" stroke="0" extrusionOk="0">
                        <a:moveTo>
                          <a:pt x="414327" y="141475"/>
                        </a:moveTo>
                        <a:cubicBezTo>
                          <a:pt x="1442009" y="-396774"/>
                          <a:pt x="2374833" y="496184"/>
                          <a:pt x="3379504" y="141475"/>
                        </a:cubicBezTo>
                        <a:cubicBezTo>
                          <a:pt x="3124119" y="528734"/>
                          <a:pt x="3078454" y="642420"/>
                          <a:pt x="2965177" y="990322"/>
                        </a:cubicBezTo>
                        <a:cubicBezTo>
                          <a:pt x="2084018" y="1306206"/>
                          <a:pt x="956435" y="622862"/>
                          <a:pt x="0" y="990322"/>
                        </a:cubicBezTo>
                        <a:cubicBezTo>
                          <a:pt x="172083" y="635073"/>
                          <a:pt x="214466" y="510369"/>
                          <a:pt x="414327" y="14147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cxnSp>
        <p:nvCxnSpPr>
          <p:cNvPr id="57" name="Straight Connector 56">
            <a:extLst>
              <a:ext uri="{FF2B5EF4-FFF2-40B4-BE49-F238E27FC236}">
                <a16:creationId xmlns:a16="http://schemas.microsoft.com/office/drawing/2014/main" id="{AAB5433A-7BFD-25B0-F260-75EC830D01C8}"/>
              </a:ext>
            </a:extLst>
          </p:cNvPr>
          <p:cNvCxnSpPr>
            <a:cxnSpLocks/>
          </p:cNvCxnSpPr>
          <p:nvPr/>
        </p:nvCxnSpPr>
        <p:spPr>
          <a:xfrm>
            <a:off x="408589" y="6457027"/>
            <a:ext cx="5998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101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116133D-951B-2F0E-1D60-F48E51CF8B78}"/>
              </a:ext>
            </a:extLst>
          </p:cNvPr>
          <p:cNvGrpSpPr/>
          <p:nvPr/>
        </p:nvGrpSpPr>
        <p:grpSpPr>
          <a:xfrm>
            <a:off x="117900" y="356660"/>
            <a:ext cx="5978100" cy="1919770"/>
            <a:chOff x="-277024" y="1576098"/>
            <a:chExt cx="5664110" cy="1439827"/>
          </a:xfrm>
        </p:grpSpPr>
        <p:sp>
          <p:nvSpPr>
            <p:cNvPr id="33" name="TextBox 32">
              <a:extLst>
                <a:ext uri="{FF2B5EF4-FFF2-40B4-BE49-F238E27FC236}">
                  <a16:creationId xmlns:a16="http://schemas.microsoft.com/office/drawing/2014/main" id="{36AFF073-59E4-7F77-0BD1-6705251E6DD1}"/>
                </a:ext>
              </a:extLst>
            </p:cNvPr>
            <p:cNvSpPr txBox="1"/>
            <p:nvPr/>
          </p:nvSpPr>
          <p:spPr>
            <a:xfrm>
              <a:off x="675281" y="1576098"/>
              <a:ext cx="3199682" cy="377075"/>
            </a:xfrm>
            <a:prstGeom prst="rect">
              <a:avLst/>
            </a:prstGeom>
            <a:noFill/>
            <a:ln>
              <a:noFill/>
            </a:ln>
          </p:spPr>
          <p:txBody>
            <a:bodyPr wrap="square">
              <a:spAutoFit/>
            </a:bodyPr>
            <a:lstStyle/>
            <a:p>
              <a:pPr lvl="1"/>
              <a:r>
                <a:rPr lang="en-US" sz="2667"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Giải</a:t>
              </a:r>
              <a:r>
                <a:rPr lang="en-US" sz="2667"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667"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nghĩa</a:t>
              </a:r>
              <a:r>
                <a:rPr lang="en-US" sz="2667"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667"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từ</a:t>
              </a:r>
              <a:r>
                <a:rPr lang="en-US" sz="2667" dirty="0">
                  <a:solidFill>
                    <a:srgbClr val="FF0000"/>
                  </a:solidFill>
                  <a:latin typeface="UTM Avo" panose="02040603050506020204" pitchFamily="18" charset="0"/>
                  <a:ea typeface="Arial-Rounded" panose="020B0500000000000000" pitchFamily="34" charset="0"/>
                  <a:cs typeface="Arial-Rounded" panose="020B0500000000000000" pitchFamily="34" charset="0"/>
                </a:rPr>
                <a:t>:</a:t>
              </a:r>
              <a:endParaRPr lang="en-US" sz="2667"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0BE98487-2218-64B0-FB44-DCC41D6F924E}"/>
                </a:ext>
              </a:extLst>
            </p:cNvPr>
            <p:cNvSpPr txBox="1"/>
            <p:nvPr/>
          </p:nvSpPr>
          <p:spPr>
            <a:xfrm>
              <a:off x="-277024" y="1977179"/>
              <a:ext cx="5664110" cy="1038746"/>
            </a:xfrm>
            <a:prstGeom prst="rect">
              <a:avLst/>
            </a:prstGeom>
            <a:noFill/>
            <a:ln>
              <a:noFill/>
            </a:ln>
          </p:spPr>
          <p:txBody>
            <a:bodyPr wrap="square">
              <a:spAutoFit/>
            </a:bodyPr>
            <a:lstStyle/>
            <a:p>
              <a:pPr lvl="1"/>
              <a:r>
                <a:rPr lang="en-US" sz="28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Tháp Bà Pô-na-ga</a:t>
              </a:r>
              <a:r>
                <a:rPr lang="en-US" sz="280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0" i="0">
                  <a:solidFill>
                    <a:srgbClr val="202122"/>
                  </a:solidFill>
                  <a:effectLst/>
                  <a:latin typeface="Times New Roman" panose="02020603050405020304" pitchFamily="18" charset="0"/>
                  <a:cs typeface="Times New Roman" panose="02020603050405020304" pitchFamily="18" charset="0"/>
                </a:rPr>
                <a:t>quần thể kiến trúc tiêu biểu của văn hóa Chăm Pa ở Nha Trang</a:t>
              </a:r>
              <a:endParaRPr lang="en-US" sz="28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36" name="TextBox 35">
            <a:extLst>
              <a:ext uri="{FF2B5EF4-FFF2-40B4-BE49-F238E27FC236}">
                <a16:creationId xmlns:a16="http://schemas.microsoft.com/office/drawing/2014/main" id="{4EA7ED1B-E8DE-3D92-77CB-D174DFEE8224}"/>
              </a:ext>
            </a:extLst>
          </p:cNvPr>
          <p:cNvSpPr txBox="1"/>
          <p:nvPr/>
        </p:nvSpPr>
        <p:spPr>
          <a:xfrm>
            <a:off x="-125832" y="2951946"/>
            <a:ext cx="5874577" cy="954107"/>
          </a:xfrm>
          <a:prstGeom prst="rect">
            <a:avLst/>
          </a:prstGeom>
          <a:noFill/>
          <a:ln>
            <a:noFill/>
          </a:ln>
        </p:spPr>
        <p:txBody>
          <a:bodyPr wrap="square">
            <a:spAutoFit/>
          </a:bodyPr>
          <a:lstStyle/>
          <a:p>
            <a:pPr lvl="1"/>
            <a:r>
              <a:rPr lang="en-GB" sz="2800" b="1">
                <a:solidFill>
                  <a:srgbClr val="FF0000"/>
                </a:solidFill>
                <a:latin typeface="Times New Roman" panose="02020603050405020304" pitchFamily="18" charset="0"/>
                <a:cs typeface="Times New Roman" panose="02020603050405020304" pitchFamily="18" charset="0"/>
              </a:rPr>
              <a:t>Chạm trổ: </a:t>
            </a:r>
            <a:r>
              <a:rPr lang="en-GB" sz="2800">
                <a:latin typeface="Times New Roman" panose="02020603050405020304" pitchFamily="18" charset="0"/>
                <a:cs typeface="Times New Roman" panose="02020603050405020304" pitchFamily="18" charset="0"/>
              </a:rPr>
              <a:t>khắc, đục lên bề mặt gỗ, đá để trang trí</a:t>
            </a:r>
            <a:endParaRPr lang="en-US" sz="28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218" name="Picture 2" descr="Tháp Po Nagar – Wikipedia tiếng Việt">
            <a:extLst>
              <a:ext uri="{FF2B5EF4-FFF2-40B4-BE49-F238E27FC236}">
                <a16:creationId xmlns:a16="http://schemas.microsoft.com/office/drawing/2014/main" id="{B6A8E9C3-D1B8-B49A-7857-76A92392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08" y="516871"/>
            <a:ext cx="4938335" cy="26965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CB580B7-2767-7900-BB3B-3F4B609066FE}"/>
              </a:ext>
            </a:extLst>
          </p:cNvPr>
          <p:cNvSpPr txBox="1"/>
          <p:nvPr/>
        </p:nvSpPr>
        <p:spPr>
          <a:xfrm>
            <a:off x="6095999" y="3344091"/>
            <a:ext cx="5742969" cy="461665"/>
          </a:xfrm>
          <a:prstGeom prst="rect">
            <a:avLst/>
          </a:prstGeom>
          <a:noFill/>
          <a:ln>
            <a:noFill/>
          </a:ln>
        </p:spPr>
        <p:txBody>
          <a:bodyPr wrap="square">
            <a:spAutoFit/>
          </a:bodyPr>
          <a:lstStyle/>
          <a:p>
            <a:pPr lvl="1"/>
            <a:r>
              <a:rPr lang="vi-VN" sz="2400" b="0" i="0">
                <a:solidFill>
                  <a:srgbClr val="202122"/>
                </a:solidFill>
                <a:effectLst/>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41928C-05C7-22DE-BE9A-D5883694584C}"/>
              </a:ext>
            </a:extLst>
          </p:cNvPr>
          <p:cNvSpPr txBox="1"/>
          <p:nvPr/>
        </p:nvSpPr>
        <p:spPr>
          <a:xfrm>
            <a:off x="6492240" y="3396089"/>
            <a:ext cx="5236603" cy="2308324"/>
          </a:xfrm>
          <a:prstGeom prst="rect">
            <a:avLst/>
          </a:prstGeom>
          <a:noFill/>
        </p:spPr>
        <p:txBody>
          <a:bodyPr wrap="square">
            <a:spAutoFit/>
          </a:bodyPr>
          <a:lstStyle/>
          <a:p>
            <a:pPr algn="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4" tooltip="Đền"/>
              </a:rPr>
              <a:t>ngôi đền</a:t>
            </a:r>
            <a:r>
              <a:rPr lang="vi-VN" sz="2400" b="0" i="0">
                <a:solidFill>
                  <a:srgbClr val="202122"/>
                </a:solidFill>
                <a:effectLst/>
                <a:latin typeface="Times New Roman" panose="02020603050405020304" pitchFamily="18" charset="0"/>
                <a:cs typeface="Times New Roman" panose="02020603050405020304" pitchFamily="18" charset="0"/>
              </a:rPr>
              <a:t>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Chăm Pa"/>
              </a:rPr>
              <a:t>Chăm Pa</a:t>
            </a:r>
            <a:r>
              <a:rPr lang="vi-VN" sz="2400" b="0" i="0">
                <a:solidFill>
                  <a:srgbClr val="202122"/>
                </a:solidFill>
                <a:effectLst/>
                <a:latin typeface="Times New Roman" panose="02020603050405020304" pitchFamily="18" charset="0"/>
                <a:cs typeface="Times New Roman" panose="02020603050405020304" pitchFamily="18" charset="0"/>
              </a:rPr>
              <a:t> nằm trên đỉnh một ngọn đồi nhỏ cao khoảng 10-12 mét so với mực nước biển, ở cửa sông Cái (sông Nha Trang)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Nha Trang"/>
              </a:rPr>
              <a:t>Nha Trang</a:t>
            </a:r>
            <a:r>
              <a:rPr lang="vi-VN" sz="2400" b="0" i="0">
                <a:solidFill>
                  <a:srgbClr val="202122"/>
                </a:solidFill>
                <a:effectLst/>
                <a:latin typeface="Times New Roman" panose="02020603050405020304" pitchFamily="18" charset="0"/>
                <a:cs typeface="Times New Roman" panose="02020603050405020304" pitchFamily="18" charset="0"/>
              </a:rPr>
              <a:t>, cách trung tâm thành phố khoảng 2 km về phía bắc, nay thuộc phường Vĩnh Phước. </a:t>
            </a:r>
            <a:endParaRPr lang="en-GB" sz="2400"/>
          </a:p>
        </p:txBody>
      </p:sp>
      <p:pic>
        <p:nvPicPr>
          <p:cNvPr id="9220" name="Picture 4" descr="Điêu Khắc Gỗ - Tinh Hoa Nghề Chạm Gỗ Tại Việt Nam">
            <a:extLst>
              <a:ext uri="{FF2B5EF4-FFF2-40B4-BE49-F238E27FC236}">
                <a16:creationId xmlns:a16="http://schemas.microsoft.com/office/drawing/2014/main" id="{A8BFE005-5001-7012-79B0-A05560EFF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345" y="4015769"/>
            <a:ext cx="3728357" cy="24855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a:extLst>
              <a:ext uri="{FF2B5EF4-FFF2-40B4-BE49-F238E27FC236}">
                <a16:creationId xmlns:a16="http://schemas.microsoft.com/office/drawing/2014/main" id="{5BA2910A-70B7-EA15-0BA1-9157514C3CAE}"/>
              </a:ext>
            </a:extLst>
          </p:cNvPr>
          <p:cNvSpPr txBox="1"/>
          <p:nvPr/>
        </p:nvSpPr>
        <p:spPr>
          <a:xfrm>
            <a:off x="5397091" y="4042960"/>
            <a:ext cx="6227609" cy="1077218"/>
          </a:xfrm>
          <a:prstGeom prst="rect">
            <a:avLst/>
          </a:prstGeom>
          <a:noFill/>
          <a:ln>
            <a:noFill/>
          </a:ln>
        </p:spPr>
        <p:txBody>
          <a:bodyPr wrap="square">
            <a:spAutoFit/>
          </a:bodyPr>
          <a:lstStyle/>
          <a:p>
            <a:pPr lvl="1"/>
            <a:r>
              <a:rPr lang="en-GB" sz="3200" b="1">
                <a:solidFill>
                  <a:srgbClr val="FF0000"/>
                </a:solidFill>
                <a:latin typeface="Times New Roman" panose="02020603050405020304" pitchFamily="18" charset="0"/>
                <a:cs typeface="Times New Roman" panose="02020603050405020304" pitchFamily="18" charset="0"/>
              </a:rPr>
              <a:t>Tinh xảo: </a:t>
            </a:r>
            <a:r>
              <a:rPr lang="en-GB" sz="3200">
                <a:solidFill>
                  <a:srgbClr val="0000CC"/>
                </a:solidFill>
                <a:latin typeface="Times New Roman" panose="02020603050405020304" pitchFamily="18" charset="0"/>
                <a:cs typeface="Times New Roman" panose="02020603050405020304" pitchFamily="18" charset="0"/>
              </a:rPr>
              <a:t>tinh vi, tỉ mỉ, khéo léo</a:t>
            </a:r>
            <a:br>
              <a:rPr lang="en-GB" sz="3200">
                <a:solidFill>
                  <a:srgbClr val="0000CC"/>
                </a:solidFill>
                <a:latin typeface="Times New Roman" panose="02020603050405020304" pitchFamily="18" charset="0"/>
                <a:cs typeface="Times New Roman" panose="02020603050405020304" pitchFamily="18" charset="0"/>
              </a:rPr>
            </a:br>
            <a:endParaRPr lang="en-US" sz="320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845156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4"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500"/>
                            </p:stCondLst>
                            <p:childTnLst>
                              <p:par>
                                <p:cTn id="26" presetID="6" presetClass="entr" presetSubtype="16" fill="hold" nodeType="afterEffect">
                                  <p:stCondLst>
                                    <p:cond delay="0"/>
                                  </p:stCondLst>
                                  <p:childTnLst>
                                    <p:set>
                                      <p:cBhvr>
                                        <p:cTn id="27" dur="1" fill="hold">
                                          <p:stCondLst>
                                            <p:cond delay="0"/>
                                          </p:stCondLst>
                                        </p:cTn>
                                        <p:tgtEl>
                                          <p:spTgt spid="9220"/>
                                        </p:tgtEl>
                                        <p:attrNameLst>
                                          <p:attrName>style.visibility</p:attrName>
                                        </p:attrNameLst>
                                      </p:cBhvr>
                                      <p:to>
                                        <p:strVal val="visible"/>
                                      </p:to>
                                    </p:set>
                                    <p:animEffect transition="in" filter="circle(in)">
                                      <p:cBhvr>
                                        <p:cTn id="28" dur="2000"/>
                                        <p:tgtEl>
                                          <p:spTgt spid="92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 grpId="0"/>
      <p:bldP spid="12"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5A86F9D-82D2-73EA-8C79-CD8F6A992F21}"/>
              </a:ext>
            </a:extLst>
          </p:cNvPr>
          <p:cNvGrpSpPr/>
          <p:nvPr/>
        </p:nvGrpSpPr>
        <p:grpSpPr>
          <a:xfrm>
            <a:off x="508004" y="1604797"/>
            <a:ext cx="11353071" cy="3297347"/>
            <a:chOff x="108154" y="553998"/>
            <a:chExt cx="11443180" cy="2473010"/>
          </a:xfrm>
        </p:grpSpPr>
        <p:grpSp>
          <p:nvGrpSpPr>
            <p:cNvPr id="46" name="Group 45">
              <a:extLst>
                <a:ext uri="{FF2B5EF4-FFF2-40B4-BE49-F238E27FC236}">
                  <a16:creationId xmlns:a16="http://schemas.microsoft.com/office/drawing/2014/main" id="{CA82FF51-30D9-6B0F-7ECB-FC63D44EC3EC}"/>
                </a:ext>
              </a:extLst>
            </p:cNvPr>
            <p:cNvGrpSpPr/>
            <p:nvPr/>
          </p:nvGrpSpPr>
          <p:grpSpPr>
            <a:xfrm>
              <a:off x="108154" y="553998"/>
              <a:ext cx="793713" cy="707923"/>
              <a:chOff x="8003458" y="943897"/>
              <a:chExt cx="793713" cy="707923"/>
            </a:xfrm>
          </p:grpSpPr>
          <p:sp>
            <p:nvSpPr>
              <p:cNvPr id="48" name="Oval 47">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49" name="Oval 48">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ea typeface="AvantGarde" panose="00000400000000000000" pitchFamily="2" charset="0"/>
                    <a:cs typeface="AvantGarde" panose="00000400000000000000" pitchFamily="2" charset="0"/>
                  </a:rPr>
                  <a:t>3</a:t>
                </a:r>
              </a:p>
            </p:txBody>
          </p:sp>
        </p:grpSp>
        <p:sp>
          <p:nvSpPr>
            <p:cNvPr id="47" name="TextBox 46">
              <a:extLst>
                <a:ext uri="{FF2B5EF4-FFF2-40B4-BE49-F238E27FC236}">
                  <a16:creationId xmlns:a16="http://schemas.microsoft.com/office/drawing/2014/main" id="{8492AC0A-1A2D-30CB-61F3-5600E03086D0}"/>
                </a:ext>
              </a:extLst>
            </p:cNvPr>
            <p:cNvSpPr txBox="1"/>
            <p:nvPr/>
          </p:nvSpPr>
          <p:spPr>
            <a:xfrm>
              <a:off x="108155" y="741768"/>
              <a:ext cx="11443179" cy="2285240"/>
            </a:xfrm>
            <a:prstGeom prst="rect">
              <a:avLst/>
            </a:prstGeom>
            <a:noFill/>
            <a:ln>
              <a:noFill/>
            </a:ln>
          </p:spPr>
          <p:txBody>
            <a:bodyPr wrap="square">
              <a:spAutoFit/>
            </a:bodyPr>
            <a:lstStyle/>
            <a:p>
              <a:pPr algn="just"/>
              <a:r>
                <a:rPr lang="en-US" sz="320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pSp>
      <p:sp>
        <p:nvSpPr>
          <p:cNvPr id="50" name="Wave 49">
            <a:extLst>
              <a:ext uri="{FF2B5EF4-FFF2-40B4-BE49-F238E27FC236}">
                <a16:creationId xmlns:a16="http://schemas.microsoft.com/office/drawing/2014/main" id="{93FE627E-DB70-C93E-2B1F-FD3DE04271F8}"/>
              </a:ext>
            </a:extLst>
          </p:cNvPr>
          <p:cNvSpPr/>
          <p:nvPr/>
        </p:nvSpPr>
        <p:spPr>
          <a:xfrm>
            <a:off x="1189702" y="75197"/>
            <a:ext cx="3274117" cy="1529600"/>
          </a:xfrm>
          <a:custGeom>
            <a:avLst/>
            <a:gdLst>
              <a:gd name="connsiteX0" fmla="*/ 301055 w 2455588"/>
              <a:gd name="connsiteY0" fmla="*/ 143400 h 1147200"/>
              <a:gd name="connsiteX1" fmla="*/ 2455588 w 2455588"/>
              <a:gd name="connsiteY1" fmla="*/ 143400 h 1147200"/>
              <a:gd name="connsiteX2" fmla="*/ 2154533 w 2455588"/>
              <a:gd name="connsiteY2" fmla="*/ 1003800 h 1147200"/>
              <a:gd name="connsiteX3" fmla="*/ 0 w 2455588"/>
              <a:gd name="connsiteY3" fmla="*/ 1003800 h 1147200"/>
              <a:gd name="connsiteX4" fmla="*/ 301055 w 2455588"/>
              <a:gd name="connsiteY4" fmla="*/ 143400 h 11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88" h="1147200" fill="none" extrusionOk="0">
                <a:moveTo>
                  <a:pt x="301055" y="143400"/>
                </a:moveTo>
                <a:cubicBezTo>
                  <a:pt x="919542" y="-296662"/>
                  <a:pt x="1717976" y="610307"/>
                  <a:pt x="2455588" y="143400"/>
                </a:cubicBezTo>
                <a:cubicBezTo>
                  <a:pt x="2416926" y="442376"/>
                  <a:pt x="2348241" y="680286"/>
                  <a:pt x="2154533" y="1003800"/>
                </a:cubicBezTo>
                <a:cubicBezTo>
                  <a:pt x="1520404" y="1431469"/>
                  <a:pt x="603148" y="555729"/>
                  <a:pt x="0" y="1003800"/>
                </a:cubicBezTo>
                <a:cubicBezTo>
                  <a:pt x="51354" y="709811"/>
                  <a:pt x="282259" y="329459"/>
                  <a:pt x="301055" y="143400"/>
                </a:cubicBezTo>
                <a:close/>
              </a:path>
              <a:path w="2455588" h="1147200" stroke="0" extrusionOk="0">
                <a:moveTo>
                  <a:pt x="301055" y="143400"/>
                </a:moveTo>
                <a:cubicBezTo>
                  <a:pt x="1097220" y="-466928"/>
                  <a:pt x="1727191" y="548037"/>
                  <a:pt x="2455588" y="143400"/>
                </a:cubicBezTo>
                <a:cubicBezTo>
                  <a:pt x="2292616" y="524088"/>
                  <a:pt x="2300586" y="797180"/>
                  <a:pt x="2154533" y="1003800"/>
                </a:cubicBezTo>
                <a:cubicBezTo>
                  <a:pt x="1477785" y="1421646"/>
                  <a:pt x="714066" y="539196"/>
                  <a:pt x="0" y="1003800"/>
                </a:cubicBezTo>
                <a:cubicBezTo>
                  <a:pt x="63471" y="781979"/>
                  <a:pt x="182135" y="281510"/>
                  <a:pt x="301055" y="143400"/>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01407 w 3274117"/>
                      <a:gd name="connsiteY0" fmla="*/ 191200 h 1529600"/>
                      <a:gd name="connsiteX1" fmla="*/ 3274117 w 3274117"/>
                      <a:gd name="connsiteY1" fmla="*/ 191200 h 1529600"/>
                      <a:gd name="connsiteX2" fmla="*/ 2872710 w 3274117"/>
                      <a:gd name="connsiteY2" fmla="*/ 1338400 h 1529600"/>
                      <a:gd name="connsiteX3" fmla="*/ 0 w 3274117"/>
                      <a:gd name="connsiteY3" fmla="*/ 1338400 h 1529600"/>
                      <a:gd name="connsiteX4" fmla="*/ 401407 w 3274117"/>
                      <a:gd name="connsiteY4" fmla="*/ 191200 h 152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117" h="1529600" fill="none" extrusionOk="0">
                        <a:moveTo>
                          <a:pt x="401407" y="191200"/>
                        </a:moveTo>
                        <a:cubicBezTo>
                          <a:pt x="1255921" y="-406915"/>
                          <a:pt x="2147324" y="731937"/>
                          <a:pt x="3274117" y="191200"/>
                        </a:cubicBezTo>
                        <a:cubicBezTo>
                          <a:pt x="3239684" y="395303"/>
                          <a:pt x="3142069" y="881706"/>
                          <a:pt x="2872710" y="1338400"/>
                        </a:cubicBezTo>
                        <a:cubicBezTo>
                          <a:pt x="2050529" y="1894658"/>
                          <a:pt x="888189" y="719119"/>
                          <a:pt x="0" y="1338400"/>
                        </a:cubicBezTo>
                        <a:cubicBezTo>
                          <a:pt x="139182" y="1041120"/>
                          <a:pt x="255441" y="491229"/>
                          <a:pt x="401407" y="191200"/>
                        </a:cubicBezTo>
                        <a:close/>
                      </a:path>
                      <a:path w="3274117" h="1529600" stroke="0" extrusionOk="0">
                        <a:moveTo>
                          <a:pt x="401407" y="191200"/>
                        </a:moveTo>
                        <a:cubicBezTo>
                          <a:pt x="1439079" y="-582050"/>
                          <a:pt x="2313099" y="803781"/>
                          <a:pt x="3274117" y="191200"/>
                        </a:cubicBezTo>
                        <a:cubicBezTo>
                          <a:pt x="3229517" y="647872"/>
                          <a:pt x="3082783" y="866249"/>
                          <a:pt x="2872710" y="1338400"/>
                        </a:cubicBezTo>
                        <a:cubicBezTo>
                          <a:pt x="1929807" y="1954437"/>
                          <a:pt x="903241" y="878084"/>
                          <a:pt x="0" y="1338400"/>
                        </a:cubicBezTo>
                        <a:cubicBezTo>
                          <a:pt x="88527" y="961933"/>
                          <a:pt x="361684" y="516606"/>
                          <a:pt x="401407" y="19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Tree>
    <p:extLst>
      <p:ext uri="{BB962C8B-B14F-4D97-AF65-F5344CB8AC3E}">
        <p14:creationId xmlns:p14="http://schemas.microsoft.com/office/powerpoint/2010/main" val="1704894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D45292D-B3C4-3B1F-72C4-D75E67B8EC26}"/>
              </a:ext>
            </a:extLst>
          </p:cNvPr>
          <p:cNvGrpSpPr/>
          <p:nvPr/>
        </p:nvGrpSpPr>
        <p:grpSpPr>
          <a:xfrm>
            <a:off x="335360" y="1051112"/>
            <a:ext cx="767219" cy="943897"/>
            <a:chOff x="8003458" y="943897"/>
            <a:chExt cx="746320" cy="707923"/>
          </a:xfrm>
        </p:grpSpPr>
        <p:sp>
          <p:nvSpPr>
            <p:cNvPr id="44" name="Oval 43">
              <a:extLst>
                <a:ext uri="{FF2B5EF4-FFF2-40B4-BE49-F238E27FC236}">
                  <a16:creationId xmlns:a16="http://schemas.microsoft.com/office/drawing/2014/main" id="{78C0EAD4-2257-B610-A5D0-5413243376EF}"/>
                </a:ext>
              </a:extLst>
            </p:cNvPr>
            <p:cNvSpPr/>
            <p:nvPr/>
          </p:nvSpPr>
          <p:spPr>
            <a:xfrm>
              <a:off x="8003458" y="943897"/>
              <a:ext cx="746320"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45" name="Oval 44">
              <a:extLst>
                <a:ext uri="{FF2B5EF4-FFF2-40B4-BE49-F238E27FC236}">
                  <a16:creationId xmlns:a16="http://schemas.microsoft.com/office/drawing/2014/main" id="{E6B07092-39F3-15F4-F10D-D8E3D13CA740}"/>
                </a:ext>
              </a:extLst>
            </p:cNvPr>
            <p:cNvSpPr/>
            <p:nvPr/>
          </p:nvSpPr>
          <p:spPr>
            <a:xfrm>
              <a:off x="8079658" y="1020096"/>
              <a:ext cx="576725"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latin typeface="UTM Avo" panose="02040603050506020204" pitchFamily="18" charset="0"/>
                  <a:ea typeface="AvantGarde" panose="00000400000000000000" pitchFamily="2" charset="0"/>
                  <a:cs typeface="AvantGarde" panose="00000400000000000000" pitchFamily="2" charset="0"/>
                </a:rPr>
                <a:t>4</a:t>
              </a:r>
              <a:endParaRPr lang="en-US" sz="2400" b="1" dirty="0">
                <a:latin typeface="UTM Avo" panose="02040603050506020204" pitchFamily="18" charset="0"/>
                <a:ea typeface="AvantGarde" panose="00000400000000000000" pitchFamily="2" charset="0"/>
                <a:cs typeface="AvantGarde" panose="00000400000000000000" pitchFamily="2" charset="0"/>
              </a:endParaRPr>
            </a:p>
          </p:txBody>
        </p:sp>
      </p:grpSp>
      <p:sp>
        <p:nvSpPr>
          <p:cNvPr id="43" name="TextBox 42">
            <a:extLst>
              <a:ext uri="{FF2B5EF4-FFF2-40B4-BE49-F238E27FC236}">
                <a16:creationId xmlns:a16="http://schemas.microsoft.com/office/drawing/2014/main" id="{EAF5DC2A-C04B-A6BE-D386-A02B8A9A658A}"/>
              </a:ext>
            </a:extLst>
          </p:cNvPr>
          <p:cNvSpPr txBox="1"/>
          <p:nvPr/>
        </p:nvSpPr>
        <p:spPr>
          <a:xfrm>
            <a:off x="495076" y="1051112"/>
            <a:ext cx="11361563" cy="5632311"/>
          </a:xfrm>
          <a:prstGeom prst="rect">
            <a:avLst/>
          </a:prstGeom>
          <a:noFill/>
          <a:ln>
            <a:noFill/>
          </a:ln>
        </p:spPr>
        <p:txBody>
          <a:bodyPr wrap="square">
            <a:spAutoFit/>
          </a:bodyPr>
          <a:lstStyle/>
          <a:p>
            <a:pPr algn="just"/>
            <a:r>
              <a:rPr lang="en-US" sz="4267">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40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4000" b="0" i="0">
                <a:solidFill>
                  <a:srgbClr val="000000"/>
                </a:solidFill>
                <a:effectLst/>
                <a:latin typeface="Times New Roman" panose="02020603050405020304" pitchFamily="18" charset="0"/>
                <a:cs typeface="Times New Roman" panose="02020603050405020304" pitchFamily="18" charset="0"/>
              </a:rPr>
              <a:t>	</a:t>
            </a:r>
            <a:r>
              <a:rPr lang="vi-VN" sz="40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4000" b="0" i="0">
                <a:solidFill>
                  <a:srgbClr val="000000"/>
                </a:solidFill>
                <a:effectLst/>
                <a:latin typeface="Times New Roman" panose="02020603050405020304" pitchFamily="18" charset="0"/>
                <a:cs typeface="Times New Roman" panose="02020603050405020304" pitchFamily="18" charset="0"/>
              </a:rPr>
              <a:t>	</a:t>
            </a:r>
            <a:r>
              <a:rPr lang="vi-VN" sz="40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r>
              <a:rPr lang="en-US" sz="4000" b="0" i="0">
                <a:solidFill>
                  <a:srgbClr val="000000"/>
                </a:solidFill>
                <a:effectLst/>
                <a:latin typeface="Times New Roman" panose="02020603050405020304" pitchFamily="18" charset="0"/>
                <a:cs typeface="Times New Roman" panose="02020603050405020304" pitchFamily="18" charset="0"/>
              </a:rPr>
              <a:t>.</a:t>
            </a:r>
            <a:endParaRPr lang="vi-VN" sz="4000" b="0" i="0">
              <a:solidFill>
                <a:srgbClr val="000000"/>
              </a:solidFill>
              <a:effectLst/>
              <a:latin typeface="Times New Roman" panose="02020603050405020304" pitchFamily="18" charset="0"/>
              <a:cs typeface="Times New Roman" panose="02020603050405020304" pitchFamily="18" charset="0"/>
            </a:endParaRPr>
          </a:p>
          <a:p>
            <a:pPr lvl="1"/>
            <a:endParaRPr lang="en-US" sz="3733"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46" name="Wave 45">
            <a:extLst>
              <a:ext uri="{FF2B5EF4-FFF2-40B4-BE49-F238E27FC236}">
                <a16:creationId xmlns:a16="http://schemas.microsoft.com/office/drawing/2014/main" id="{F1068BAF-993C-926B-38F3-B6C1485045C6}"/>
              </a:ext>
            </a:extLst>
          </p:cNvPr>
          <p:cNvSpPr/>
          <p:nvPr/>
        </p:nvSpPr>
        <p:spPr>
          <a:xfrm>
            <a:off x="1189702" y="75197"/>
            <a:ext cx="3687589" cy="975915"/>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589" h="975915" fill="none" extrusionOk="0">
                        <a:moveTo>
                          <a:pt x="452098" y="121989"/>
                        </a:moveTo>
                        <a:cubicBezTo>
                          <a:pt x="1360242" y="-219814"/>
                          <a:pt x="2546874" y="493105"/>
                          <a:pt x="3687589" y="121989"/>
                        </a:cubicBezTo>
                        <a:cubicBezTo>
                          <a:pt x="3621450" y="211741"/>
                          <a:pt x="3326819" y="640459"/>
                          <a:pt x="3235491" y="853926"/>
                        </a:cubicBezTo>
                        <a:cubicBezTo>
                          <a:pt x="2216155" y="1225130"/>
                          <a:pt x="884265" y="497830"/>
                          <a:pt x="0" y="853926"/>
                        </a:cubicBezTo>
                        <a:cubicBezTo>
                          <a:pt x="282994" y="535355"/>
                          <a:pt x="276156" y="515388"/>
                          <a:pt x="452098" y="121989"/>
                        </a:cubicBezTo>
                        <a:close/>
                      </a:path>
                      <a:path w="3687589" h="975915" stroke="0" extrusionOk="0">
                        <a:moveTo>
                          <a:pt x="452098" y="121989"/>
                        </a:moveTo>
                        <a:cubicBezTo>
                          <a:pt x="1588757" y="-383331"/>
                          <a:pt x="2601168" y="471732"/>
                          <a:pt x="3687589" y="121989"/>
                        </a:cubicBezTo>
                        <a:cubicBezTo>
                          <a:pt x="3529416" y="485025"/>
                          <a:pt x="3373456" y="665153"/>
                          <a:pt x="3235491" y="853926"/>
                        </a:cubicBezTo>
                        <a:cubicBezTo>
                          <a:pt x="2252298" y="1122179"/>
                          <a:pt x="1066211" y="487325"/>
                          <a:pt x="0" y="853926"/>
                        </a:cubicBezTo>
                        <a:cubicBezTo>
                          <a:pt x="212293" y="487512"/>
                          <a:pt x="340072" y="429793"/>
                          <a:pt x="452098" y="12198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cxnSp>
        <p:nvCxnSpPr>
          <p:cNvPr id="3" name="Straight Connector 2">
            <a:extLst>
              <a:ext uri="{FF2B5EF4-FFF2-40B4-BE49-F238E27FC236}">
                <a16:creationId xmlns:a16="http://schemas.microsoft.com/office/drawing/2014/main" id="{D83E56C3-8722-26B0-9039-4CC01D26CB28}"/>
              </a:ext>
            </a:extLst>
          </p:cNvPr>
          <p:cNvCxnSpPr/>
          <p:nvPr/>
        </p:nvCxnSpPr>
        <p:spPr>
          <a:xfrm flipH="1">
            <a:off x="4558937" y="4140926"/>
            <a:ext cx="117566" cy="561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F0E4A0-E1EF-359A-5312-CA910762F252}"/>
              </a:ext>
            </a:extLst>
          </p:cNvPr>
          <p:cNvCxnSpPr/>
          <p:nvPr/>
        </p:nvCxnSpPr>
        <p:spPr>
          <a:xfrm flipH="1">
            <a:off x="9705702" y="4140926"/>
            <a:ext cx="117566" cy="561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3116BE-59EF-A841-680F-FF3B90189484}"/>
              </a:ext>
            </a:extLst>
          </p:cNvPr>
          <p:cNvCxnSpPr/>
          <p:nvPr/>
        </p:nvCxnSpPr>
        <p:spPr>
          <a:xfrm flipH="1">
            <a:off x="9764485" y="4140925"/>
            <a:ext cx="117566" cy="561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499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3">
                                            <p:txEl>
                                              <p:pRg st="1" end="1"/>
                                            </p:txEl>
                                          </p:spTgt>
                                        </p:tgtEl>
                                        <p:attrNameLst>
                                          <p:attrName>style.color</p:attrName>
                                        </p:attrNameLst>
                                      </p:cBhvr>
                                      <p:to>
                                        <a:srgbClr val="0000CC"/>
                                      </p:to>
                                    </p:animClr>
                                    <p:animClr clrSpc="rgb" dir="cw">
                                      <p:cBhvr>
                                        <p:cTn id="7" dur="500" fill="hold"/>
                                        <p:tgtEl>
                                          <p:spTgt spid="43">
                                            <p:txEl>
                                              <p:pRg st="1" end="1"/>
                                            </p:txEl>
                                          </p:spTgt>
                                        </p:tgtEl>
                                        <p:attrNameLst>
                                          <p:attrName>fillcolor</p:attrName>
                                        </p:attrNameLst>
                                      </p:cBhvr>
                                      <p:to>
                                        <a:srgbClr val="0000CC"/>
                                      </p:to>
                                    </p:animClr>
                                    <p:set>
                                      <p:cBhvr>
                                        <p:cTn id="8" dur="500" fill="hold"/>
                                        <p:tgtEl>
                                          <p:spTgt spid="43">
                                            <p:txEl>
                                              <p:pRg st="1" end="1"/>
                                            </p:txEl>
                                          </p:spTgt>
                                        </p:tgtEl>
                                        <p:attrNameLst>
                                          <p:attrName>fill.type</p:attrName>
                                        </p:attrNameLst>
                                      </p:cBhvr>
                                      <p:to>
                                        <p:strVal val="solid"/>
                                      </p:to>
                                    </p:set>
                                    <p:set>
                                      <p:cBhvr>
                                        <p:cTn id="9" dur="500" fill="hold"/>
                                        <p:tgtEl>
                                          <p:spTgt spid="4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4375333" y="375808"/>
            <a:ext cx="5172078"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endPar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1118446"/>
            <a:ext cx="11535508" cy="5525767"/>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133">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r>
              <a:rPr lang="en-US" sz="2400" b="0" i="0">
                <a:solidFill>
                  <a:srgbClr val="000000"/>
                </a:solidFill>
                <a:effectLst/>
                <a:latin typeface="Times New Roman" panose="02020603050405020304" pitchFamily="18" charset="0"/>
                <a:cs typeface="Times New Roman" panose="02020603050405020304" pitchFamily="18" charset="0"/>
              </a:rPr>
              <a:t>.</a:t>
            </a:r>
            <a:endParaRPr lang="vi-VN" sz="2400" b="0" i="0">
              <a:solidFill>
                <a:srgbClr val="000000"/>
              </a:solidFill>
              <a:effectLst/>
              <a:latin typeface="Times New Roman" panose="02020603050405020304" pitchFamily="18" charset="0"/>
              <a:cs typeface="Times New Roman" panose="02020603050405020304" pitchFamily="18" charset="0"/>
            </a:endParaRPr>
          </a:p>
          <a:p>
            <a:pPr algn="r"/>
            <a:r>
              <a:rPr lang="vi-VN" sz="2400" b="0" i="0">
                <a:solidFill>
                  <a:srgbClr val="000000"/>
                </a:solidFill>
                <a:effectLst/>
                <a:latin typeface="Times New Roman" panose="02020603050405020304" pitchFamily="18" charset="0"/>
                <a:cs typeface="Times New Roman" panose="02020603050405020304" pitchFamily="18" charset="0"/>
              </a:rPr>
              <a:t>(Dương Thụy)</a:t>
            </a:r>
          </a:p>
        </p:txBody>
      </p:sp>
      <p:sp>
        <p:nvSpPr>
          <p:cNvPr id="28" name="Wave 27">
            <a:extLst>
              <a:ext uri="{FF2B5EF4-FFF2-40B4-BE49-F238E27FC236}">
                <a16:creationId xmlns:a16="http://schemas.microsoft.com/office/drawing/2014/main" id="{DB8B1574-7ADC-C659-873F-9C2C9CB303E1}"/>
              </a:ext>
            </a:extLst>
          </p:cNvPr>
          <p:cNvSpPr/>
          <p:nvPr/>
        </p:nvSpPr>
        <p:spPr>
          <a:xfrm>
            <a:off x="1199456" y="213787"/>
            <a:ext cx="2304256" cy="878789"/>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82502 w 2304256"/>
                      <a:gd name="connsiteY0" fmla="*/ 109849 h 878789"/>
                      <a:gd name="connsiteX1" fmla="*/ 2304256 w 2304256"/>
                      <a:gd name="connsiteY1" fmla="*/ 109849 h 878789"/>
                      <a:gd name="connsiteX2" fmla="*/ 2021754 w 2304256"/>
                      <a:gd name="connsiteY2" fmla="*/ 768940 h 878789"/>
                      <a:gd name="connsiteX3" fmla="*/ 0 w 2304256"/>
                      <a:gd name="connsiteY3" fmla="*/ 768940 h 878789"/>
                      <a:gd name="connsiteX4" fmla="*/ 282502 w 2304256"/>
                      <a:gd name="connsiteY4" fmla="*/ 109849 h 87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878789" fill="none" extrusionOk="0">
                        <a:moveTo>
                          <a:pt x="282502" y="109849"/>
                        </a:moveTo>
                        <a:cubicBezTo>
                          <a:pt x="868053" y="-222685"/>
                          <a:pt x="1593979" y="455257"/>
                          <a:pt x="2304256" y="109849"/>
                        </a:cubicBezTo>
                        <a:cubicBezTo>
                          <a:pt x="2268795" y="300151"/>
                          <a:pt x="2119876" y="626308"/>
                          <a:pt x="2021754" y="768940"/>
                        </a:cubicBezTo>
                        <a:cubicBezTo>
                          <a:pt x="1454311" y="1071341"/>
                          <a:pt x="578073" y="427715"/>
                          <a:pt x="0" y="768940"/>
                        </a:cubicBezTo>
                        <a:cubicBezTo>
                          <a:pt x="111614" y="594399"/>
                          <a:pt x="227194" y="326242"/>
                          <a:pt x="282502" y="109849"/>
                        </a:cubicBezTo>
                        <a:close/>
                      </a:path>
                      <a:path w="2304256" h="878789" stroke="0" extrusionOk="0">
                        <a:moveTo>
                          <a:pt x="282502" y="109849"/>
                        </a:moveTo>
                        <a:cubicBezTo>
                          <a:pt x="970539" y="-280270"/>
                          <a:pt x="1613418" y="354542"/>
                          <a:pt x="2304256" y="109849"/>
                        </a:cubicBezTo>
                        <a:cubicBezTo>
                          <a:pt x="2143278" y="394686"/>
                          <a:pt x="2105706" y="426238"/>
                          <a:pt x="2021754" y="768940"/>
                        </a:cubicBezTo>
                        <a:cubicBezTo>
                          <a:pt x="1378587" y="1090452"/>
                          <a:pt x="656777" y="458628"/>
                          <a:pt x="0" y="768940"/>
                        </a:cubicBezTo>
                        <a:cubicBezTo>
                          <a:pt x="142528" y="537216"/>
                          <a:pt x="199955" y="321939"/>
                          <a:pt x="282502" y="10984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Đọc mẫu</a:t>
            </a:r>
          </a:p>
        </p:txBody>
      </p:sp>
    </p:spTree>
    <p:extLst>
      <p:ext uri="{BB962C8B-B14F-4D97-AF65-F5344CB8AC3E}">
        <p14:creationId xmlns:p14="http://schemas.microsoft.com/office/powerpoint/2010/main" val="12156426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2063553" y="1316766"/>
            <a:ext cx="8783689" cy="2800767"/>
          </a:xfrm>
          <a:prstGeom prst="rect">
            <a:avLst/>
          </a:prstGeom>
          <a:noFill/>
        </p:spPr>
        <p:txBody>
          <a:bodyPr wrap="square" rtlCol="0">
            <a:spAutoFit/>
          </a:bodyPr>
          <a:lstStyle/>
          <a:p>
            <a:pPr algn="ctr"/>
            <a:r>
              <a:rPr lang="en-US" sz="8800" b="1" dirty="0">
                <a:solidFill>
                  <a:srgbClr val="00B050"/>
                </a:solidFill>
                <a:latin typeface="UTM Cookies" panose="02040603050506020204" pitchFamily="18" charset="0"/>
              </a:rPr>
              <a:t>LUYỆN ĐỌC NHÓM</a:t>
            </a:r>
          </a:p>
        </p:txBody>
      </p:sp>
    </p:spTree>
    <p:extLst>
      <p:ext uri="{BB962C8B-B14F-4D97-AF65-F5344CB8AC3E}">
        <p14:creationId xmlns:p14="http://schemas.microsoft.com/office/powerpoint/2010/main" val="1510865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4375333" y="375808"/>
            <a:ext cx="5172078"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endPar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1118446"/>
            <a:ext cx="11535508" cy="5525767"/>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133">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p>
          <a:p>
            <a:pPr algn="r"/>
            <a:r>
              <a:rPr lang="vi-VN" sz="2400" b="0" i="0">
                <a:solidFill>
                  <a:srgbClr val="000000"/>
                </a:solidFill>
                <a:effectLst/>
                <a:latin typeface="Times New Roman" panose="02020603050405020304" pitchFamily="18" charset="0"/>
                <a:cs typeface="Times New Roman" panose="02020603050405020304" pitchFamily="18" charset="0"/>
              </a:rPr>
              <a:t>(Dương Thụy)</a:t>
            </a:r>
          </a:p>
        </p:txBody>
      </p:sp>
      <p:sp>
        <p:nvSpPr>
          <p:cNvPr id="5" name="Wave 62">
            <a:extLst>
              <a:ext uri="{FF2B5EF4-FFF2-40B4-BE49-F238E27FC236}">
                <a16:creationId xmlns:a16="http://schemas.microsoft.com/office/drawing/2014/main" id="{1B5B0DC5-013B-3FB4-ED3A-AD5A2210F7AF}"/>
              </a:ext>
            </a:extLst>
          </p:cNvPr>
          <p:cNvSpPr/>
          <p:nvPr/>
        </p:nvSpPr>
        <p:spPr>
          <a:xfrm>
            <a:off x="248057" y="46178"/>
            <a:ext cx="2163921" cy="746161"/>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21" h="746161" fill="none" extrusionOk="0">
                        <a:moveTo>
                          <a:pt x="265297" y="93270"/>
                        </a:moveTo>
                        <a:cubicBezTo>
                          <a:pt x="882389" y="-211624"/>
                          <a:pt x="1469904" y="369270"/>
                          <a:pt x="2163921" y="93270"/>
                        </a:cubicBezTo>
                        <a:cubicBezTo>
                          <a:pt x="2168484" y="207705"/>
                          <a:pt x="1998438" y="485273"/>
                          <a:pt x="1898624" y="652891"/>
                        </a:cubicBezTo>
                        <a:cubicBezTo>
                          <a:pt x="1341337" y="918527"/>
                          <a:pt x="618141" y="345824"/>
                          <a:pt x="0" y="652891"/>
                        </a:cubicBezTo>
                        <a:cubicBezTo>
                          <a:pt x="139470" y="473151"/>
                          <a:pt x="117560" y="310451"/>
                          <a:pt x="265297" y="93270"/>
                        </a:cubicBezTo>
                        <a:close/>
                      </a:path>
                      <a:path w="2163921" h="746161" stroke="0" extrusionOk="0">
                        <a:moveTo>
                          <a:pt x="265297" y="93270"/>
                        </a:moveTo>
                        <a:cubicBezTo>
                          <a:pt x="916215" y="-248247"/>
                          <a:pt x="1527950" y="381941"/>
                          <a:pt x="2163921" y="93270"/>
                        </a:cubicBezTo>
                        <a:cubicBezTo>
                          <a:pt x="2071280" y="308621"/>
                          <a:pt x="2066008" y="419689"/>
                          <a:pt x="1898624" y="652891"/>
                        </a:cubicBezTo>
                        <a:cubicBezTo>
                          <a:pt x="1328120" y="873232"/>
                          <a:pt x="608276" y="422139"/>
                          <a:pt x="0" y="652891"/>
                        </a:cubicBezTo>
                        <a:cubicBezTo>
                          <a:pt x="15901" y="526130"/>
                          <a:pt x="159958" y="340685"/>
                          <a:pt x="265297" y="932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nhóm</a:t>
            </a:r>
          </a:p>
        </p:txBody>
      </p:sp>
      <p:sp>
        <p:nvSpPr>
          <p:cNvPr id="7" name="Oval 6">
            <a:extLst>
              <a:ext uri="{FF2B5EF4-FFF2-40B4-BE49-F238E27FC236}">
                <a16:creationId xmlns:a16="http://schemas.microsoft.com/office/drawing/2014/main" id="{A43458E7-FACF-1E39-CBCF-1668ACFF6D0F}"/>
              </a:ext>
            </a:extLst>
          </p:cNvPr>
          <p:cNvSpPr/>
          <p:nvPr/>
        </p:nvSpPr>
        <p:spPr>
          <a:xfrm>
            <a:off x="864970" y="1142026"/>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sp>
        <p:nvSpPr>
          <p:cNvPr id="8" name="Oval 7">
            <a:extLst>
              <a:ext uri="{FF2B5EF4-FFF2-40B4-BE49-F238E27FC236}">
                <a16:creationId xmlns:a16="http://schemas.microsoft.com/office/drawing/2014/main" id="{5666A216-B466-1E9E-45CA-21804CE5B65D}"/>
              </a:ext>
            </a:extLst>
          </p:cNvPr>
          <p:cNvSpPr/>
          <p:nvPr/>
        </p:nvSpPr>
        <p:spPr>
          <a:xfrm>
            <a:off x="864970" y="1580092"/>
            <a:ext cx="372979" cy="3077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2</a:t>
            </a:r>
          </a:p>
        </p:txBody>
      </p:sp>
      <p:sp>
        <p:nvSpPr>
          <p:cNvPr id="9" name="Oval 8">
            <a:extLst>
              <a:ext uri="{FF2B5EF4-FFF2-40B4-BE49-F238E27FC236}">
                <a16:creationId xmlns:a16="http://schemas.microsoft.com/office/drawing/2014/main" id="{6169168A-4357-3464-97AA-56D8C91F3AC8}"/>
              </a:ext>
            </a:extLst>
          </p:cNvPr>
          <p:cNvSpPr/>
          <p:nvPr/>
        </p:nvSpPr>
        <p:spPr>
          <a:xfrm>
            <a:off x="863302" y="3063824"/>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Oval 9">
            <a:extLst>
              <a:ext uri="{FF2B5EF4-FFF2-40B4-BE49-F238E27FC236}">
                <a16:creationId xmlns:a16="http://schemas.microsoft.com/office/drawing/2014/main" id="{6F8F810F-606B-22D1-9D3F-D9E79C09E086}"/>
              </a:ext>
            </a:extLst>
          </p:cNvPr>
          <p:cNvSpPr/>
          <p:nvPr/>
        </p:nvSpPr>
        <p:spPr>
          <a:xfrm>
            <a:off x="863301" y="4540547"/>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4</a:t>
            </a:r>
          </a:p>
        </p:txBody>
      </p:sp>
    </p:spTree>
    <p:extLst>
      <p:ext uri="{BB962C8B-B14F-4D97-AF65-F5344CB8AC3E}">
        <p14:creationId xmlns:p14="http://schemas.microsoft.com/office/powerpoint/2010/main" val="1719838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9" presetClass="emph" presetSubtype="0" fill="hold" nodeType="withEffect">
                                  <p:stCondLst>
                                    <p:cond delay="0"/>
                                  </p:stCondLst>
                                  <p:childTnLst>
                                    <p:animClr clrSpc="rgb" dir="cw">
                                      <p:cBhvr override="childStyle">
                                        <p:cTn id="16" dur="500" fill="hold"/>
                                        <p:tgtEl>
                                          <p:spTgt spid="27">
                                            <p:txEl>
                                              <p:pRg st="0" end="0"/>
                                            </p:txEl>
                                          </p:spTgt>
                                        </p:tgtEl>
                                        <p:attrNameLst>
                                          <p:attrName>style.color</p:attrName>
                                        </p:attrNameLst>
                                      </p:cBhvr>
                                      <p:to>
                                        <a:schemeClr val="accent2"/>
                                      </p:to>
                                    </p:animClr>
                                    <p:animClr clrSpc="rgb" dir="cw">
                                      <p:cBhvr>
                                        <p:cTn id="17" dur="500" fill="hold"/>
                                        <p:tgtEl>
                                          <p:spTgt spid="27">
                                            <p:txEl>
                                              <p:pRg st="0" end="0"/>
                                            </p:txEl>
                                          </p:spTgt>
                                        </p:tgtEl>
                                        <p:attrNameLst>
                                          <p:attrName>fillcolor</p:attrName>
                                        </p:attrNameLst>
                                      </p:cBhvr>
                                      <p:to>
                                        <a:schemeClr val="accent2"/>
                                      </p:to>
                                    </p:animClr>
                                    <p:set>
                                      <p:cBhvr>
                                        <p:cTn id="18" dur="500" fill="hold"/>
                                        <p:tgtEl>
                                          <p:spTgt spid="27">
                                            <p:txEl>
                                              <p:pRg st="0" end="0"/>
                                            </p:txEl>
                                          </p:spTgt>
                                        </p:tgtEl>
                                        <p:attrNameLst>
                                          <p:attrName>fill.type</p:attrName>
                                        </p:attrNameLst>
                                      </p:cBhvr>
                                      <p:to>
                                        <p:strVal val="solid"/>
                                      </p:to>
                                    </p:set>
                                    <p:set>
                                      <p:cBhvr>
                                        <p:cTn id="19" dur="500" fill="hold"/>
                                        <p:tgtEl>
                                          <p:spTgt spid="27">
                                            <p:txEl>
                                              <p:pRg st="0" end="0"/>
                                            </p:txEl>
                                          </p:spTgt>
                                        </p:tgtEl>
                                        <p:attrNameLst>
                                          <p:attrName>fill.on</p:attrName>
                                        </p:attrNameLst>
                                      </p:cBhvr>
                                      <p:to>
                                        <p:strVal val="true"/>
                                      </p:to>
                                    </p:se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19" presetClass="emph" presetSubtype="0" fill="hold" nodeType="withEffect">
                                  <p:stCondLst>
                                    <p:cond delay="0"/>
                                  </p:stCondLst>
                                  <p:childTnLst>
                                    <p:animClr clrSpc="rgb" dir="cw">
                                      <p:cBhvr override="childStyle">
                                        <p:cTn id="26" dur="500" fill="hold"/>
                                        <p:tgtEl>
                                          <p:spTgt spid="27">
                                            <p:txEl>
                                              <p:pRg st="1" end="1"/>
                                            </p:txEl>
                                          </p:spTgt>
                                        </p:tgtEl>
                                        <p:attrNameLst>
                                          <p:attrName>style.color</p:attrName>
                                        </p:attrNameLst>
                                      </p:cBhvr>
                                      <p:to>
                                        <a:srgbClr val="0000CC"/>
                                      </p:to>
                                    </p:animClr>
                                    <p:animClr clrSpc="rgb" dir="cw">
                                      <p:cBhvr>
                                        <p:cTn id="27" dur="500" fill="hold"/>
                                        <p:tgtEl>
                                          <p:spTgt spid="27">
                                            <p:txEl>
                                              <p:pRg st="1" end="1"/>
                                            </p:txEl>
                                          </p:spTgt>
                                        </p:tgtEl>
                                        <p:attrNameLst>
                                          <p:attrName>fillcolor</p:attrName>
                                        </p:attrNameLst>
                                      </p:cBhvr>
                                      <p:to>
                                        <a:srgbClr val="0000CC"/>
                                      </p:to>
                                    </p:animClr>
                                    <p:set>
                                      <p:cBhvr>
                                        <p:cTn id="28" dur="500" fill="hold"/>
                                        <p:tgtEl>
                                          <p:spTgt spid="27">
                                            <p:txEl>
                                              <p:pRg st="1" end="1"/>
                                            </p:txEl>
                                          </p:spTgt>
                                        </p:tgtEl>
                                        <p:attrNameLst>
                                          <p:attrName>fill.type</p:attrName>
                                        </p:attrNameLst>
                                      </p:cBhvr>
                                      <p:to>
                                        <p:strVal val="solid"/>
                                      </p:to>
                                    </p:set>
                                    <p:set>
                                      <p:cBhvr>
                                        <p:cTn id="29" dur="500" fill="hold"/>
                                        <p:tgtEl>
                                          <p:spTgt spid="27">
                                            <p:txEl>
                                              <p:pRg st="1" end="1"/>
                                            </p:txEl>
                                          </p:spTgt>
                                        </p:tgtEl>
                                        <p:attrNameLst>
                                          <p:attrName>fill.on</p:attrName>
                                        </p:attrNameLst>
                                      </p:cBhvr>
                                      <p:to>
                                        <p:strVal val="tru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19" presetClass="emph" presetSubtype="0" fill="hold" nodeType="withEffect">
                                  <p:stCondLst>
                                    <p:cond delay="0"/>
                                  </p:stCondLst>
                                  <p:childTnLst>
                                    <p:animClr clrSpc="rgb" dir="cw">
                                      <p:cBhvr override="childStyle">
                                        <p:cTn id="36" dur="500" fill="hold"/>
                                        <p:tgtEl>
                                          <p:spTgt spid="27">
                                            <p:txEl>
                                              <p:pRg st="2" end="2"/>
                                            </p:txEl>
                                          </p:spTgt>
                                        </p:tgtEl>
                                        <p:attrNameLst>
                                          <p:attrName>style.color</p:attrName>
                                        </p:attrNameLst>
                                      </p:cBhvr>
                                      <p:to>
                                        <a:srgbClr val="00B050"/>
                                      </p:to>
                                    </p:animClr>
                                    <p:animClr clrSpc="rgb" dir="cw">
                                      <p:cBhvr>
                                        <p:cTn id="37" dur="500" fill="hold"/>
                                        <p:tgtEl>
                                          <p:spTgt spid="27">
                                            <p:txEl>
                                              <p:pRg st="2" end="2"/>
                                            </p:txEl>
                                          </p:spTgt>
                                        </p:tgtEl>
                                        <p:attrNameLst>
                                          <p:attrName>fillcolor</p:attrName>
                                        </p:attrNameLst>
                                      </p:cBhvr>
                                      <p:to>
                                        <a:srgbClr val="00B050"/>
                                      </p:to>
                                    </p:animClr>
                                    <p:set>
                                      <p:cBhvr>
                                        <p:cTn id="38" dur="500" fill="hold"/>
                                        <p:tgtEl>
                                          <p:spTgt spid="27">
                                            <p:txEl>
                                              <p:pRg st="2" end="2"/>
                                            </p:txEl>
                                          </p:spTgt>
                                        </p:tgtEl>
                                        <p:attrNameLst>
                                          <p:attrName>fill.type</p:attrName>
                                        </p:attrNameLst>
                                      </p:cBhvr>
                                      <p:to>
                                        <p:strVal val="solid"/>
                                      </p:to>
                                    </p:set>
                                    <p:set>
                                      <p:cBhvr>
                                        <p:cTn id="39" dur="500" fill="hold"/>
                                        <p:tgtEl>
                                          <p:spTgt spid="27">
                                            <p:txEl>
                                              <p:pRg st="2" end="2"/>
                                            </p:txEl>
                                          </p:spTgt>
                                        </p:tgtEl>
                                        <p:attrNameLst>
                                          <p:attrName>fill.on</p:attrName>
                                        </p:attrNameLst>
                                      </p:cBhvr>
                                      <p:to>
                                        <p:strVal val="true"/>
                                      </p:to>
                                    </p:set>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19" presetClass="emph" presetSubtype="0" fill="hold" nodeType="withEffect">
                                  <p:stCondLst>
                                    <p:cond delay="0"/>
                                  </p:stCondLst>
                                  <p:childTnLst>
                                    <p:animClr clrSpc="rgb" dir="cw">
                                      <p:cBhvr override="childStyle">
                                        <p:cTn id="46" dur="500" fill="hold"/>
                                        <p:tgtEl>
                                          <p:spTgt spid="27">
                                            <p:txEl>
                                              <p:pRg st="3" end="3"/>
                                            </p:txEl>
                                          </p:spTgt>
                                        </p:tgtEl>
                                        <p:attrNameLst>
                                          <p:attrName>style.color</p:attrName>
                                        </p:attrNameLst>
                                      </p:cBhvr>
                                      <p:to>
                                        <a:srgbClr val="8F410A"/>
                                      </p:to>
                                    </p:animClr>
                                    <p:animClr clrSpc="rgb" dir="cw">
                                      <p:cBhvr>
                                        <p:cTn id="47" dur="500" fill="hold"/>
                                        <p:tgtEl>
                                          <p:spTgt spid="27">
                                            <p:txEl>
                                              <p:pRg st="3" end="3"/>
                                            </p:txEl>
                                          </p:spTgt>
                                        </p:tgtEl>
                                        <p:attrNameLst>
                                          <p:attrName>fillcolor</p:attrName>
                                        </p:attrNameLst>
                                      </p:cBhvr>
                                      <p:to>
                                        <a:srgbClr val="8F410A"/>
                                      </p:to>
                                    </p:animClr>
                                    <p:set>
                                      <p:cBhvr>
                                        <p:cTn id="48" dur="500" fill="hold"/>
                                        <p:tgtEl>
                                          <p:spTgt spid="27">
                                            <p:txEl>
                                              <p:pRg st="3" end="3"/>
                                            </p:txEl>
                                          </p:spTgt>
                                        </p:tgtEl>
                                        <p:attrNameLst>
                                          <p:attrName>fill.type</p:attrName>
                                        </p:attrNameLst>
                                      </p:cBhvr>
                                      <p:to>
                                        <p:strVal val="solid"/>
                                      </p:to>
                                    </p:set>
                                    <p:set>
                                      <p:cBhvr>
                                        <p:cTn id="49" dur="500" fill="hold"/>
                                        <p:tgtEl>
                                          <p:spTgt spid="27">
                                            <p:txEl>
                                              <p:pRg st="3" end="3"/>
                                            </p:txEl>
                                          </p:spTgt>
                                        </p:tgtEl>
                                        <p:attrNameLst>
                                          <p:attrName>fill.on</p:attrName>
                                        </p:attrNameLst>
                                      </p:cBhvr>
                                      <p:to>
                                        <p:strVal val="true"/>
                                      </p:to>
                                    </p:set>
                                  </p:childTnLst>
                                </p:cTn>
                              </p:par>
                              <p:par>
                                <p:cTn id="50" presetID="19" presetClass="emph" presetSubtype="0" fill="hold" nodeType="withEffect">
                                  <p:stCondLst>
                                    <p:cond delay="0"/>
                                  </p:stCondLst>
                                  <p:childTnLst>
                                    <p:animClr clrSpc="rgb" dir="cw">
                                      <p:cBhvr override="childStyle">
                                        <p:cTn id="51" dur="500" fill="hold"/>
                                        <p:tgtEl>
                                          <p:spTgt spid="27">
                                            <p:txEl>
                                              <p:pRg st="4" end="4"/>
                                            </p:txEl>
                                          </p:spTgt>
                                        </p:tgtEl>
                                        <p:attrNameLst>
                                          <p:attrName>style.color</p:attrName>
                                        </p:attrNameLst>
                                      </p:cBhvr>
                                      <p:to>
                                        <a:srgbClr val="8F410A"/>
                                      </p:to>
                                    </p:animClr>
                                    <p:animClr clrSpc="rgb" dir="cw">
                                      <p:cBhvr>
                                        <p:cTn id="52" dur="500" fill="hold"/>
                                        <p:tgtEl>
                                          <p:spTgt spid="27">
                                            <p:txEl>
                                              <p:pRg st="4" end="4"/>
                                            </p:txEl>
                                          </p:spTgt>
                                        </p:tgtEl>
                                        <p:attrNameLst>
                                          <p:attrName>fillcolor</p:attrName>
                                        </p:attrNameLst>
                                      </p:cBhvr>
                                      <p:to>
                                        <a:srgbClr val="8F410A"/>
                                      </p:to>
                                    </p:animClr>
                                    <p:set>
                                      <p:cBhvr>
                                        <p:cTn id="53" dur="500" fill="hold"/>
                                        <p:tgtEl>
                                          <p:spTgt spid="27">
                                            <p:txEl>
                                              <p:pRg st="4" end="4"/>
                                            </p:txEl>
                                          </p:spTgt>
                                        </p:tgtEl>
                                        <p:attrNameLst>
                                          <p:attrName>fill.type</p:attrName>
                                        </p:attrNameLst>
                                      </p:cBhvr>
                                      <p:to>
                                        <p:strVal val="solid"/>
                                      </p:to>
                                    </p:set>
                                    <p:set>
                                      <p:cBhvr>
                                        <p:cTn id="54" dur="500" fill="hold"/>
                                        <p:tgtEl>
                                          <p:spTgt spid="27">
                                            <p:txEl>
                                              <p:pRg st="4" end="4"/>
                                            </p:txEl>
                                          </p:spTgt>
                                        </p:tgtEl>
                                        <p:attrNameLst>
                                          <p:attrName>fill.on</p:attrName>
                                        </p:attrNameLst>
                                      </p:cBhvr>
                                      <p:to>
                                        <p:strVal val="true"/>
                                      </p:to>
                                    </p:set>
                                  </p:childTnLst>
                                </p:cTn>
                              </p:par>
                              <p:par>
                                <p:cTn id="55" presetID="19" presetClass="emph" presetSubtype="0" fill="hold" nodeType="withEffect">
                                  <p:stCondLst>
                                    <p:cond delay="0"/>
                                  </p:stCondLst>
                                  <p:childTnLst>
                                    <p:animClr clrSpc="rgb" dir="cw">
                                      <p:cBhvr override="childStyle">
                                        <p:cTn id="56" dur="500" fill="hold"/>
                                        <p:tgtEl>
                                          <p:spTgt spid="27">
                                            <p:txEl>
                                              <p:pRg st="5" end="5"/>
                                            </p:txEl>
                                          </p:spTgt>
                                        </p:tgtEl>
                                        <p:attrNameLst>
                                          <p:attrName>style.color</p:attrName>
                                        </p:attrNameLst>
                                      </p:cBhvr>
                                      <p:to>
                                        <a:srgbClr val="8F410A"/>
                                      </p:to>
                                    </p:animClr>
                                    <p:animClr clrSpc="rgb" dir="cw">
                                      <p:cBhvr>
                                        <p:cTn id="57" dur="500" fill="hold"/>
                                        <p:tgtEl>
                                          <p:spTgt spid="27">
                                            <p:txEl>
                                              <p:pRg st="5" end="5"/>
                                            </p:txEl>
                                          </p:spTgt>
                                        </p:tgtEl>
                                        <p:attrNameLst>
                                          <p:attrName>fillcolor</p:attrName>
                                        </p:attrNameLst>
                                      </p:cBhvr>
                                      <p:to>
                                        <a:srgbClr val="8F410A"/>
                                      </p:to>
                                    </p:animClr>
                                    <p:set>
                                      <p:cBhvr>
                                        <p:cTn id="58" dur="500" fill="hold"/>
                                        <p:tgtEl>
                                          <p:spTgt spid="27">
                                            <p:txEl>
                                              <p:pRg st="5" end="5"/>
                                            </p:txEl>
                                          </p:spTgt>
                                        </p:tgtEl>
                                        <p:attrNameLst>
                                          <p:attrName>fill.type</p:attrName>
                                        </p:attrNameLst>
                                      </p:cBhvr>
                                      <p:to>
                                        <p:strVal val="solid"/>
                                      </p:to>
                                    </p:set>
                                    <p:set>
                                      <p:cBhvr>
                                        <p:cTn id="59" dur="500" fill="hold"/>
                                        <p:tgtEl>
                                          <p:spTgt spid="2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870520" y="1677047"/>
            <a:ext cx="10450959" cy="995209"/>
          </a:xfrm>
          <a:prstGeom prst="rect">
            <a:avLst/>
          </a:prstGeom>
          <a:noFill/>
          <a:ln>
            <a:noFill/>
          </a:ln>
        </p:spPr>
        <p:txBody>
          <a:bodyPr wrap="square" rtlCol="0">
            <a:spAutoFit/>
          </a:bodyPr>
          <a:lstStyle/>
          <a:p>
            <a:pPr algn="ctr"/>
            <a:r>
              <a:rPr lang="en-US" sz="5867" b="1" dirty="0">
                <a:solidFill>
                  <a:srgbClr val="00B050"/>
                </a:solidFill>
                <a:latin typeface="Times New Roman" panose="02020603050405020304" pitchFamily="18" charset="0"/>
                <a:cs typeface="Times New Roman" panose="02020603050405020304" pitchFamily="18" charset="0"/>
              </a:rPr>
              <a:t>TIẾNG VIỆT 3</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89280" y="3016331"/>
            <a:ext cx="11013440"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Bài</a:t>
            </a:r>
            <a:r>
              <a:rPr lang="en-US" sz="5400" b="1" dirty="0">
                <a:solidFill>
                  <a:srgbClr val="FF0000"/>
                </a:solidFill>
                <a:latin typeface="Times New Roman" panose="02020603050405020304" pitchFamily="18" charset="0"/>
                <a:cs typeface="Times New Roman" panose="02020603050405020304" pitchFamily="18" charset="0"/>
              </a:rPr>
              <a:t> 19: ĐỂ CHÁU NẮM TAY ÔNG</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42" y="0"/>
            <a:ext cx="2543605" cy="254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487489" y="1796819"/>
            <a:ext cx="9282545" cy="1569660"/>
          </a:xfrm>
          <a:prstGeom prst="rect">
            <a:avLst/>
          </a:prstGeom>
          <a:noFill/>
        </p:spPr>
        <p:txBody>
          <a:bodyPr wrap="square" rtlCol="0">
            <a:spAutoFit/>
          </a:bodyPr>
          <a:lstStyle/>
          <a:p>
            <a:pPr algn="ctr"/>
            <a:r>
              <a:rPr lang="en-US" sz="9600" b="1" dirty="0">
                <a:solidFill>
                  <a:srgbClr val="FF0000"/>
                </a:solidFill>
                <a:latin typeface="Snap ITC" panose="04040A07060A02020202" pitchFamily="82" charset="0"/>
              </a:rPr>
              <a:t>KHỞI ĐỘNG</a:t>
            </a: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E4045E8F-4702-FA05-A08F-AC8F30DB76A8}"/>
              </a:ext>
            </a:extLst>
          </p:cNvPr>
          <p:cNvSpPr/>
          <p:nvPr/>
        </p:nvSpPr>
        <p:spPr>
          <a:xfrm>
            <a:off x="422030" y="362151"/>
            <a:ext cx="11347939" cy="2125572"/>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u="sng">
                <a:solidFill>
                  <a:srgbClr val="FF0000"/>
                </a:solidFill>
                <a:latin typeface="Times New Roman" panose="02020603050405020304" pitchFamily="18" charset="0"/>
                <a:cs typeface="Times New Roman" panose="02020603050405020304" pitchFamily="18" charset="0"/>
              </a:rPr>
              <a:t>Câu 1: </a:t>
            </a:r>
          </a:p>
          <a:p>
            <a:pPr algn="ctr"/>
            <a:r>
              <a:rPr lang="nl-NL" sz="3600" b="1">
                <a:solidFill>
                  <a:schemeClr val="tx1"/>
                </a:solidFill>
                <a:latin typeface="Times New Roman" panose="02020603050405020304" pitchFamily="18" charset="0"/>
                <a:cs typeface="Times New Roman" panose="02020603050405020304" pitchFamily="18" charset="0"/>
              </a:rPr>
              <a:t>Đọc đoạn 2 bài “Tia nắng bé nhỏ” và trả lời câu hỏi : </a:t>
            </a:r>
          </a:p>
          <a:p>
            <a:pPr algn="ctr"/>
            <a:r>
              <a:rPr lang="en-US" sz="3600" b="1">
                <a:solidFill>
                  <a:srgbClr val="0000CC"/>
                </a:solidFill>
                <a:latin typeface="Times New Roman" panose="02020603050405020304" pitchFamily="18" charset="0"/>
                <a:cs typeface="Times New Roman" panose="02020603050405020304" pitchFamily="18" charset="0"/>
              </a:rPr>
              <a:t>Na nghĩ ra cách nào để mang nắng cho bà? </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4BD5C2A-E5EC-EEDD-82D6-54F67DB797A5}"/>
              </a:ext>
            </a:extLst>
          </p:cNvPr>
          <p:cNvSpPr/>
          <p:nvPr/>
        </p:nvSpPr>
        <p:spPr>
          <a:xfrm>
            <a:off x="422030" y="2777105"/>
            <a:ext cx="11347939" cy="2125572"/>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a:solidFill>
                  <a:srgbClr val="FF0000"/>
                </a:solidFill>
                <a:latin typeface="Sitka Small" panose="02000505000000020004" pitchFamily="2" charset="0"/>
              </a:rPr>
              <a:t>Na nghĩ ra cách bắt nắng trên vạt áo mang về cho bà.</a:t>
            </a:r>
            <a:endParaRPr lang="en-US" sz="4000" b="1" dirty="0">
              <a:solidFill>
                <a:srgbClr val="FF0000"/>
              </a:solidFill>
              <a:latin typeface="Sitka Small" panose="02000505000000020004" pitchFamily="2"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E4045E8F-4702-FA05-A08F-AC8F30DB76A8}"/>
              </a:ext>
            </a:extLst>
          </p:cNvPr>
          <p:cNvSpPr/>
          <p:nvPr/>
        </p:nvSpPr>
        <p:spPr>
          <a:xfrm>
            <a:off x="422030" y="362151"/>
            <a:ext cx="11347939" cy="2125572"/>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000" b="1" u="sng">
                <a:solidFill>
                  <a:srgbClr val="FF0000"/>
                </a:solidFill>
                <a:latin typeface="Times New Roman" panose="02020603050405020304" pitchFamily="18" charset="0"/>
                <a:cs typeface="Times New Roman" panose="02020603050405020304" pitchFamily="18" charset="0"/>
              </a:rPr>
              <a:t>Câu 2: </a:t>
            </a:r>
          </a:p>
          <a:p>
            <a:pPr algn="ctr"/>
            <a:r>
              <a:rPr lang="nl-NL" sz="4000" b="1">
                <a:solidFill>
                  <a:schemeClr val="tx1"/>
                </a:solidFill>
                <a:latin typeface="Times New Roman" panose="02020603050405020304" pitchFamily="18" charset="0"/>
                <a:cs typeface="Times New Roman" panose="02020603050405020304" pitchFamily="18" charset="0"/>
              </a:rPr>
              <a:t>Đọc đoạn 3 bài “Tia nắng bé nhỏ” nêu nội dung bài tập đọc</a:t>
            </a:r>
            <a:endParaRPr lang="en-GB" sz="4000" b="1">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4BD5C2A-E5EC-EEDD-82D6-54F67DB797A5}"/>
              </a:ext>
            </a:extLst>
          </p:cNvPr>
          <p:cNvSpPr/>
          <p:nvPr/>
        </p:nvSpPr>
        <p:spPr>
          <a:xfrm>
            <a:off x="422030" y="2777105"/>
            <a:ext cx="11347939" cy="2125572"/>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a:solidFill>
                  <a:srgbClr val="FF0000"/>
                </a:solidFill>
                <a:latin typeface="Sitka Small" panose="02000505000000020004" pitchFamily="2" charset="0"/>
              </a:rPr>
              <a:t>Khi chúng ta biết yêu thương và quan tâm đến những người thân trong gia đình, thì người thân của chúng ta sẽ rất vui và hạnh phúc. </a:t>
            </a:r>
            <a:endParaRPr lang="en-US" sz="3600" dirty="0">
              <a:solidFill>
                <a:srgbClr val="FF0000"/>
              </a:solidFill>
              <a:latin typeface="Sitka Small" panose="02000505000000020004" pitchFamily="2"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525479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E4045E8F-4702-FA05-A08F-AC8F30DB76A8}"/>
              </a:ext>
            </a:extLst>
          </p:cNvPr>
          <p:cNvSpPr/>
          <p:nvPr/>
        </p:nvSpPr>
        <p:spPr>
          <a:xfrm>
            <a:off x="422030" y="362151"/>
            <a:ext cx="11347939" cy="2125572"/>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u="sng">
                <a:solidFill>
                  <a:srgbClr val="FF0000"/>
                </a:solidFill>
                <a:latin typeface="Times New Roman" panose="02020603050405020304" pitchFamily="18" charset="0"/>
                <a:cs typeface="Times New Roman" panose="02020603050405020304" pitchFamily="18" charset="0"/>
              </a:rPr>
              <a:t>Câu 3: </a:t>
            </a:r>
          </a:p>
          <a:p>
            <a:pPr algn="ctr"/>
            <a:r>
              <a:rPr lang="nl-NL" sz="3600" b="1">
                <a:solidFill>
                  <a:srgbClr val="FF0000"/>
                </a:solidFill>
                <a:latin typeface="Sitka Small" panose="02000505000000020004" pitchFamily="2" charset="0"/>
              </a:rPr>
              <a:t>Kể về một lần em cảm thấy xúc động trước cử chỉ hoặc việc làm của người thân. </a:t>
            </a:r>
            <a:endParaRPr lang="en-GB" sz="3600" b="1">
              <a:solidFill>
                <a:srgbClr val="FF0000"/>
              </a:solidFill>
              <a:latin typeface="Sitka Small" panose="02000505000000020004" pitchFamily="2" charset="0"/>
            </a:endParaRPr>
          </a:p>
        </p:txBody>
      </p:sp>
      <p:pic>
        <p:nvPicPr>
          <p:cNvPr id="3074" name="Picture 2" descr="Tả mẹ chăm sóc em khi bị ốm lớp 6 Hay Chọn Lọc - Dàn ý và văn mẫu Tả mẹ khi  em ốm - VnDoc.com">
            <a:extLst>
              <a:ext uri="{FF2B5EF4-FFF2-40B4-BE49-F238E27FC236}">
                <a16:creationId xmlns:a16="http://schemas.microsoft.com/office/drawing/2014/main" id="{A7E1040E-9576-A5E6-C92A-F26F9193C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94" y="2703422"/>
            <a:ext cx="4956794" cy="396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65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901300" y="120769"/>
            <a:ext cx="9025003" cy="1718867"/>
          </a:xfrm>
          <a:prstGeom prst="roundRect">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Quan</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sát</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tranh</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và</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cho</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cô</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biết</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trong</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tranh</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vẽ</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gì</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p>
        </p:txBody>
      </p:sp>
      <p:sp>
        <p:nvSpPr>
          <p:cNvPr id="27" name="TextBox 26">
            <a:extLst>
              <a:ext uri="{FF2B5EF4-FFF2-40B4-BE49-F238E27FC236}">
                <a16:creationId xmlns:a16="http://schemas.microsoft.com/office/drawing/2014/main" id="{E657376E-4773-E1E2-9951-33C11F7451CC}"/>
              </a:ext>
            </a:extLst>
          </p:cNvPr>
          <p:cNvSpPr txBox="1"/>
          <p:nvPr/>
        </p:nvSpPr>
        <p:spPr>
          <a:xfrm>
            <a:off x="1600134" y="523698"/>
            <a:ext cx="9025003" cy="913007"/>
          </a:xfrm>
          <a:prstGeom prst="rect">
            <a:avLst/>
          </a:prstGeom>
          <a:noFill/>
        </p:spPr>
        <p:txBody>
          <a:bodyPr wrap="square" rtlCol="0">
            <a:spAutoFit/>
          </a:bodyPr>
          <a:lstStyle/>
          <a:p>
            <a:r>
              <a:rPr lang="en-US" sz="5333" b="1">
                <a:solidFill>
                  <a:srgbClr val="FF0000"/>
                </a:solidFill>
                <a:latin typeface="Sitka Small" panose="02000505000000020004" pitchFamily="2" charset="0"/>
                <a:ea typeface="Arial-Rounded" panose="020B0500000000000000" pitchFamily="34" charset="0"/>
                <a:cs typeface="Arial-Rounded" panose="020B0500000000000000" pitchFamily="34" charset="0"/>
              </a:rPr>
              <a:t>ĐỂ CHÁU NẮM TAY ÔNG</a:t>
            </a:r>
            <a:endParaRPr lang="en-US" sz="5333" b="1" dirty="0">
              <a:solidFill>
                <a:srgbClr val="FF0000"/>
              </a:solidFill>
              <a:latin typeface="Sitka Small" panose="02000505000000020004" pitchFamily="2" charset="0"/>
              <a:ea typeface="Arial-Rounded" panose="020B0500000000000000" pitchFamily="34" charset="0"/>
              <a:cs typeface="Arial-Rounded" panose="020B0500000000000000" pitchFamily="34" charset="0"/>
            </a:endParaRPr>
          </a:p>
        </p:txBody>
      </p:sp>
      <p:pic>
        <p:nvPicPr>
          <p:cNvPr id="2050" name="Picture 2" descr="Bài 22: Để cháu nắm tay ông trang 100, 101 SGK Tiếng Việt 3 tập 1 Kết nối  tri thức với cuộc sống | Tiếng Việt 3 - Kết nối tri thức">
            <a:extLst>
              <a:ext uri="{FF2B5EF4-FFF2-40B4-BE49-F238E27FC236}">
                <a16:creationId xmlns:a16="http://schemas.microsoft.com/office/drawing/2014/main" id="{95F99D70-9338-0047-38C7-78091DC2F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1851284"/>
            <a:ext cx="90582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4375333" y="375808"/>
            <a:ext cx="5172078"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endPar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1118446"/>
            <a:ext cx="11535508" cy="5525767"/>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133">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r>
              <a:rPr lang="en-US" sz="2400" b="0" i="0">
                <a:solidFill>
                  <a:srgbClr val="000000"/>
                </a:solidFill>
                <a:effectLst/>
                <a:latin typeface="Times New Roman" panose="02020603050405020304" pitchFamily="18" charset="0"/>
                <a:cs typeface="Times New Roman" panose="02020603050405020304" pitchFamily="18" charset="0"/>
              </a:rPr>
              <a:t>.</a:t>
            </a:r>
            <a:endParaRPr lang="vi-VN" sz="2400" b="0" i="0">
              <a:solidFill>
                <a:srgbClr val="000000"/>
              </a:solidFill>
              <a:effectLst/>
              <a:latin typeface="Times New Roman" panose="02020603050405020304" pitchFamily="18" charset="0"/>
              <a:cs typeface="Times New Roman" panose="02020603050405020304" pitchFamily="18" charset="0"/>
            </a:endParaRPr>
          </a:p>
          <a:p>
            <a:pPr algn="r"/>
            <a:r>
              <a:rPr lang="vi-VN" sz="2400" b="0" i="0">
                <a:solidFill>
                  <a:srgbClr val="000000"/>
                </a:solidFill>
                <a:effectLst/>
                <a:latin typeface="Times New Roman" panose="02020603050405020304" pitchFamily="18" charset="0"/>
                <a:cs typeface="Times New Roman" panose="02020603050405020304" pitchFamily="18" charset="0"/>
              </a:rPr>
              <a:t>(Dương Thụy)</a:t>
            </a:r>
          </a:p>
        </p:txBody>
      </p:sp>
      <p:sp>
        <p:nvSpPr>
          <p:cNvPr id="28" name="Wave 27">
            <a:extLst>
              <a:ext uri="{FF2B5EF4-FFF2-40B4-BE49-F238E27FC236}">
                <a16:creationId xmlns:a16="http://schemas.microsoft.com/office/drawing/2014/main" id="{DB8B1574-7ADC-C659-873F-9C2C9CB303E1}"/>
              </a:ext>
            </a:extLst>
          </p:cNvPr>
          <p:cNvSpPr/>
          <p:nvPr/>
        </p:nvSpPr>
        <p:spPr>
          <a:xfrm>
            <a:off x="1199456" y="213787"/>
            <a:ext cx="2304256" cy="878789"/>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82502 w 2304256"/>
                      <a:gd name="connsiteY0" fmla="*/ 109849 h 878789"/>
                      <a:gd name="connsiteX1" fmla="*/ 2304256 w 2304256"/>
                      <a:gd name="connsiteY1" fmla="*/ 109849 h 878789"/>
                      <a:gd name="connsiteX2" fmla="*/ 2021754 w 2304256"/>
                      <a:gd name="connsiteY2" fmla="*/ 768940 h 878789"/>
                      <a:gd name="connsiteX3" fmla="*/ 0 w 2304256"/>
                      <a:gd name="connsiteY3" fmla="*/ 768940 h 878789"/>
                      <a:gd name="connsiteX4" fmla="*/ 282502 w 2304256"/>
                      <a:gd name="connsiteY4" fmla="*/ 109849 h 87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878789" fill="none" extrusionOk="0">
                        <a:moveTo>
                          <a:pt x="282502" y="109849"/>
                        </a:moveTo>
                        <a:cubicBezTo>
                          <a:pt x="868053" y="-222685"/>
                          <a:pt x="1593979" y="455257"/>
                          <a:pt x="2304256" y="109849"/>
                        </a:cubicBezTo>
                        <a:cubicBezTo>
                          <a:pt x="2268795" y="300151"/>
                          <a:pt x="2119876" y="626308"/>
                          <a:pt x="2021754" y="768940"/>
                        </a:cubicBezTo>
                        <a:cubicBezTo>
                          <a:pt x="1454311" y="1071341"/>
                          <a:pt x="578073" y="427715"/>
                          <a:pt x="0" y="768940"/>
                        </a:cubicBezTo>
                        <a:cubicBezTo>
                          <a:pt x="111614" y="594399"/>
                          <a:pt x="227194" y="326242"/>
                          <a:pt x="282502" y="109849"/>
                        </a:cubicBezTo>
                        <a:close/>
                      </a:path>
                      <a:path w="2304256" h="878789" stroke="0" extrusionOk="0">
                        <a:moveTo>
                          <a:pt x="282502" y="109849"/>
                        </a:moveTo>
                        <a:cubicBezTo>
                          <a:pt x="970539" y="-280270"/>
                          <a:pt x="1613418" y="354542"/>
                          <a:pt x="2304256" y="109849"/>
                        </a:cubicBezTo>
                        <a:cubicBezTo>
                          <a:pt x="2143278" y="394686"/>
                          <a:pt x="2105706" y="426238"/>
                          <a:pt x="2021754" y="768940"/>
                        </a:cubicBezTo>
                        <a:cubicBezTo>
                          <a:pt x="1378587" y="1090452"/>
                          <a:pt x="656777" y="458628"/>
                          <a:pt x="0" y="768940"/>
                        </a:cubicBezTo>
                        <a:cubicBezTo>
                          <a:pt x="142528" y="537216"/>
                          <a:pt x="199955" y="321939"/>
                          <a:pt x="282502" y="10984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Đọc mẫu</a:t>
            </a:r>
          </a:p>
        </p:txBody>
      </p:sp>
    </p:spTree>
    <p:extLst>
      <p:ext uri="{BB962C8B-B14F-4D97-AF65-F5344CB8AC3E}">
        <p14:creationId xmlns:p14="http://schemas.microsoft.com/office/powerpoint/2010/main" val="1048102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4375333" y="375808"/>
            <a:ext cx="5172078"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endPar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1118446"/>
            <a:ext cx="11535508" cy="5525767"/>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133">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p>
          <a:p>
            <a:pPr algn="r"/>
            <a:r>
              <a:rPr lang="vi-VN" sz="2400" b="0" i="0">
                <a:solidFill>
                  <a:srgbClr val="000000"/>
                </a:solidFill>
                <a:effectLst/>
                <a:latin typeface="Times New Roman" panose="02020603050405020304" pitchFamily="18" charset="0"/>
                <a:cs typeface="Times New Roman" panose="02020603050405020304" pitchFamily="18" charset="0"/>
              </a:rPr>
              <a:t>(Dương Thụy)</a:t>
            </a:r>
          </a:p>
        </p:txBody>
      </p:sp>
      <p:sp>
        <p:nvSpPr>
          <p:cNvPr id="5" name="Wave 62">
            <a:extLst>
              <a:ext uri="{FF2B5EF4-FFF2-40B4-BE49-F238E27FC236}">
                <a16:creationId xmlns:a16="http://schemas.microsoft.com/office/drawing/2014/main" id="{1B5B0DC5-013B-3FB4-ED3A-AD5A2210F7AF}"/>
              </a:ext>
            </a:extLst>
          </p:cNvPr>
          <p:cNvSpPr/>
          <p:nvPr/>
        </p:nvSpPr>
        <p:spPr>
          <a:xfrm>
            <a:off x="248057" y="46178"/>
            <a:ext cx="2163921" cy="746161"/>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21" h="746161" fill="none" extrusionOk="0">
                        <a:moveTo>
                          <a:pt x="265297" y="93270"/>
                        </a:moveTo>
                        <a:cubicBezTo>
                          <a:pt x="882389" y="-211624"/>
                          <a:pt x="1469904" y="369270"/>
                          <a:pt x="2163921" y="93270"/>
                        </a:cubicBezTo>
                        <a:cubicBezTo>
                          <a:pt x="2168484" y="207705"/>
                          <a:pt x="1998438" y="485273"/>
                          <a:pt x="1898624" y="652891"/>
                        </a:cubicBezTo>
                        <a:cubicBezTo>
                          <a:pt x="1341337" y="918527"/>
                          <a:pt x="618141" y="345824"/>
                          <a:pt x="0" y="652891"/>
                        </a:cubicBezTo>
                        <a:cubicBezTo>
                          <a:pt x="139470" y="473151"/>
                          <a:pt x="117560" y="310451"/>
                          <a:pt x="265297" y="93270"/>
                        </a:cubicBezTo>
                        <a:close/>
                      </a:path>
                      <a:path w="2163921" h="746161" stroke="0" extrusionOk="0">
                        <a:moveTo>
                          <a:pt x="265297" y="93270"/>
                        </a:moveTo>
                        <a:cubicBezTo>
                          <a:pt x="916215" y="-248247"/>
                          <a:pt x="1527950" y="381941"/>
                          <a:pt x="2163921" y="93270"/>
                        </a:cubicBezTo>
                        <a:cubicBezTo>
                          <a:pt x="2071280" y="308621"/>
                          <a:pt x="2066008" y="419689"/>
                          <a:pt x="1898624" y="652891"/>
                        </a:cubicBezTo>
                        <a:cubicBezTo>
                          <a:pt x="1328120" y="873232"/>
                          <a:pt x="608276" y="422139"/>
                          <a:pt x="0" y="652891"/>
                        </a:cubicBezTo>
                        <a:cubicBezTo>
                          <a:pt x="15901" y="526130"/>
                          <a:pt x="159958" y="340685"/>
                          <a:pt x="265297" y="932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Chia đoạn</a:t>
            </a:r>
          </a:p>
        </p:txBody>
      </p:sp>
      <p:sp>
        <p:nvSpPr>
          <p:cNvPr id="6" name="Wave 63">
            <a:extLst>
              <a:ext uri="{FF2B5EF4-FFF2-40B4-BE49-F238E27FC236}">
                <a16:creationId xmlns:a16="http://schemas.microsoft.com/office/drawing/2014/main" id="{685C2F4E-4180-01D0-A812-5399C91AC50A}"/>
              </a:ext>
            </a:extLst>
          </p:cNvPr>
          <p:cNvSpPr/>
          <p:nvPr/>
        </p:nvSpPr>
        <p:spPr>
          <a:xfrm>
            <a:off x="198625" y="46178"/>
            <a:ext cx="2213352" cy="875049"/>
          </a:xfrm>
          <a:custGeom>
            <a:avLst/>
            <a:gdLst>
              <a:gd name="connsiteX0" fmla="*/ 203518 w 1660014"/>
              <a:gd name="connsiteY0" fmla="*/ 82036 h 656287"/>
              <a:gd name="connsiteX1" fmla="*/ 1660014 w 1660014"/>
              <a:gd name="connsiteY1" fmla="*/ 82036 h 656287"/>
              <a:gd name="connsiteX2" fmla="*/ 1456496 w 1660014"/>
              <a:gd name="connsiteY2" fmla="*/ 574251 h 656287"/>
              <a:gd name="connsiteX3" fmla="*/ 0 w 1660014"/>
              <a:gd name="connsiteY3" fmla="*/ 574251 h 656287"/>
              <a:gd name="connsiteX4" fmla="*/ 203518 w 1660014"/>
              <a:gd name="connsiteY4" fmla="*/ 82036 h 65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014" h="656287" fill="none" extrusionOk="0">
                <a:moveTo>
                  <a:pt x="203518" y="82036"/>
                </a:moveTo>
                <a:cubicBezTo>
                  <a:pt x="668132" y="-183470"/>
                  <a:pt x="1130377" y="330294"/>
                  <a:pt x="1660014" y="82036"/>
                </a:cubicBezTo>
                <a:cubicBezTo>
                  <a:pt x="1626621" y="232988"/>
                  <a:pt x="1541583" y="367129"/>
                  <a:pt x="1456496" y="574251"/>
                </a:cubicBezTo>
                <a:cubicBezTo>
                  <a:pt x="1002280" y="828972"/>
                  <a:pt x="456044" y="308462"/>
                  <a:pt x="0" y="574251"/>
                </a:cubicBezTo>
                <a:cubicBezTo>
                  <a:pt x="97400" y="418165"/>
                  <a:pt x="116254" y="276647"/>
                  <a:pt x="203518" y="82036"/>
                </a:cubicBezTo>
                <a:close/>
              </a:path>
              <a:path w="1660014" h="656287" stroke="0" extrusionOk="0">
                <a:moveTo>
                  <a:pt x="203518" y="82036"/>
                </a:moveTo>
                <a:cubicBezTo>
                  <a:pt x="696600" y="-204286"/>
                  <a:pt x="1161146" y="259508"/>
                  <a:pt x="1660014" y="82036"/>
                </a:cubicBezTo>
                <a:cubicBezTo>
                  <a:pt x="1649331" y="153697"/>
                  <a:pt x="1585544" y="373705"/>
                  <a:pt x="1456496" y="574251"/>
                </a:cubicBezTo>
                <a:cubicBezTo>
                  <a:pt x="1025851" y="768060"/>
                  <a:pt x="466575" y="362455"/>
                  <a:pt x="0" y="574251"/>
                </a:cubicBezTo>
                <a:cubicBezTo>
                  <a:pt x="93220" y="448471"/>
                  <a:pt x="105255" y="324604"/>
                  <a:pt x="203518" y="82036"/>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71357 w 2213352"/>
                      <a:gd name="connsiteY0" fmla="*/ 109381 h 875049"/>
                      <a:gd name="connsiteX1" fmla="*/ 2213352 w 2213352"/>
                      <a:gd name="connsiteY1" fmla="*/ 109381 h 875049"/>
                      <a:gd name="connsiteX2" fmla="*/ 1941995 w 2213352"/>
                      <a:gd name="connsiteY2" fmla="*/ 765668 h 875049"/>
                      <a:gd name="connsiteX3" fmla="*/ 0 w 2213352"/>
                      <a:gd name="connsiteY3" fmla="*/ 765668 h 875049"/>
                      <a:gd name="connsiteX4" fmla="*/ 271357 w 2213352"/>
                      <a:gd name="connsiteY4" fmla="*/ 109381 h 87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352" h="875049" fill="none" extrusionOk="0">
                        <a:moveTo>
                          <a:pt x="271357" y="109381"/>
                        </a:moveTo>
                        <a:cubicBezTo>
                          <a:pt x="830301" y="-221587"/>
                          <a:pt x="1483256" y="426741"/>
                          <a:pt x="2213352" y="109381"/>
                        </a:cubicBezTo>
                        <a:cubicBezTo>
                          <a:pt x="2158299" y="270939"/>
                          <a:pt x="1964291" y="669130"/>
                          <a:pt x="1941995" y="765668"/>
                        </a:cubicBezTo>
                        <a:cubicBezTo>
                          <a:pt x="1329998" y="1109112"/>
                          <a:pt x="544559" y="427804"/>
                          <a:pt x="0" y="765668"/>
                        </a:cubicBezTo>
                        <a:cubicBezTo>
                          <a:pt x="173651" y="465312"/>
                          <a:pt x="222076" y="334981"/>
                          <a:pt x="271357" y="109381"/>
                        </a:cubicBezTo>
                        <a:close/>
                      </a:path>
                      <a:path w="2213352" h="875049" stroke="0" extrusionOk="0">
                        <a:moveTo>
                          <a:pt x="271357" y="109381"/>
                        </a:moveTo>
                        <a:cubicBezTo>
                          <a:pt x="980982" y="-360922"/>
                          <a:pt x="1547299" y="339585"/>
                          <a:pt x="2213352" y="109381"/>
                        </a:cubicBezTo>
                        <a:cubicBezTo>
                          <a:pt x="2125764" y="325898"/>
                          <a:pt x="2003199" y="520683"/>
                          <a:pt x="1941995" y="765668"/>
                        </a:cubicBezTo>
                        <a:cubicBezTo>
                          <a:pt x="1372673" y="1017005"/>
                          <a:pt x="636265" y="437122"/>
                          <a:pt x="0" y="765668"/>
                        </a:cubicBezTo>
                        <a:cubicBezTo>
                          <a:pt x="81611" y="458303"/>
                          <a:pt x="181525" y="372483"/>
                          <a:pt x="271357" y="1093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Đọc nối tiếp</a:t>
            </a:r>
          </a:p>
        </p:txBody>
      </p:sp>
      <p:sp>
        <p:nvSpPr>
          <p:cNvPr id="7" name="Oval 6">
            <a:extLst>
              <a:ext uri="{FF2B5EF4-FFF2-40B4-BE49-F238E27FC236}">
                <a16:creationId xmlns:a16="http://schemas.microsoft.com/office/drawing/2014/main" id="{A43458E7-FACF-1E39-CBCF-1668ACFF6D0F}"/>
              </a:ext>
            </a:extLst>
          </p:cNvPr>
          <p:cNvSpPr/>
          <p:nvPr/>
        </p:nvSpPr>
        <p:spPr>
          <a:xfrm>
            <a:off x="864970" y="1142026"/>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sp>
        <p:nvSpPr>
          <p:cNvPr id="8" name="Oval 7">
            <a:extLst>
              <a:ext uri="{FF2B5EF4-FFF2-40B4-BE49-F238E27FC236}">
                <a16:creationId xmlns:a16="http://schemas.microsoft.com/office/drawing/2014/main" id="{5666A216-B466-1E9E-45CA-21804CE5B65D}"/>
              </a:ext>
            </a:extLst>
          </p:cNvPr>
          <p:cNvSpPr/>
          <p:nvPr/>
        </p:nvSpPr>
        <p:spPr>
          <a:xfrm>
            <a:off x="864970" y="1580092"/>
            <a:ext cx="372979" cy="3077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2</a:t>
            </a:r>
          </a:p>
        </p:txBody>
      </p:sp>
      <p:sp>
        <p:nvSpPr>
          <p:cNvPr id="9" name="Oval 8">
            <a:extLst>
              <a:ext uri="{FF2B5EF4-FFF2-40B4-BE49-F238E27FC236}">
                <a16:creationId xmlns:a16="http://schemas.microsoft.com/office/drawing/2014/main" id="{6169168A-4357-3464-97AA-56D8C91F3AC8}"/>
              </a:ext>
            </a:extLst>
          </p:cNvPr>
          <p:cNvSpPr/>
          <p:nvPr/>
        </p:nvSpPr>
        <p:spPr>
          <a:xfrm>
            <a:off x="863302" y="3063824"/>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Oval 9">
            <a:extLst>
              <a:ext uri="{FF2B5EF4-FFF2-40B4-BE49-F238E27FC236}">
                <a16:creationId xmlns:a16="http://schemas.microsoft.com/office/drawing/2014/main" id="{6F8F810F-606B-22D1-9D3F-D9E79C09E086}"/>
              </a:ext>
            </a:extLst>
          </p:cNvPr>
          <p:cNvSpPr/>
          <p:nvPr/>
        </p:nvSpPr>
        <p:spPr>
          <a:xfrm>
            <a:off x="863301" y="4540547"/>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4</a:t>
            </a:r>
          </a:p>
        </p:txBody>
      </p:sp>
    </p:spTree>
    <p:extLst>
      <p:ext uri="{BB962C8B-B14F-4D97-AF65-F5344CB8AC3E}">
        <p14:creationId xmlns:p14="http://schemas.microsoft.com/office/powerpoint/2010/main" val="20769497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7">
                                            <p:txEl>
                                              <p:pRg st="0" end="0"/>
                                            </p:txEl>
                                          </p:spTgt>
                                        </p:tgtEl>
                                        <p:attrNameLst>
                                          <p:attrName>style.color</p:attrName>
                                        </p:attrNameLst>
                                      </p:cBhvr>
                                      <p:to>
                                        <a:schemeClr val="accent2"/>
                                      </p:to>
                                    </p:animClr>
                                    <p:animClr clrSpc="rgb" dir="cw">
                                      <p:cBhvr>
                                        <p:cTn id="21" dur="500" fill="hold"/>
                                        <p:tgtEl>
                                          <p:spTgt spid="27">
                                            <p:txEl>
                                              <p:pRg st="0" end="0"/>
                                            </p:txEl>
                                          </p:spTgt>
                                        </p:tgtEl>
                                        <p:attrNameLst>
                                          <p:attrName>fillcolor</p:attrName>
                                        </p:attrNameLst>
                                      </p:cBhvr>
                                      <p:to>
                                        <a:schemeClr val="accent2"/>
                                      </p:to>
                                    </p:animClr>
                                    <p:set>
                                      <p:cBhvr>
                                        <p:cTn id="22" dur="500" fill="hold"/>
                                        <p:tgtEl>
                                          <p:spTgt spid="27">
                                            <p:txEl>
                                              <p:pRg st="0" end="0"/>
                                            </p:txEl>
                                          </p:spTgt>
                                        </p:tgtEl>
                                        <p:attrNameLst>
                                          <p:attrName>fill.type</p:attrName>
                                        </p:attrNameLst>
                                      </p:cBhvr>
                                      <p:to>
                                        <p:strVal val="solid"/>
                                      </p:to>
                                    </p:set>
                                    <p:set>
                                      <p:cBhvr>
                                        <p:cTn id="23" dur="500" fill="hold"/>
                                        <p:tgtEl>
                                          <p:spTgt spid="27">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7">
                                            <p:txEl>
                                              <p:pRg st="1" end="1"/>
                                            </p:txEl>
                                          </p:spTgt>
                                        </p:tgtEl>
                                        <p:attrNameLst>
                                          <p:attrName>style.color</p:attrName>
                                        </p:attrNameLst>
                                      </p:cBhvr>
                                      <p:to>
                                        <a:srgbClr val="0000CC"/>
                                      </p:to>
                                    </p:animClr>
                                    <p:animClr clrSpc="rgb" dir="cw">
                                      <p:cBhvr>
                                        <p:cTn id="35" dur="500" fill="hold"/>
                                        <p:tgtEl>
                                          <p:spTgt spid="27">
                                            <p:txEl>
                                              <p:pRg st="1" end="1"/>
                                            </p:txEl>
                                          </p:spTgt>
                                        </p:tgtEl>
                                        <p:attrNameLst>
                                          <p:attrName>fillcolor</p:attrName>
                                        </p:attrNameLst>
                                      </p:cBhvr>
                                      <p:to>
                                        <a:srgbClr val="0000CC"/>
                                      </p:to>
                                    </p:animClr>
                                    <p:set>
                                      <p:cBhvr>
                                        <p:cTn id="36" dur="500" fill="hold"/>
                                        <p:tgtEl>
                                          <p:spTgt spid="27">
                                            <p:txEl>
                                              <p:pRg st="1" end="1"/>
                                            </p:txEl>
                                          </p:spTgt>
                                        </p:tgtEl>
                                        <p:attrNameLst>
                                          <p:attrName>fill.type</p:attrName>
                                        </p:attrNameLst>
                                      </p:cBhvr>
                                      <p:to>
                                        <p:strVal val="solid"/>
                                      </p:to>
                                    </p:set>
                                    <p:set>
                                      <p:cBhvr>
                                        <p:cTn id="37" dur="500" fill="hold"/>
                                        <p:tgtEl>
                                          <p:spTgt spid="27">
                                            <p:txEl>
                                              <p:pRg st="1" end="1"/>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27">
                                            <p:txEl>
                                              <p:pRg st="2" end="2"/>
                                            </p:txEl>
                                          </p:spTgt>
                                        </p:tgtEl>
                                        <p:attrNameLst>
                                          <p:attrName>style.color</p:attrName>
                                        </p:attrNameLst>
                                      </p:cBhvr>
                                      <p:to>
                                        <a:srgbClr val="00B050"/>
                                      </p:to>
                                    </p:animClr>
                                    <p:animClr clrSpc="rgb" dir="cw">
                                      <p:cBhvr>
                                        <p:cTn id="49" dur="500" fill="hold"/>
                                        <p:tgtEl>
                                          <p:spTgt spid="27">
                                            <p:txEl>
                                              <p:pRg st="2" end="2"/>
                                            </p:txEl>
                                          </p:spTgt>
                                        </p:tgtEl>
                                        <p:attrNameLst>
                                          <p:attrName>fillcolor</p:attrName>
                                        </p:attrNameLst>
                                      </p:cBhvr>
                                      <p:to>
                                        <a:srgbClr val="00B050"/>
                                      </p:to>
                                    </p:animClr>
                                    <p:set>
                                      <p:cBhvr>
                                        <p:cTn id="50" dur="500" fill="hold"/>
                                        <p:tgtEl>
                                          <p:spTgt spid="27">
                                            <p:txEl>
                                              <p:pRg st="2" end="2"/>
                                            </p:txEl>
                                          </p:spTgt>
                                        </p:tgtEl>
                                        <p:attrNameLst>
                                          <p:attrName>fill.type</p:attrName>
                                        </p:attrNameLst>
                                      </p:cBhvr>
                                      <p:to>
                                        <p:strVal val="solid"/>
                                      </p:to>
                                    </p:set>
                                    <p:set>
                                      <p:cBhvr>
                                        <p:cTn id="51" dur="500" fill="hold"/>
                                        <p:tgtEl>
                                          <p:spTgt spid="27">
                                            <p:txEl>
                                              <p:pRg st="2" end="2"/>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nodeType="clickEffect">
                                  <p:stCondLst>
                                    <p:cond delay="0"/>
                                  </p:stCondLst>
                                  <p:childTnLst>
                                    <p:animClr clrSpc="rgb" dir="cw">
                                      <p:cBhvr override="childStyle">
                                        <p:cTn id="62" dur="500" fill="hold"/>
                                        <p:tgtEl>
                                          <p:spTgt spid="27">
                                            <p:txEl>
                                              <p:pRg st="3" end="3"/>
                                            </p:txEl>
                                          </p:spTgt>
                                        </p:tgtEl>
                                        <p:attrNameLst>
                                          <p:attrName>style.color</p:attrName>
                                        </p:attrNameLst>
                                      </p:cBhvr>
                                      <p:to>
                                        <a:srgbClr val="8F410A"/>
                                      </p:to>
                                    </p:animClr>
                                    <p:animClr clrSpc="rgb" dir="cw">
                                      <p:cBhvr>
                                        <p:cTn id="63" dur="500" fill="hold"/>
                                        <p:tgtEl>
                                          <p:spTgt spid="27">
                                            <p:txEl>
                                              <p:pRg st="3" end="3"/>
                                            </p:txEl>
                                          </p:spTgt>
                                        </p:tgtEl>
                                        <p:attrNameLst>
                                          <p:attrName>fillcolor</p:attrName>
                                        </p:attrNameLst>
                                      </p:cBhvr>
                                      <p:to>
                                        <a:srgbClr val="8F410A"/>
                                      </p:to>
                                    </p:animClr>
                                    <p:set>
                                      <p:cBhvr>
                                        <p:cTn id="64" dur="500" fill="hold"/>
                                        <p:tgtEl>
                                          <p:spTgt spid="27">
                                            <p:txEl>
                                              <p:pRg st="3" end="3"/>
                                            </p:txEl>
                                          </p:spTgt>
                                        </p:tgtEl>
                                        <p:attrNameLst>
                                          <p:attrName>fill.type</p:attrName>
                                        </p:attrNameLst>
                                      </p:cBhvr>
                                      <p:to>
                                        <p:strVal val="solid"/>
                                      </p:to>
                                    </p:set>
                                    <p:set>
                                      <p:cBhvr>
                                        <p:cTn id="65" dur="500" fill="hold"/>
                                        <p:tgtEl>
                                          <p:spTgt spid="27">
                                            <p:txEl>
                                              <p:pRg st="3" end="3"/>
                                            </p:txEl>
                                          </p:spTgt>
                                        </p:tgtEl>
                                        <p:attrNameLst>
                                          <p:attrName>fill.on</p:attrName>
                                        </p:attrNameLst>
                                      </p:cBhvr>
                                      <p:to>
                                        <p:strVal val="true"/>
                                      </p:to>
                                    </p:set>
                                  </p:childTnLst>
                                </p:cTn>
                              </p:par>
                              <p:par>
                                <p:cTn id="66" presetID="19" presetClass="emph" presetSubtype="0" fill="hold" nodeType="withEffect">
                                  <p:stCondLst>
                                    <p:cond delay="0"/>
                                  </p:stCondLst>
                                  <p:childTnLst>
                                    <p:animClr clrSpc="rgb" dir="cw">
                                      <p:cBhvr override="childStyle">
                                        <p:cTn id="67" dur="500" fill="hold"/>
                                        <p:tgtEl>
                                          <p:spTgt spid="27">
                                            <p:txEl>
                                              <p:pRg st="4" end="4"/>
                                            </p:txEl>
                                          </p:spTgt>
                                        </p:tgtEl>
                                        <p:attrNameLst>
                                          <p:attrName>style.color</p:attrName>
                                        </p:attrNameLst>
                                      </p:cBhvr>
                                      <p:to>
                                        <a:srgbClr val="8F410A"/>
                                      </p:to>
                                    </p:animClr>
                                    <p:animClr clrSpc="rgb" dir="cw">
                                      <p:cBhvr>
                                        <p:cTn id="68" dur="500" fill="hold"/>
                                        <p:tgtEl>
                                          <p:spTgt spid="27">
                                            <p:txEl>
                                              <p:pRg st="4" end="4"/>
                                            </p:txEl>
                                          </p:spTgt>
                                        </p:tgtEl>
                                        <p:attrNameLst>
                                          <p:attrName>fillcolor</p:attrName>
                                        </p:attrNameLst>
                                      </p:cBhvr>
                                      <p:to>
                                        <a:srgbClr val="8F410A"/>
                                      </p:to>
                                    </p:animClr>
                                    <p:set>
                                      <p:cBhvr>
                                        <p:cTn id="69" dur="500" fill="hold"/>
                                        <p:tgtEl>
                                          <p:spTgt spid="27">
                                            <p:txEl>
                                              <p:pRg st="4" end="4"/>
                                            </p:txEl>
                                          </p:spTgt>
                                        </p:tgtEl>
                                        <p:attrNameLst>
                                          <p:attrName>fill.type</p:attrName>
                                        </p:attrNameLst>
                                      </p:cBhvr>
                                      <p:to>
                                        <p:strVal val="solid"/>
                                      </p:to>
                                    </p:set>
                                    <p:set>
                                      <p:cBhvr>
                                        <p:cTn id="70" dur="500" fill="hold"/>
                                        <p:tgtEl>
                                          <p:spTgt spid="27">
                                            <p:txEl>
                                              <p:pRg st="4" end="4"/>
                                            </p:txEl>
                                          </p:spTgt>
                                        </p:tgtEl>
                                        <p:attrNameLst>
                                          <p:attrName>fill.on</p:attrName>
                                        </p:attrNameLst>
                                      </p:cBhvr>
                                      <p:to>
                                        <p:strVal val="true"/>
                                      </p:to>
                                    </p:set>
                                  </p:childTnLst>
                                </p:cTn>
                              </p:par>
                              <p:par>
                                <p:cTn id="71" presetID="19" presetClass="emph" presetSubtype="0" fill="hold" nodeType="withEffect">
                                  <p:stCondLst>
                                    <p:cond delay="0"/>
                                  </p:stCondLst>
                                  <p:childTnLst>
                                    <p:animClr clrSpc="rgb" dir="cw">
                                      <p:cBhvr override="childStyle">
                                        <p:cTn id="72" dur="500" fill="hold"/>
                                        <p:tgtEl>
                                          <p:spTgt spid="27">
                                            <p:txEl>
                                              <p:pRg st="5" end="5"/>
                                            </p:txEl>
                                          </p:spTgt>
                                        </p:tgtEl>
                                        <p:attrNameLst>
                                          <p:attrName>style.color</p:attrName>
                                        </p:attrNameLst>
                                      </p:cBhvr>
                                      <p:to>
                                        <a:srgbClr val="8F410A"/>
                                      </p:to>
                                    </p:animClr>
                                    <p:animClr clrSpc="rgb" dir="cw">
                                      <p:cBhvr>
                                        <p:cTn id="73" dur="500" fill="hold"/>
                                        <p:tgtEl>
                                          <p:spTgt spid="27">
                                            <p:txEl>
                                              <p:pRg st="5" end="5"/>
                                            </p:txEl>
                                          </p:spTgt>
                                        </p:tgtEl>
                                        <p:attrNameLst>
                                          <p:attrName>fillcolor</p:attrName>
                                        </p:attrNameLst>
                                      </p:cBhvr>
                                      <p:to>
                                        <a:srgbClr val="8F410A"/>
                                      </p:to>
                                    </p:animClr>
                                    <p:set>
                                      <p:cBhvr>
                                        <p:cTn id="74" dur="500" fill="hold"/>
                                        <p:tgtEl>
                                          <p:spTgt spid="27">
                                            <p:txEl>
                                              <p:pRg st="5" end="5"/>
                                            </p:txEl>
                                          </p:spTgt>
                                        </p:tgtEl>
                                        <p:attrNameLst>
                                          <p:attrName>fill.type</p:attrName>
                                        </p:attrNameLst>
                                      </p:cBhvr>
                                      <p:to>
                                        <p:strVal val="solid"/>
                                      </p:to>
                                    </p:set>
                                    <p:set>
                                      <p:cBhvr>
                                        <p:cTn id="75" dur="500" fill="hold"/>
                                        <p:tgtEl>
                                          <p:spTgt spid="27">
                                            <p:txEl>
                                              <p:pRg st="5" end="5"/>
                                            </p:txEl>
                                          </p:spTgt>
                                        </p:tgtEl>
                                        <p:attrNameLst>
                                          <p:attrName>fill.on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1000" fill="hold"/>
                                        <p:tgtEl>
                                          <p:spTgt spid="6"/>
                                        </p:tgtEl>
                                        <p:attrNameLst>
                                          <p:attrName>ppt_w</p:attrName>
                                        </p:attrNameLst>
                                      </p:cBhvr>
                                      <p:tavLst>
                                        <p:tav tm="0">
                                          <p:val>
                                            <p:fltVal val="0"/>
                                          </p:val>
                                        </p:tav>
                                        <p:tav tm="100000">
                                          <p:val>
                                            <p:strVal val="#ppt_w"/>
                                          </p:val>
                                        </p:tav>
                                      </p:tavLst>
                                    </p:anim>
                                    <p:anim calcmode="lin" valueType="num">
                                      <p:cBhvr>
                                        <p:cTn id="81" dur="1000" fill="hold"/>
                                        <p:tgtEl>
                                          <p:spTgt spid="6"/>
                                        </p:tgtEl>
                                        <p:attrNameLst>
                                          <p:attrName>ppt_h</p:attrName>
                                        </p:attrNameLst>
                                      </p:cBhvr>
                                      <p:tavLst>
                                        <p:tav tm="0">
                                          <p:val>
                                            <p:fltVal val="0"/>
                                          </p:val>
                                        </p:tav>
                                        <p:tav tm="100000">
                                          <p:val>
                                            <p:strVal val="#ppt_h"/>
                                          </p:val>
                                        </p:tav>
                                      </p:tavLst>
                                    </p:anim>
                                    <p:anim calcmode="lin" valueType="num">
                                      <p:cBhvr>
                                        <p:cTn id="82" dur="1000" fill="hold"/>
                                        <p:tgtEl>
                                          <p:spTgt spid="6"/>
                                        </p:tgtEl>
                                        <p:attrNameLst>
                                          <p:attrName>style.rotation</p:attrName>
                                        </p:attrNameLst>
                                      </p:cBhvr>
                                      <p:tavLst>
                                        <p:tav tm="0">
                                          <p:val>
                                            <p:fltVal val="90"/>
                                          </p:val>
                                        </p:tav>
                                        <p:tav tm="100000">
                                          <p:val>
                                            <p:fltVal val="0"/>
                                          </p:val>
                                        </p:tav>
                                      </p:tavLst>
                                    </p:anim>
                                    <p:animEffect transition="in" filter="fade">
                                      <p:cBhvr>
                                        <p:cTn id="8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1766</Words>
  <Application>Microsoft Office PowerPoint</Application>
  <PresentationFormat>Widescreen</PresentationFormat>
  <Paragraphs>106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Arial</vt:lpstr>
      <vt:lpstr>Sitka Small</vt:lpstr>
      <vt:lpstr>Snap ITC</vt:lpstr>
      <vt:lpstr>Times New Roman</vt:lpstr>
      <vt:lpstr>UTM Avo</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Luong Yen</cp:lastModifiedBy>
  <cp:revision>30</cp:revision>
  <dcterms:created xsi:type="dcterms:W3CDTF">2017-06-17T11:56:52Z</dcterms:created>
  <dcterms:modified xsi:type="dcterms:W3CDTF">2025-11-21T15:29:36Z</dcterms:modified>
</cp:coreProperties>
</file>