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492" r:id="rId2"/>
    <p:sldId id="325" r:id="rId3"/>
    <p:sldId id="328" r:id="rId4"/>
    <p:sldId id="393" r:id="rId5"/>
    <p:sldId id="354" r:id="rId6"/>
    <p:sldId id="355" r:id="rId7"/>
    <p:sldId id="356" r:id="rId8"/>
    <p:sldId id="359" r:id="rId9"/>
    <p:sldId id="394" r:id="rId10"/>
    <p:sldId id="361" r:id="rId11"/>
    <p:sldId id="363" r:id="rId12"/>
    <p:sldId id="395" r:id="rId13"/>
    <p:sldId id="396"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660066"/>
    <a:srgbClr val="003300"/>
    <a:srgbClr val="154642"/>
    <a:srgbClr val="B5853D"/>
    <a:srgbClr val="F8C7A5"/>
    <a:srgbClr val="F0886C"/>
    <a:srgbClr val="8B5F31"/>
    <a:srgbClr val="7A5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9" autoAdjust="0"/>
    <p:restoredTop sz="93738" autoAdjust="0"/>
  </p:normalViewPr>
  <p:slideViewPr>
    <p:cSldViewPr snapToGrid="0" showGuides="1">
      <p:cViewPr varScale="1">
        <p:scale>
          <a:sx n="76" d="100"/>
          <a:sy n="76" d="100"/>
        </p:scale>
        <p:origin x="318"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2025/11/24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222766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87146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Dương nghĩ từ bây giờ mình mới là người đưa tay cho ông nắm vì Dương tự cảm thấy mình đã lớn, trong khi ông đã già và yếu, do vậy mình phải là người bảo vệ ông, chăm sóc ông. Qua đó, ta có thể thấy Dương rất yêu ông.</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10</a:t>
            </a:fld>
            <a:endParaRPr lang="zh-CN" altLang="en-US"/>
          </a:p>
        </p:txBody>
      </p:sp>
    </p:spTree>
    <p:extLst>
      <p:ext uri="{BB962C8B-B14F-4D97-AF65-F5344CB8AC3E}">
        <p14:creationId xmlns:p14="http://schemas.microsoft.com/office/powerpoint/2010/main" val="277825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11</a:t>
            </a:fld>
            <a:endParaRPr lang="zh-CN" altLang="en-US"/>
          </a:p>
        </p:txBody>
      </p:sp>
    </p:spTree>
    <p:extLst>
      <p:ext uri="{BB962C8B-B14F-4D97-AF65-F5344CB8AC3E}">
        <p14:creationId xmlns:p14="http://schemas.microsoft.com/office/powerpoint/2010/main" val="320837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83904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678976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16000" y="540918"/>
            <a:ext cx="10160000" cy="577616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975748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10829925" y="0"/>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351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E4E140-E2CB-5C5C-2B93-2270AF9A833A}"/>
              </a:ext>
            </a:extLst>
          </p:cNvPr>
          <p:cNvSpPr>
            <a:spLocks noGrp="1"/>
          </p:cNvSpPr>
          <p:nvPr>
            <p:ph type="dt" sz="half" idx="10"/>
          </p:nvPr>
        </p:nvSpPr>
        <p:spPr/>
        <p:txBody>
          <a:bodyPr/>
          <a:lstStyle>
            <a:lvl1pPr>
              <a:defRPr/>
            </a:lvl1pPr>
          </a:lstStyle>
          <a:p>
            <a:pPr>
              <a:defRPr/>
            </a:pPr>
            <a:fld id="{A4AB429A-B9E4-4108-BF7B-72A3D03B99BA}" type="datetimeFigureOut">
              <a:rPr lang="en-GB"/>
              <a:pPr>
                <a:defRPr/>
              </a:pPr>
              <a:t>24/11/2025</a:t>
            </a:fld>
            <a:endParaRPr lang="en-GB"/>
          </a:p>
        </p:txBody>
      </p:sp>
      <p:sp>
        <p:nvSpPr>
          <p:cNvPr id="5" name="Footer Placeholder 4">
            <a:extLst>
              <a:ext uri="{FF2B5EF4-FFF2-40B4-BE49-F238E27FC236}">
                <a16:creationId xmlns:a16="http://schemas.microsoft.com/office/drawing/2014/main" id="{D2F31546-F4B6-E80E-BAE8-DFFE18B5F8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66C2935-55FB-F3FE-8494-B63CB53D79FB}"/>
              </a:ext>
            </a:extLst>
          </p:cNvPr>
          <p:cNvSpPr>
            <a:spLocks noGrp="1"/>
          </p:cNvSpPr>
          <p:nvPr>
            <p:ph type="sldNum" sz="quarter" idx="12"/>
          </p:nvPr>
        </p:nvSpPr>
        <p:spPr/>
        <p:txBody>
          <a:bodyPr/>
          <a:lstStyle>
            <a:lvl1pPr>
              <a:defRPr/>
            </a:lvl1pPr>
          </a:lstStyle>
          <a:p>
            <a:pPr>
              <a:defRPr/>
            </a:pPr>
            <a:fld id="{AA90C500-FF8F-4137-B46C-EBF8F3E12AB8}" type="slidenum">
              <a:rPr lang="en-GB"/>
              <a:pPr>
                <a:defRPr/>
              </a:pPr>
              <a:t>‹#›</a:t>
            </a:fld>
            <a:endParaRPr lang="en-GB"/>
          </a:p>
        </p:txBody>
      </p:sp>
    </p:spTree>
    <p:extLst>
      <p:ext uri="{BB962C8B-B14F-4D97-AF65-F5344CB8AC3E}">
        <p14:creationId xmlns:p14="http://schemas.microsoft.com/office/powerpoint/2010/main" val="82795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7"/>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8"/>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 id="2147483670" r:id="rId14"/>
    <p:sldLayoutId id="2147483673" r:id="rId15"/>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THÚY HÀ</a:t>
            </a:r>
          </a:p>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1143A78-B7E8-40C3-B545-E1355013982D}"/>
              </a:ext>
            </a:extLst>
          </p:cNvPr>
          <p:cNvGrpSpPr/>
          <p:nvPr/>
        </p:nvGrpSpPr>
        <p:grpSpPr>
          <a:xfrm>
            <a:off x="47329" y="46853"/>
            <a:ext cx="1073649" cy="981881"/>
            <a:chOff x="451413" y="196770"/>
            <a:chExt cx="1143080" cy="1143080"/>
          </a:xfrm>
        </p:grpSpPr>
        <p:sp>
          <p:nvSpPr>
            <p:cNvPr id="2" name="Oval 1">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endParaRPr lang="en-US" sz="2400">
                <a:solidFill>
                  <a:srgbClr val="FF0000"/>
                </a:solidFill>
                <a:latin typeface="UTM Avo" panose="02040603050506020204" pitchFamily="18" charset="0"/>
              </a:endParaRPr>
            </a:p>
          </p:txBody>
        </p:sp>
        <p:pic>
          <p:nvPicPr>
            <p:cNvPr id="1026"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31B853-2819-4971-973F-CD8E1C159947}"/>
                </a:ext>
              </a:extLst>
            </p:cNvPr>
            <p:cNvSpPr txBox="1"/>
            <p:nvPr/>
          </p:nvSpPr>
          <p:spPr>
            <a:xfrm rot="195696">
              <a:off x="687287" y="291235"/>
              <a:ext cx="648183" cy="537458"/>
            </a:xfrm>
            <a:prstGeom prst="rect">
              <a:avLst/>
            </a:prstGeom>
            <a:noFill/>
          </p:spPr>
          <p:txBody>
            <a:bodyPr wrap="square" rtlCol="0">
              <a:spAutoFit/>
            </a:bodyPr>
            <a:lstStyle/>
            <a:p>
              <a:pPr defTabSz="914377"/>
              <a:r>
                <a:rPr lang="en-US" sz="2400">
                  <a:solidFill>
                    <a:srgbClr val="FF0000"/>
                  </a:solidFill>
                  <a:latin typeface="UTM Avo" panose="02040603050506020204" pitchFamily="18" charset="0"/>
                </a:rPr>
                <a:t>?</a:t>
              </a:r>
            </a:p>
          </p:txBody>
        </p:sp>
      </p:grpSp>
      <p:grpSp>
        <p:nvGrpSpPr>
          <p:cNvPr id="9" name="Group 8">
            <a:extLst>
              <a:ext uri="{FF2B5EF4-FFF2-40B4-BE49-F238E27FC236}">
                <a16:creationId xmlns:a16="http://schemas.microsoft.com/office/drawing/2014/main" id="{CEFC104D-8D7D-410C-8827-C9550B10800C}"/>
              </a:ext>
            </a:extLst>
          </p:cNvPr>
          <p:cNvGrpSpPr/>
          <p:nvPr/>
        </p:nvGrpSpPr>
        <p:grpSpPr>
          <a:xfrm>
            <a:off x="1333162" y="151077"/>
            <a:ext cx="10619489" cy="1200329"/>
            <a:chOff x="2099706" y="271022"/>
            <a:chExt cx="8999601" cy="1766232"/>
          </a:xfrm>
        </p:grpSpPr>
        <p:sp>
          <p:nvSpPr>
            <p:cNvPr id="8" name="TextBox 7">
              <a:extLst>
                <a:ext uri="{FF2B5EF4-FFF2-40B4-BE49-F238E27FC236}">
                  <a16:creationId xmlns:a16="http://schemas.microsoft.com/office/drawing/2014/main" id="{62D85724-DC8D-4FC6-BE21-52234C4F3D98}"/>
                </a:ext>
              </a:extLst>
            </p:cNvPr>
            <p:cNvSpPr txBox="1"/>
            <p:nvPr/>
          </p:nvSpPr>
          <p:spPr>
            <a:xfrm>
              <a:off x="2455072" y="271022"/>
              <a:ext cx="8644235" cy="1766232"/>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189" lvl="1" defTabSz="914377"/>
              <a:r>
                <a:rPr lang="vi-VN" sz="3600" b="1" i="0">
                  <a:solidFill>
                    <a:srgbClr val="000000"/>
                  </a:solidFill>
                  <a:effectLst/>
                  <a:latin typeface="OpenSans"/>
                </a:rPr>
                <a:t>Theo em, vì sao Dương nghĩ từ bây giờ nó mới là người đưa tay cho ông nắm?</a:t>
              </a:r>
              <a:endParaRPr lang="en-US" sz="36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3F755A20-259D-44D9-8F3C-09675259C20E}"/>
                </a:ext>
              </a:extLst>
            </p:cNvPr>
            <p:cNvGrpSpPr/>
            <p:nvPr/>
          </p:nvGrpSpPr>
          <p:grpSpPr>
            <a:xfrm>
              <a:off x="2099706" y="341297"/>
              <a:ext cx="710730" cy="1248285"/>
              <a:chOff x="4433779" y="744279"/>
              <a:chExt cx="480097" cy="843215"/>
            </a:xfrm>
          </p:grpSpPr>
          <p:sp>
            <p:nvSpPr>
              <p:cNvPr id="6" name="Oval 5">
                <a:extLst>
                  <a:ext uri="{FF2B5EF4-FFF2-40B4-BE49-F238E27FC236}">
                    <a16:creationId xmlns:a16="http://schemas.microsoft.com/office/drawing/2014/main" id="{18DCCC10-FE2E-42FE-B8C8-3C20504669E0}"/>
                  </a:ext>
                </a:extLst>
              </p:cNvPr>
              <p:cNvSpPr/>
              <p:nvPr/>
            </p:nvSpPr>
            <p:spPr>
              <a:xfrm>
                <a:off x="4433779" y="744279"/>
                <a:ext cx="480097" cy="84321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3F8AFFF9-C03E-4597-8387-EA0AC6FAA082}"/>
                  </a:ext>
                </a:extLst>
              </p:cNvPr>
              <p:cNvSpPr/>
              <p:nvPr/>
            </p:nvSpPr>
            <p:spPr>
              <a:xfrm>
                <a:off x="4477197" y="824735"/>
                <a:ext cx="381716" cy="6558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srgbClr val="FFFF00"/>
                    </a:solidFill>
                    <a:latin typeface="UTM Avo" panose="02040603050506020204" pitchFamily="18" charset="0"/>
                    <a:ea typeface="AvantGarde" panose="00000400000000000000" pitchFamily="2" charset="0"/>
                    <a:cs typeface="AvantGarde" panose="00000400000000000000" pitchFamily="2" charset="0"/>
                  </a:rPr>
                  <a:t>4</a:t>
                </a:r>
              </a:p>
            </p:txBody>
          </p:sp>
        </p:grpSp>
      </p:grpSp>
      <p:pic>
        <p:nvPicPr>
          <p:cNvPr id="16" name="Picture 15" descr="A picture containing text, toy, doll&#10;&#10;Description automatically generated">
            <a:extLst>
              <a:ext uri="{FF2B5EF4-FFF2-40B4-BE49-F238E27FC236}">
                <a16:creationId xmlns:a16="http://schemas.microsoft.com/office/drawing/2014/main" id="{238CD95C-DA24-444E-B372-21F19C050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9200">
            <a:off x="-74384" y="3176462"/>
            <a:ext cx="3219417" cy="2312126"/>
          </a:xfrm>
          <a:prstGeom prst="rect">
            <a:avLst/>
          </a:prstGeom>
        </p:spPr>
      </p:pic>
      <p:pic>
        <p:nvPicPr>
          <p:cNvPr id="22" name="Picture 2" descr="Bài 22: Để cháu nắm tay ông trang 100, 101 SGK Tiếng Việt 3 tập 1 Kết nối  tri thức với cuộc sống | Tiếng Việt 3 - Kết nối tri thức">
            <a:extLst>
              <a:ext uri="{FF2B5EF4-FFF2-40B4-BE49-F238E27FC236}">
                <a16:creationId xmlns:a16="http://schemas.microsoft.com/office/drawing/2014/main" id="{06BCDDCF-7769-6A34-6E67-674FDF4C5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0348" y="1311363"/>
            <a:ext cx="6955670" cy="34522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8C0910C-021B-9B5F-6CB0-BA9E178FC822}"/>
              </a:ext>
            </a:extLst>
          </p:cNvPr>
          <p:cNvSpPr txBox="1"/>
          <p:nvPr/>
        </p:nvSpPr>
        <p:spPr>
          <a:xfrm>
            <a:off x="2075808" y="4901426"/>
            <a:ext cx="9510946" cy="1539139"/>
          </a:xfrm>
          <a:prstGeom prst="rect">
            <a:avLst/>
          </a:prstGeom>
          <a:solidFill>
            <a:schemeClr val="bg1"/>
          </a:solidFill>
        </p:spPr>
        <p:txBody>
          <a:bodyPr wrap="square">
            <a:spAutoFit/>
          </a:bodyPr>
          <a:lstStyle/>
          <a:p>
            <a:pPr algn="ctr">
              <a:lnSpc>
                <a:spcPct val="115000"/>
              </a:lnSpc>
            </a:pPr>
            <a:r>
              <a:rPr lang="en-US" sz="2800" b="1">
                <a:solidFill>
                  <a:srgbClr val="0000CC"/>
                </a:solidFill>
                <a:effectLst/>
                <a:latin typeface="Times New Roman" panose="02020603050405020304" pitchFamily="18" charset="0"/>
                <a:ea typeface="Times New Roman" panose="02020603050405020304" pitchFamily="18" charset="0"/>
              </a:rPr>
              <a:t>Dương nghĩ từ bây giờ mình mới là người đưa tay cho ông nắm vì Dương tự cảm thấy mình đã lớn, trong khi ông đã già và yếu, do vậy mình phải là người bảo vệ ông, chăm sóc ông. </a:t>
            </a:r>
            <a:endParaRPr lang="en-GB" sz="28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5433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092F9-CD8D-D671-6DA8-5A1EE95E0B94}"/>
              </a:ext>
            </a:extLst>
          </p:cNvPr>
          <p:cNvSpPr>
            <a:spLocks noGrp="1"/>
          </p:cNvSpPr>
          <p:nvPr>
            <p:ph type="sldNum" sz="quarter" idx="12"/>
          </p:nvPr>
        </p:nvSpPr>
        <p:spPr/>
        <p:txBody>
          <a:bodyPr/>
          <a:lstStyle/>
          <a:p>
            <a:fld id="{87115745-2F8B-4195-AD23-8A2542AF7C2C}" type="slidenum">
              <a:rPr lang="zh-CN" altLang="en-US" smtClean="0"/>
              <a:t>11</a:t>
            </a:fld>
            <a:endParaRPr lang="zh-CN" altLang="en-US"/>
          </a:p>
        </p:txBody>
      </p:sp>
      <p:sp>
        <p:nvSpPr>
          <p:cNvPr id="4" name="TextBox 3">
            <a:extLst>
              <a:ext uri="{FF2B5EF4-FFF2-40B4-BE49-F238E27FC236}">
                <a16:creationId xmlns:a16="http://schemas.microsoft.com/office/drawing/2014/main" id="{890D8C2B-6521-6FE6-2D8C-BE32B2C7EBAD}"/>
              </a:ext>
            </a:extLst>
          </p:cNvPr>
          <p:cNvSpPr txBox="1"/>
          <p:nvPr/>
        </p:nvSpPr>
        <p:spPr>
          <a:xfrm>
            <a:off x="3149337" y="761064"/>
            <a:ext cx="5893325" cy="1107996"/>
          </a:xfrm>
          <a:prstGeom prst="rect">
            <a:avLst/>
          </a:prstGeom>
          <a:noFill/>
        </p:spPr>
        <p:txBody>
          <a:bodyPr wrap="square" rtlCol="0">
            <a:spAutoFit/>
          </a:bodyPr>
          <a:lstStyle/>
          <a:p>
            <a:pPr algn="ctr"/>
            <a:r>
              <a:rPr lang="en-US" sz="6600" err="1">
                <a:solidFill>
                  <a:srgbClr val="FF0000"/>
                </a:solidFill>
                <a:latin typeface="Snap ITC" panose="04040A07060A02020202" pitchFamily="82" charset="0"/>
              </a:rPr>
              <a:t>Nội</a:t>
            </a:r>
            <a:r>
              <a:rPr lang="en-US" sz="6600">
                <a:solidFill>
                  <a:srgbClr val="FF0000"/>
                </a:solidFill>
                <a:latin typeface="Snap ITC" panose="04040A07060A02020202" pitchFamily="82" charset="0"/>
              </a:rPr>
              <a:t> dung</a:t>
            </a:r>
            <a:endParaRPr lang="en-US" sz="6600" dirty="0">
              <a:solidFill>
                <a:srgbClr val="FF0000"/>
              </a:solidFill>
              <a:latin typeface="Snap ITC" panose="04040A07060A02020202" pitchFamily="82" charset="0"/>
            </a:endParaRPr>
          </a:p>
        </p:txBody>
      </p:sp>
      <p:sp>
        <p:nvSpPr>
          <p:cNvPr id="5" name="TextBox 4">
            <a:extLst>
              <a:ext uri="{FF2B5EF4-FFF2-40B4-BE49-F238E27FC236}">
                <a16:creationId xmlns:a16="http://schemas.microsoft.com/office/drawing/2014/main" id="{C0507137-DDAB-B1B0-6432-2F1C700FA853}"/>
              </a:ext>
            </a:extLst>
          </p:cNvPr>
          <p:cNvSpPr txBox="1"/>
          <p:nvPr/>
        </p:nvSpPr>
        <p:spPr>
          <a:xfrm>
            <a:off x="527382" y="2180862"/>
            <a:ext cx="11487457" cy="2862322"/>
          </a:xfrm>
          <a:prstGeom prst="rect">
            <a:avLst/>
          </a:prstGeom>
          <a:noFill/>
        </p:spPr>
        <p:txBody>
          <a:bodyPr wrap="square" rtlCol="0">
            <a:spAutoFit/>
          </a:bodyPr>
          <a:lstStyle/>
          <a:p>
            <a:pPr algn="ctr"/>
            <a:r>
              <a:rPr lang="en-US" sz="3600" b="1">
                <a:latin typeface="Sitka Small" panose="02000505000000020004" pitchFamily="2" charset="0"/>
              </a:rPr>
              <a:t>Bài tập đọc nói về sự xúc động của cô bé Dương khi phát hiện ra</a:t>
            </a:r>
            <a:r>
              <a:rPr lang="en-US" sz="3600">
                <a:latin typeface="Sitka Small" panose="02000505000000020004" pitchFamily="2" charset="0"/>
              </a:rPr>
              <a:t> </a:t>
            </a:r>
            <a:r>
              <a:rPr lang="nl-NL" sz="3600" b="1">
                <a:latin typeface="Sitka Small" panose="02000505000000020004" pitchFamily="2" charset="0"/>
              </a:rPr>
              <a:t>người ông thân yêu của mình đã già yếu. Cô bé có một suy nghĩ rất “người lớn” đó là muốn trở thành người che chở, chăm sóc và bảo vệ ông.</a:t>
            </a:r>
            <a:endParaRPr lang="en-GB" sz="3600">
              <a:latin typeface="Sitka Small" panose="02000505000000020004" pitchFamily="2" charset="0"/>
            </a:endParaRPr>
          </a:p>
        </p:txBody>
      </p:sp>
    </p:spTree>
    <p:extLst>
      <p:ext uri="{BB962C8B-B14F-4D97-AF65-F5344CB8AC3E}">
        <p14:creationId xmlns:p14="http://schemas.microsoft.com/office/powerpoint/2010/main" val="848472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704155" y="1800092"/>
            <a:ext cx="8783689" cy="1446550"/>
          </a:xfrm>
          <a:prstGeom prst="rect">
            <a:avLst/>
          </a:prstGeom>
          <a:noFill/>
        </p:spPr>
        <p:txBody>
          <a:bodyPr wrap="square" rtlCol="0">
            <a:spAutoFit/>
          </a:bodyPr>
          <a:lstStyle/>
          <a:p>
            <a:pPr algn="ctr"/>
            <a:r>
              <a:rPr lang="en-US" sz="8800" b="1">
                <a:solidFill>
                  <a:srgbClr val="0000CC"/>
                </a:solidFill>
                <a:latin typeface=".VnArabiaH" panose="020B7200000000000000" pitchFamily="34" charset="0"/>
              </a:rPr>
              <a:t>LUYỆN ĐỌC LẠI</a:t>
            </a:r>
            <a:endParaRPr lang="en-US" sz="8800" b="1" dirty="0">
              <a:solidFill>
                <a:srgbClr val="0000CC"/>
              </a:solidFill>
              <a:latin typeface=".VnArabiaH" panose="020B7200000000000000" pitchFamily="34" charset="0"/>
            </a:endParaRPr>
          </a:p>
        </p:txBody>
      </p:sp>
    </p:spTree>
    <p:extLst>
      <p:ext uri="{BB962C8B-B14F-4D97-AF65-F5344CB8AC3E}">
        <p14:creationId xmlns:p14="http://schemas.microsoft.com/office/powerpoint/2010/main" val="4157373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4375333" y="375808"/>
            <a:ext cx="5172078"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endPar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1118446"/>
            <a:ext cx="11535508" cy="5525767"/>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133">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p>
          <a:p>
            <a:pPr algn="r"/>
            <a:r>
              <a:rPr lang="vi-VN" sz="2400" b="0" i="0">
                <a:solidFill>
                  <a:srgbClr val="000000"/>
                </a:solidFill>
                <a:effectLst/>
                <a:latin typeface="Times New Roman" panose="02020603050405020304" pitchFamily="18" charset="0"/>
                <a:cs typeface="Times New Roman" panose="02020603050405020304" pitchFamily="18" charset="0"/>
              </a:rPr>
              <a:t>(Dương Thụy)</a:t>
            </a:r>
          </a:p>
        </p:txBody>
      </p:sp>
      <p:sp>
        <p:nvSpPr>
          <p:cNvPr id="5" name="Wave 62">
            <a:extLst>
              <a:ext uri="{FF2B5EF4-FFF2-40B4-BE49-F238E27FC236}">
                <a16:creationId xmlns:a16="http://schemas.microsoft.com/office/drawing/2014/main" id="{1B5B0DC5-013B-3FB4-ED3A-AD5A2210F7AF}"/>
              </a:ext>
            </a:extLst>
          </p:cNvPr>
          <p:cNvSpPr/>
          <p:nvPr/>
        </p:nvSpPr>
        <p:spPr>
          <a:xfrm>
            <a:off x="248057" y="46178"/>
            <a:ext cx="2163921" cy="746161"/>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21" h="746161" fill="none" extrusionOk="0">
                        <a:moveTo>
                          <a:pt x="265297" y="93270"/>
                        </a:moveTo>
                        <a:cubicBezTo>
                          <a:pt x="882389" y="-211624"/>
                          <a:pt x="1469904" y="369270"/>
                          <a:pt x="2163921" y="93270"/>
                        </a:cubicBezTo>
                        <a:cubicBezTo>
                          <a:pt x="2168484" y="207705"/>
                          <a:pt x="1998438" y="485273"/>
                          <a:pt x="1898624" y="652891"/>
                        </a:cubicBezTo>
                        <a:cubicBezTo>
                          <a:pt x="1341337" y="918527"/>
                          <a:pt x="618141" y="345824"/>
                          <a:pt x="0" y="652891"/>
                        </a:cubicBezTo>
                        <a:cubicBezTo>
                          <a:pt x="139470" y="473151"/>
                          <a:pt x="117560" y="310451"/>
                          <a:pt x="265297" y="93270"/>
                        </a:cubicBezTo>
                        <a:close/>
                      </a:path>
                      <a:path w="2163921" h="746161" stroke="0" extrusionOk="0">
                        <a:moveTo>
                          <a:pt x="265297" y="93270"/>
                        </a:moveTo>
                        <a:cubicBezTo>
                          <a:pt x="916215" y="-248247"/>
                          <a:pt x="1527950" y="381941"/>
                          <a:pt x="2163921" y="93270"/>
                        </a:cubicBezTo>
                        <a:cubicBezTo>
                          <a:pt x="2071280" y="308621"/>
                          <a:pt x="2066008" y="419689"/>
                          <a:pt x="1898624" y="652891"/>
                        </a:cubicBezTo>
                        <a:cubicBezTo>
                          <a:pt x="1328120" y="873232"/>
                          <a:pt x="608276" y="422139"/>
                          <a:pt x="0" y="652891"/>
                        </a:cubicBezTo>
                        <a:cubicBezTo>
                          <a:pt x="15901" y="526130"/>
                          <a:pt x="159958" y="340685"/>
                          <a:pt x="265297" y="932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nhóm</a:t>
            </a:r>
          </a:p>
        </p:txBody>
      </p:sp>
      <p:sp>
        <p:nvSpPr>
          <p:cNvPr id="7" name="Oval 6">
            <a:extLst>
              <a:ext uri="{FF2B5EF4-FFF2-40B4-BE49-F238E27FC236}">
                <a16:creationId xmlns:a16="http://schemas.microsoft.com/office/drawing/2014/main" id="{A43458E7-FACF-1E39-CBCF-1668ACFF6D0F}"/>
              </a:ext>
            </a:extLst>
          </p:cNvPr>
          <p:cNvSpPr/>
          <p:nvPr/>
        </p:nvSpPr>
        <p:spPr>
          <a:xfrm>
            <a:off x="864970" y="1142026"/>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sp>
        <p:nvSpPr>
          <p:cNvPr id="8" name="Oval 7">
            <a:extLst>
              <a:ext uri="{FF2B5EF4-FFF2-40B4-BE49-F238E27FC236}">
                <a16:creationId xmlns:a16="http://schemas.microsoft.com/office/drawing/2014/main" id="{5666A216-B466-1E9E-45CA-21804CE5B65D}"/>
              </a:ext>
            </a:extLst>
          </p:cNvPr>
          <p:cNvSpPr/>
          <p:nvPr/>
        </p:nvSpPr>
        <p:spPr>
          <a:xfrm>
            <a:off x="864970" y="1580092"/>
            <a:ext cx="372979" cy="3077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2</a:t>
            </a:r>
          </a:p>
        </p:txBody>
      </p:sp>
      <p:sp>
        <p:nvSpPr>
          <p:cNvPr id="9" name="Oval 8">
            <a:extLst>
              <a:ext uri="{FF2B5EF4-FFF2-40B4-BE49-F238E27FC236}">
                <a16:creationId xmlns:a16="http://schemas.microsoft.com/office/drawing/2014/main" id="{6169168A-4357-3464-97AA-56D8C91F3AC8}"/>
              </a:ext>
            </a:extLst>
          </p:cNvPr>
          <p:cNvSpPr/>
          <p:nvPr/>
        </p:nvSpPr>
        <p:spPr>
          <a:xfrm>
            <a:off x="863302" y="3063824"/>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Oval 9">
            <a:extLst>
              <a:ext uri="{FF2B5EF4-FFF2-40B4-BE49-F238E27FC236}">
                <a16:creationId xmlns:a16="http://schemas.microsoft.com/office/drawing/2014/main" id="{6F8F810F-606B-22D1-9D3F-D9E79C09E086}"/>
              </a:ext>
            </a:extLst>
          </p:cNvPr>
          <p:cNvSpPr/>
          <p:nvPr/>
        </p:nvSpPr>
        <p:spPr>
          <a:xfrm>
            <a:off x="863301" y="4540547"/>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4</a:t>
            </a:r>
          </a:p>
        </p:txBody>
      </p:sp>
    </p:spTree>
    <p:extLst>
      <p:ext uri="{BB962C8B-B14F-4D97-AF65-F5344CB8AC3E}">
        <p14:creationId xmlns:p14="http://schemas.microsoft.com/office/powerpoint/2010/main" val="27083556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9" presetClass="emph" presetSubtype="0" fill="hold" nodeType="withEffect">
                                  <p:stCondLst>
                                    <p:cond delay="0"/>
                                  </p:stCondLst>
                                  <p:childTnLst>
                                    <p:animClr clrSpc="rgb" dir="cw">
                                      <p:cBhvr override="childStyle">
                                        <p:cTn id="16" dur="500" fill="hold"/>
                                        <p:tgtEl>
                                          <p:spTgt spid="27">
                                            <p:txEl>
                                              <p:pRg st="0" end="0"/>
                                            </p:txEl>
                                          </p:spTgt>
                                        </p:tgtEl>
                                        <p:attrNameLst>
                                          <p:attrName>style.color</p:attrName>
                                        </p:attrNameLst>
                                      </p:cBhvr>
                                      <p:to>
                                        <a:schemeClr val="accent2"/>
                                      </p:to>
                                    </p:animClr>
                                    <p:animClr clrSpc="rgb" dir="cw">
                                      <p:cBhvr>
                                        <p:cTn id="17" dur="500" fill="hold"/>
                                        <p:tgtEl>
                                          <p:spTgt spid="27">
                                            <p:txEl>
                                              <p:pRg st="0" end="0"/>
                                            </p:txEl>
                                          </p:spTgt>
                                        </p:tgtEl>
                                        <p:attrNameLst>
                                          <p:attrName>fillcolor</p:attrName>
                                        </p:attrNameLst>
                                      </p:cBhvr>
                                      <p:to>
                                        <a:schemeClr val="accent2"/>
                                      </p:to>
                                    </p:animClr>
                                    <p:set>
                                      <p:cBhvr>
                                        <p:cTn id="18" dur="500" fill="hold"/>
                                        <p:tgtEl>
                                          <p:spTgt spid="27">
                                            <p:txEl>
                                              <p:pRg st="0" end="0"/>
                                            </p:txEl>
                                          </p:spTgt>
                                        </p:tgtEl>
                                        <p:attrNameLst>
                                          <p:attrName>fill.type</p:attrName>
                                        </p:attrNameLst>
                                      </p:cBhvr>
                                      <p:to>
                                        <p:strVal val="solid"/>
                                      </p:to>
                                    </p:set>
                                    <p:set>
                                      <p:cBhvr>
                                        <p:cTn id="19" dur="500" fill="hold"/>
                                        <p:tgtEl>
                                          <p:spTgt spid="27">
                                            <p:txEl>
                                              <p:pRg st="0" end="0"/>
                                            </p:txEl>
                                          </p:spTgt>
                                        </p:tgtEl>
                                        <p:attrNameLst>
                                          <p:attrName>fill.on</p:attrName>
                                        </p:attrNameLst>
                                      </p:cBhvr>
                                      <p:to>
                                        <p:strVal val="true"/>
                                      </p:to>
                                    </p:se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19" presetClass="emph" presetSubtype="0" fill="hold" nodeType="withEffect">
                                  <p:stCondLst>
                                    <p:cond delay="0"/>
                                  </p:stCondLst>
                                  <p:childTnLst>
                                    <p:animClr clrSpc="rgb" dir="cw">
                                      <p:cBhvr override="childStyle">
                                        <p:cTn id="26" dur="500" fill="hold"/>
                                        <p:tgtEl>
                                          <p:spTgt spid="27">
                                            <p:txEl>
                                              <p:pRg st="1" end="1"/>
                                            </p:txEl>
                                          </p:spTgt>
                                        </p:tgtEl>
                                        <p:attrNameLst>
                                          <p:attrName>style.color</p:attrName>
                                        </p:attrNameLst>
                                      </p:cBhvr>
                                      <p:to>
                                        <a:srgbClr val="0000CC"/>
                                      </p:to>
                                    </p:animClr>
                                    <p:animClr clrSpc="rgb" dir="cw">
                                      <p:cBhvr>
                                        <p:cTn id="27" dur="500" fill="hold"/>
                                        <p:tgtEl>
                                          <p:spTgt spid="27">
                                            <p:txEl>
                                              <p:pRg st="1" end="1"/>
                                            </p:txEl>
                                          </p:spTgt>
                                        </p:tgtEl>
                                        <p:attrNameLst>
                                          <p:attrName>fillcolor</p:attrName>
                                        </p:attrNameLst>
                                      </p:cBhvr>
                                      <p:to>
                                        <a:srgbClr val="0000CC"/>
                                      </p:to>
                                    </p:animClr>
                                    <p:set>
                                      <p:cBhvr>
                                        <p:cTn id="28" dur="500" fill="hold"/>
                                        <p:tgtEl>
                                          <p:spTgt spid="27">
                                            <p:txEl>
                                              <p:pRg st="1" end="1"/>
                                            </p:txEl>
                                          </p:spTgt>
                                        </p:tgtEl>
                                        <p:attrNameLst>
                                          <p:attrName>fill.type</p:attrName>
                                        </p:attrNameLst>
                                      </p:cBhvr>
                                      <p:to>
                                        <p:strVal val="solid"/>
                                      </p:to>
                                    </p:set>
                                    <p:set>
                                      <p:cBhvr>
                                        <p:cTn id="29" dur="500" fill="hold"/>
                                        <p:tgtEl>
                                          <p:spTgt spid="27">
                                            <p:txEl>
                                              <p:pRg st="1" end="1"/>
                                            </p:txEl>
                                          </p:spTgt>
                                        </p:tgtEl>
                                        <p:attrNameLst>
                                          <p:attrName>fill.on</p:attrName>
                                        </p:attrNameLst>
                                      </p:cBhvr>
                                      <p:to>
                                        <p:strVal val="tru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19" presetClass="emph" presetSubtype="0" fill="hold" nodeType="withEffect">
                                  <p:stCondLst>
                                    <p:cond delay="0"/>
                                  </p:stCondLst>
                                  <p:childTnLst>
                                    <p:animClr clrSpc="rgb" dir="cw">
                                      <p:cBhvr override="childStyle">
                                        <p:cTn id="36" dur="500" fill="hold"/>
                                        <p:tgtEl>
                                          <p:spTgt spid="27">
                                            <p:txEl>
                                              <p:pRg st="2" end="2"/>
                                            </p:txEl>
                                          </p:spTgt>
                                        </p:tgtEl>
                                        <p:attrNameLst>
                                          <p:attrName>style.color</p:attrName>
                                        </p:attrNameLst>
                                      </p:cBhvr>
                                      <p:to>
                                        <a:srgbClr val="00B050"/>
                                      </p:to>
                                    </p:animClr>
                                    <p:animClr clrSpc="rgb" dir="cw">
                                      <p:cBhvr>
                                        <p:cTn id="37" dur="500" fill="hold"/>
                                        <p:tgtEl>
                                          <p:spTgt spid="27">
                                            <p:txEl>
                                              <p:pRg st="2" end="2"/>
                                            </p:txEl>
                                          </p:spTgt>
                                        </p:tgtEl>
                                        <p:attrNameLst>
                                          <p:attrName>fillcolor</p:attrName>
                                        </p:attrNameLst>
                                      </p:cBhvr>
                                      <p:to>
                                        <a:srgbClr val="00B050"/>
                                      </p:to>
                                    </p:animClr>
                                    <p:set>
                                      <p:cBhvr>
                                        <p:cTn id="38" dur="500" fill="hold"/>
                                        <p:tgtEl>
                                          <p:spTgt spid="27">
                                            <p:txEl>
                                              <p:pRg st="2" end="2"/>
                                            </p:txEl>
                                          </p:spTgt>
                                        </p:tgtEl>
                                        <p:attrNameLst>
                                          <p:attrName>fill.type</p:attrName>
                                        </p:attrNameLst>
                                      </p:cBhvr>
                                      <p:to>
                                        <p:strVal val="solid"/>
                                      </p:to>
                                    </p:set>
                                    <p:set>
                                      <p:cBhvr>
                                        <p:cTn id="39" dur="500" fill="hold"/>
                                        <p:tgtEl>
                                          <p:spTgt spid="27">
                                            <p:txEl>
                                              <p:pRg st="2" end="2"/>
                                            </p:txEl>
                                          </p:spTgt>
                                        </p:tgtEl>
                                        <p:attrNameLst>
                                          <p:attrName>fill.on</p:attrName>
                                        </p:attrNameLst>
                                      </p:cBhvr>
                                      <p:to>
                                        <p:strVal val="true"/>
                                      </p:to>
                                    </p:set>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19" presetClass="emph" presetSubtype="0" fill="hold" nodeType="withEffect">
                                  <p:stCondLst>
                                    <p:cond delay="0"/>
                                  </p:stCondLst>
                                  <p:childTnLst>
                                    <p:animClr clrSpc="rgb" dir="cw">
                                      <p:cBhvr override="childStyle">
                                        <p:cTn id="46" dur="500" fill="hold"/>
                                        <p:tgtEl>
                                          <p:spTgt spid="27">
                                            <p:txEl>
                                              <p:pRg st="3" end="3"/>
                                            </p:txEl>
                                          </p:spTgt>
                                        </p:tgtEl>
                                        <p:attrNameLst>
                                          <p:attrName>style.color</p:attrName>
                                        </p:attrNameLst>
                                      </p:cBhvr>
                                      <p:to>
                                        <a:srgbClr val="8F410A"/>
                                      </p:to>
                                    </p:animClr>
                                    <p:animClr clrSpc="rgb" dir="cw">
                                      <p:cBhvr>
                                        <p:cTn id="47" dur="500" fill="hold"/>
                                        <p:tgtEl>
                                          <p:spTgt spid="27">
                                            <p:txEl>
                                              <p:pRg st="3" end="3"/>
                                            </p:txEl>
                                          </p:spTgt>
                                        </p:tgtEl>
                                        <p:attrNameLst>
                                          <p:attrName>fillcolor</p:attrName>
                                        </p:attrNameLst>
                                      </p:cBhvr>
                                      <p:to>
                                        <a:srgbClr val="8F410A"/>
                                      </p:to>
                                    </p:animClr>
                                    <p:set>
                                      <p:cBhvr>
                                        <p:cTn id="48" dur="500" fill="hold"/>
                                        <p:tgtEl>
                                          <p:spTgt spid="27">
                                            <p:txEl>
                                              <p:pRg st="3" end="3"/>
                                            </p:txEl>
                                          </p:spTgt>
                                        </p:tgtEl>
                                        <p:attrNameLst>
                                          <p:attrName>fill.type</p:attrName>
                                        </p:attrNameLst>
                                      </p:cBhvr>
                                      <p:to>
                                        <p:strVal val="solid"/>
                                      </p:to>
                                    </p:set>
                                    <p:set>
                                      <p:cBhvr>
                                        <p:cTn id="49" dur="500" fill="hold"/>
                                        <p:tgtEl>
                                          <p:spTgt spid="27">
                                            <p:txEl>
                                              <p:pRg st="3" end="3"/>
                                            </p:txEl>
                                          </p:spTgt>
                                        </p:tgtEl>
                                        <p:attrNameLst>
                                          <p:attrName>fill.on</p:attrName>
                                        </p:attrNameLst>
                                      </p:cBhvr>
                                      <p:to>
                                        <p:strVal val="true"/>
                                      </p:to>
                                    </p:set>
                                  </p:childTnLst>
                                </p:cTn>
                              </p:par>
                              <p:par>
                                <p:cTn id="50" presetID="19" presetClass="emph" presetSubtype="0" fill="hold" nodeType="withEffect">
                                  <p:stCondLst>
                                    <p:cond delay="0"/>
                                  </p:stCondLst>
                                  <p:childTnLst>
                                    <p:animClr clrSpc="rgb" dir="cw">
                                      <p:cBhvr override="childStyle">
                                        <p:cTn id="51" dur="500" fill="hold"/>
                                        <p:tgtEl>
                                          <p:spTgt spid="27">
                                            <p:txEl>
                                              <p:pRg st="4" end="4"/>
                                            </p:txEl>
                                          </p:spTgt>
                                        </p:tgtEl>
                                        <p:attrNameLst>
                                          <p:attrName>style.color</p:attrName>
                                        </p:attrNameLst>
                                      </p:cBhvr>
                                      <p:to>
                                        <a:srgbClr val="8F410A"/>
                                      </p:to>
                                    </p:animClr>
                                    <p:animClr clrSpc="rgb" dir="cw">
                                      <p:cBhvr>
                                        <p:cTn id="52" dur="500" fill="hold"/>
                                        <p:tgtEl>
                                          <p:spTgt spid="27">
                                            <p:txEl>
                                              <p:pRg st="4" end="4"/>
                                            </p:txEl>
                                          </p:spTgt>
                                        </p:tgtEl>
                                        <p:attrNameLst>
                                          <p:attrName>fillcolor</p:attrName>
                                        </p:attrNameLst>
                                      </p:cBhvr>
                                      <p:to>
                                        <a:srgbClr val="8F410A"/>
                                      </p:to>
                                    </p:animClr>
                                    <p:set>
                                      <p:cBhvr>
                                        <p:cTn id="53" dur="500" fill="hold"/>
                                        <p:tgtEl>
                                          <p:spTgt spid="27">
                                            <p:txEl>
                                              <p:pRg st="4" end="4"/>
                                            </p:txEl>
                                          </p:spTgt>
                                        </p:tgtEl>
                                        <p:attrNameLst>
                                          <p:attrName>fill.type</p:attrName>
                                        </p:attrNameLst>
                                      </p:cBhvr>
                                      <p:to>
                                        <p:strVal val="solid"/>
                                      </p:to>
                                    </p:set>
                                    <p:set>
                                      <p:cBhvr>
                                        <p:cTn id="54" dur="500" fill="hold"/>
                                        <p:tgtEl>
                                          <p:spTgt spid="27">
                                            <p:txEl>
                                              <p:pRg st="4" end="4"/>
                                            </p:txEl>
                                          </p:spTgt>
                                        </p:tgtEl>
                                        <p:attrNameLst>
                                          <p:attrName>fill.on</p:attrName>
                                        </p:attrNameLst>
                                      </p:cBhvr>
                                      <p:to>
                                        <p:strVal val="true"/>
                                      </p:to>
                                    </p:set>
                                  </p:childTnLst>
                                </p:cTn>
                              </p:par>
                              <p:par>
                                <p:cTn id="55" presetID="19" presetClass="emph" presetSubtype="0" fill="hold" nodeType="withEffect">
                                  <p:stCondLst>
                                    <p:cond delay="0"/>
                                  </p:stCondLst>
                                  <p:childTnLst>
                                    <p:animClr clrSpc="rgb" dir="cw">
                                      <p:cBhvr override="childStyle">
                                        <p:cTn id="56" dur="500" fill="hold"/>
                                        <p:tgtEl>
                                          <p:spTgt spid="27">
                                            <p:txEl>
                                              <p:pRg st="5" end="5"/>
                                            </p:txEl>
                                          </p:spTgt>
                                        </p:tgtEl>
                                        <p:attrNameLst>
                                          <p:attrName>style.color</p:attrName>
                                        </p:attrNameLst>
                                      </p:cBhvr>
                                      <p:to>
                                        <a:srgbClr val="8F410A"/>
                                      </p:to>
                                    </p:animClr>
                                    <p:animClr clrSpc="rgb" dir="cw">
                                      <p:cBhvr>
                                        <p:cTn id="57" dur="500" fill="hold"/>
                                        <p:tgtEl>
                                          <p:spTgt spid="27">
                                            <p:txEl>
                                              <p:pRg st="5" end="5"/>
                                            </p:txEl>
                                          </p:spTgt>
                                        </p:tgtEl>
                                        <p:attrNameLst>
                                          <p:attrName>fillcolor</p:attrName>
                                        </p:attrNameLst>
                                      </p:cBhvr>
                                      <p:to>
                                        <a:srgbClr val="8F410A"/>
                                      </p:to>
                                    </p:animClr>
                                    <p:set>
                                      <p:cBhvr>
                                        <p:cTn id="58" dur="500" fill="hold"/>
                                        <p:tgtEl>
                                          <p:spTgt spid="27">
                                            <p:txEl>
                                              <p:pRg st="5" end="5"/>
                                            </p:txEl>
                                          </p:spTgt>
                                        </p:tgtEl>
                                        <p:attrNameLst>
                                          <p:attrName>fill.type</p:attrName>
                                        </p:attrNameLst>
                                      </p:cBhvr>
                                      <p:to>
                                        <p:strVal val="solid"/>
                                      </p:to>
                                    </p:set>
                                    <p:set>
                                      <p:cBhvr>
                                        <p:cTn id="59" dur="500" fill="hold"/>
                                        <p:tgtEl>
                                          <p:spTgt spid="2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870520" y="1677047"/>
            <a:ext cx="10450959" cy="995209"/>
          </a:xfrm>
          <a:prstGeom prst="rect">
            <a:avLst/>
          </a:prstGeom>
          <a:noFill/>
          <a:ln>
            <a:noFill/>
          </a:ln>
        </p:spPr>
        <p:txBody>
          <a:bodyPr wrap="square" rtlCol="0">
            <a:spAutoFit/>
          </a:bodyPr>
          <a:lstStyle/>
          <a:p>
            <a:pPr algn="ctr"/>
            <a:r>
              <a:rPr lang="en-US" sz="5867" b="1" dirty="0">
                <a:solidFill>
                  <a:srgbClr val="00B050"/>
                </a:solidFill>
                <a:latin typeface="Times New Roman" panose="02020603050405020304" pitchFamily="18" charset="0"/>
                <a:cs typeface="Times New Roman" panose="02020603050405020304" pitchFamily="18" charset="0"/>
              </a:rPr>
              <a:t>TIẾNG VIỆT 3</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89280" y="3016331"/>
            <a:ext cx="11013440"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Bài</a:t>
            </a:r>
            <a:r>
              <a:rPr lang="en-US" sz="5400" b="1" dirty="0">
                <a:solidFill>
                  <a:srgbClr val="FF0000"/>
                </a:solidFill>
                <a:latin typeface="Times New Roman" panose="02020603050405020304" pitchFamily="18" charset="0"/>
                <a:cs typeface="Times New Roman" panose="02020603050405020304" pitchFamily="18" charset="0"/>
              </a:rPr>
              <a:t> 19: ĐỂ CHÁU NẮM TAY ÔNG</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42" y="0"/>
            <a:ext cx="2543605" cy="254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709851" y="2084851"/>
            <a:ext cx="4280677" cy="1446550"/>
          </a:xfrm>
          <a:prstGeom prst="rect">
            <a:avLst/>
          </a:prstGeom>
          <a:noFill/>
        </p:spPr>
        <p:txBody>
          <a:bodyPr wrap="square" rtlCol="0">
            <a:spAutoFit/>
          </a:bodyPr>
          <a:lstStyle/>
          <a:p>
            <a:pPr algn="ctr"/>
            <a:r>
              <a:rPr lang="en-US" sz="8800" b="1" dirty="0">
                <a:ln w="38100">
                  <a:solidFill>
                    <a:srgbClr val="00B0F0"/>
                  </a:solidFill>
                </a:ln>
                <a:solidFill>
                  <a:srgbClr val="0000CC"/>
                </a:solidFill>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31249003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4375333" y="375808"/>
            <a:ext cx="5172078"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endPar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endParaRP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1118446"/>
            <a:ext cx="11535508" cy="5525767"/>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133">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400" b="0" i="0">
              <a:solidFill>
                <a:srgbClr val="000000"/>
              </a:solidFill>
              <a:effectLst/>
              <a:latin typeface="Times New Roman" panose="02020603050405020304" pitchFamily="18" charset="0"/>
              <a:cs typeface="Times New Roman" panose="02020603050405020304" pitchFamily="18" charset="0"/>
            </a:endParaRP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400" b="0" i="0">
                <a:solidFill>
                  <a:srgbClr val="000000"/>
                </a:solidFill>
                <a:effectLst/>
                <a:latin typeface="Times New Roman" panose="02020603050405020304" pitchFamily="18" charset="0"/>
                <a:cs typeface="Times New Roman" panose="02020603050405020304" pitchFamily="18" charset="0"/>
              </a:rPr>
              <a:t>	</a:t>
            </a:r>
            <a:r>
              <a:rPr lang="vi-VN" sz="24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r>
              <a:rPr lang="en-US" sz="2400" b="0" i="0">
                <a:solidFill>
                  <a:srgbClr val="000000"/>
                </a:solidFill>
                <a:effectLst/>
                <a:latin typeface="Times New Roman" panose="02020603050405020304" pitchFamily="18" charset="0"/>
                <a:cs typeface="Times New Roman" panose="02020603050405020304" pitchFamily="18" charset="0"/>
              </a:rPr>
              <a:t>.</a:t>
            </a:r>
            <a:endParaRPr lang="vi-VN" sz="2400" b="0" i="0">
              <a:solidFill>
                <a:srgbClr val="000000"/>
              </a:solidFill>
              <a:effectLst/>
              <a:latin typeface="Times New Roman" panose="02020603050405020304" pitchFamily="18" charset="0"/>
              <a:cs typeface="Times New Roman" panose="02020603050405020304" pitchFamily="18" charset="0"/>
            </a:endParaRPr>
          </a:p>
          <a:p>
            <a:pPr algn="r"/>
            <a:r>
              <a:rPr lang="vi-VN" sz="2400" b="0" i="0">
                <a:solidFill>
                  <a:srgbClr val="000000"/>
                </a:solidFill>
                <a:effectLst/>
                <a:latin typeface="Times New Roman" panose="02020603050405020304" pitchFamily="18" charset="0"/>
                <a:cs typeface="Times New Roman" panose="02020603050405020304" pitchFamily="18" charset="0"/>
              </a:rPr>
              <a:t>(Dương Thụy)</a:t>
            </a:r>
          </a:p>
        </p:txBody>
      </p:sp>
      <p:sp>
        <p:nvSpPr>
          <p:cNvPr id="28" name="Wave 27">
            <a:extLst>
              <a:ext uri="{FF2B5EF4-FFF2-40B4-BE49-F238E27FC236}">
                <a16:creationId xmlns:a16="http://schemas.microsoft.com/office/drawing/2014/main" id="{DB8B1574-7ADC-C659-873F-9C2C9CB303E1}"/>
              </a:ext>
            </a:extLst>
          </p:cNvPr>
          <p:cNvSpPr/>
          <p:nvPr/>
        </p:nvSpPr>
        <p:spPr>
          <a:xfrm>
            <a:off x="1199456" y="213787"/>
            <a:ext cx="2304256" cy="878789"/>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82502 w 2304256"/>
                      <a:gd name="connsiteY0" fmla="*/ 109849 h 878789"/>
                      <a:gd name="connsiteX1" fmla="*/ 2304256 w 2304256"/>
                      <a:gd name="connsiteY1" fmla="*/ 109849 h 878789"/>
                      <a:gd name="connsiteX2" fmla="*/ 2021754 w 2304256"/>
                      <a:gd name="connsiteY2" fmla="*/ 768940 h 878789"/>
                      <a:gd name="connsiteX3" fmla="*/ 0 w 2304256"/>
                      <a:gd name="connsiteY3" fmla="*/ 768940 h 878789"/>
                      <a:gd name="connsiteX4" fmla="*/ 282502 w 2304256"/>
                      <a:gd name="connsiteY4" fmla="*/ 109849 h 87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878789" fill="none" extrusionOk="0">
                        <a:moveTo>
                          <a:pt x="282502" y="109849"/>
                        </a:moveTo>
                        <a:cubicBezTo>
                          <a:pt x="868053" y="-222685"/>
                          <a:pt x="1593979" y="455257"/>
                          <a:pt x="2304256" y="109849"/>
                        </a:cubicBezTo>
                        <a:cubicBezTo>
                          <a:pt x="2268795" y="300151"/>
                          <a:pt x="2119876" y="626308"/>
                          <a:pt x="2021754" y="768940"/>
                        </a:cubicBezTo>
                        <a:cubicBezTo>
                          <a:pt x="1454311" y="1071341"/>
                          <a:pt x="578073" y="427715"/>
                          <a:pt x="0" y="768940"/>
                        </a:cubicBezTo>
                        <a:cubicBezTo>
                          <a:pt x="111614" y="594399"/>
                          <a:pt x="227194" y="326242"/>
                          <a:pt x="282502" y="109849"/>
                        </a:cubicBezTo>
                        <a:close/>
                      </a:path>
                      <a:path w="2304256" h="878789" stroke="0" extrusionOk="0">
                        <a:moveTo>
                          <a:pt x="282502" y="109849"/>
                        </a:moveTo>
                        <a:cubicBezTo>
                          <a:pt x="970539" y="-280270"/>
                          <a:pt x="1613418" y="354542"/>
                          <a:pt x="2304256" y="109849"/>
                        </a:cubicBezTo>
                        <a:cubicBezTo>
                          <a:pt x="2143278" y="394686"/>
                          <a:pt x="2105706" y="426238"/>
                          <a:pt x="2021754" y="768940"/>
                        </a:cubicBezTo>
                        <a:cubicBezTo>
                          <a:pt x="1378587" y="1090452"/>
                          <a:pt x="656777" y="458628"/>
                          <a:pt x="0" y="768940"/>
                        </a:cubicBezTo>
                        <a:cubicBezTo>
                          <a:pt x="142528" y="537216"/>
                          <a:pt x="199955" y="321939"/>
                          <a:pt x="282502" y="10984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lại</a:t>
            </a:r>
          </a:p>
        </p:txBody>
      </p:sp>
    </p:spTree>
    <p:extLst>
      <p:ext uri="{BB962C8B-B14F-4D97-AF65-F5344CB8AC3E}">
        <p14:creationId xmlns:p14="http://schemas.microsoft.com/office/powerpoint/2010/main" val="39361829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624347" y="435567"/>
            <a:ext cx="9421588" cy="1090704"/>
            <a:chOff x="1889996" y="335364"/>
            <a:chExt cx="9272078" cy="818028"/>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807914"/>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lvl="1" algn="ctr"/>
              <a:r>
                <a:rPr lang="vi-VN" sz="3200" b="1" i="0">
                  <a:solidFill>
                    <a:srgbClr val="000000"/>
                  </a:solidFill>
                  <a:effectLst/>
                  <a:latin typeface="OpenSans"/>
                </a:rPr>
                <a:t>Điểm tham quan cuối cùng của gia đình Dương là ở đâu?</a:t>
              </a:r>
              <a:endParaRPr lang="en-US" sz="3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6" y="378898"/>
              <a:ext cx="953784" cy="774494"/>
              <a:chOff x="4292117" y="769678"/>
              <a:chExt cx="644279" cy="523169"/>
            </a:xfrm>
          </p:grpSpPr>
          <p:sp>
            <p:nvSpPr>
              <p:cNvPr id="6" name="Oval 5">
                <a:extLst>
                  <a:ext uri="{FF2B5EF4-FFF2-40B4-BE49-F238E27FC236}">
                    <a16:creationId xmlns:a16="http://schemas.microsoft.com/office/drawing/2014/main" id="{F1D70973-92BB-710B-39C2-4B52960DCD0B}"/>
                  </a:ext>
                </a:extLst>
              </p:cNvPr>
              <p:cNvSpPr/>
              <p:nvPr/>
            </p:nvSpPr>
            <p:spPr>
              <a:xfrm>
                <a:off x="4292117" y="769678"/>
                <a:ext cx="644279" cy="523169"/>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28788" y="833916"/>
                <a:ext cx="580690" cy="41028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UTM Avo" panose="02040603050506020204" pitchFamily="18" charset="0"/>
                    <a:ea typeface="AvantGarde" panose="00000400000000000000" pitchFamily="2" charset="0"/>
                    <a:cs typeface="AvantGarde" panose="00000400000000000000" pitchFamily="2"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9355" y="1865716"/>
            <a:ext cx="11122731" cy="1200329"/>
          </a:xfrm>
          <a:prstGeom prst="rect">
            <a:avLst/>
          </a:prstGeom>
          <a:noFill/>
        </p:spPr>
        <p:txBody>
          <a:bodyPr wrap="square" rtlCol="0">
            <a:spAutoFit/>
          </a:bodyPr>
          <a:lstStyle/>
          <a:p>
            <a:pPr algn="ctr"/>
            <a:r>
              <a:rPr lang="en-US" sz="3600" b="1">
                <a:solidFill>
                  <a:srgbClr val="FF0000"/>
                </a:solidFill>
                <a:latin typeface="Sitka Small" panose="02000505000000020004" pitchFamily="2" charset="0"/>
              </a:rPr>
              <a:t>Điểm tham quan cuối cùng của gia đình Dương là ở Tháp Bà Pô-na-ga – Nha Trang</a:t>
            </a:r>
            <a:endParaRPr lang="en-GB" sz="3600" b="1">
              <a:solidFill>
                <a:srgbClr val="FF0000"/>
              </a:solidFill>
              <a:latin typeface="Sitka Small" panose="02000505000000020004" pitchFamily="2" charset="0"/>
            </a:endParaRPr>
          </a:p>
        </p:txBody>
      </p:sp>
      <p:pic>
        <p:nvPicPr>
          <p:cNvPr id="9" name="Picture 2" descr="Tháp Po Nagar – Wikipedia tiếng Việt">
            <a:extLst>
              <a:ext uri="{FF2B5EF4-FFF2-40B4-BE49-F238E27FC236}">
                <a16:creationId xmlns:a16="http://schemas.microsoft.com/office/drawing/2014/main" id="{3A7B3E3C-0816-1731-092B-1EDB200B1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552" y="3142150"/>
            <a:ext cx="4938335" cy="269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962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B9C4DB-27F8-4114-CC40-DBB29198BC27}"/>
              </a:ext>
            </a:extLst>
          </p:cNvPr>
          <p:cNvGrpSpPr/>
          <p:nvPr/>
        </p:nvGrpSpPr>
        <p:grpSpPr>
          <a:xfrm>
            <a:off x="1388127" y="331389"/>
            <a:ext cx="10034155" cy="1323441"/>
            <a:chOff x="2087470" y="335363"/>
            <a:chExt cx="8300233" cy="992581"/>
          </a:xfrm>
        </p:grpSpPr>
        <p:sp>
          <p:nvSpPr>
            <p:cNvPr id="4" name="TextBox 3">
              <a:extLst>
                <a:ext uri="{FF2B5EF4-FFF2-40B4-BE49-F238E27FC236}">
                  <a16:creationId xmlns:a16="http://schemas.microsoft.com/office/drawing/2014/main" id="{017505D2-8FE4-2BEB-C8C9-42781B00838A}"/>
                </a:ext>
              </a:extLst>
            </p:cNvPr>
            <p:cNvSpPr txBox="1"/>
            <p:nvPr/>
          </p:nvSpPr>
          <p:spPr>
            <a:xfrm>
              <a:off x="2453313" y="335364"/>
              <a:ext cx="7934390" cy="992580"/>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lvl="1" algn="ctr"/>
              <a:r>
                <a:rPr lang="en-US" sz="4000" b="1">
                  <a:effectLst/>
                  <a:latin typeface="Times New Roman" panose="02020603050405020304" pitchFamily="18" charset="0"/>
                  <a:ea typeface="Times New Roman" panose="02020603050405020304" pitchFamily="18" charset="0"/>
                </a:rPr>
                <a:t>Tìm những chi tiết cho thấy ông ngoại ngắm ngôi đền rất kĩ và đầy xúc động?</a:t>
              </a:r>
              <a:endParaRPr lang="en-US" sz="40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54044621-2CBD-F36A-41E9-47FAE46F3CC3}"/>
                </a:ext>
              </a:extLst>
            </p:cNvPr>
            <p:cNvGrpSpPr/>
            <p:nvPr/>
          </p:nvGrpSpPr>
          <p:grpSpPr>
            <a:xfrm>
              <a:off x="2087470" y="335363"/>
              <a:ext cx="759681" cy="739033"/>
              <a:chOff x="4425512" y="740271"/>
              <a:chExt cx="513163" cy="499216"/>
            </a:xfrm>
          </p:grpSpPr>
          <p:sp>
            <p:nvSpPr>
              <p:cNvPr id="6" name="Oval 5">
                <a:extLst>
                  <a:ext uri="{FF2B5EF4-FFF2-40B4-BE49-F238E27FC236}">
                    <a16:creationId xmlns:a16="http://schemas.microsoft.com/office/drawing/2014/main" id="{35291EEA-DAD7-CE72-4CC2-DD479BAEE74C}"/>
                  </a:ext>
                </a:extLst>
              </p:cNvPr>
              <p:cNvSpPr/>
              <p:nvPr/>
            </p:nvSpPr>
            <p:spPr>
              <a:xfrm>
                <a:off x="4425512" y="740271"/>
                <a:ext cx="513163" cy="499216"/>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7" name="Oval 6">
                <a:extLst>
                  <a:ext uri="{FF2B5EF4-FFF2-40B4-BE49-F238E27FC236}">
                    <a16:creationId xmlns:a16="http://schemas.microsoft.com/office/drawing/2014/main" id="{2BFEB973-FB79-E02C-DE1D-A93C02E92950}"/>
                  </a:ext>
                </a:extLst>
              </p:cNvPr>
              <p:cNvSpPr/>
              <p:nvPr/>
            </p:nvSpPr>
            <p:spPr>
              <a:xfrm>
                <a:off x="4470449" y="801714"/>
                <a:ext cx="425494" cy="38913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UTM Avo" panose="02040603050506020204" pitchFamily="18" charset="0"/>
                    <a:ea typeface="AvantGarde" panose="00000400000000000000" pitchFamily="2" charset="0"/>
                    <a:cs typeface="AvantGarde" panose="00000400000000000000" pitchFamily="2" charset="0"/>
                  </a:rPr>
                  <a:t>2</a:t>
                </a:r>
              </a:p>
            </p:txBody>
          </p:sp>
        </p:grpSp>
      </p:grpSp>
      <p:sp>
        <p:nvSpPr>
          <p:cNvPr id="8" name="TextBox 7">
            <a:extLst>
              <a:ext uri="{FF2B5EF4-FFF2-40B4-BE49-F238E27FC236}">
                <a16:creationId xmlns:a16="http://schemas.microsoft.com/office/drawing/2014/main" id="{EFD9B1A0-F244-2355-3ED9-449E908C8596}"/>
              </a:ext>
            </a:extLst>
          </p:cNvPr>
          <p:cNvSpPr txBox="1"/>
          <p:nvPr/>
        </p:nvSpPr>
        <p:spPr>
          <a:xfrm>
            <a:off x="603196" y="2036863"/>
            <a:ext cx="11153375" cy="3539430"/>
          </a:xfrm>
          <a:prstGeom prst="rect">
            <a:avLst/>
          </a:prstGeom>
          <a:noFill/>
        </p:spPr>
        <p:txBody>
          <a:bodyPr wrap="square" rtlCol="0">
            <a:spAutoFit/>
          </a:bodyPr>
          <a:lstStyle/>
          <a:p>
            <a:r>
              <a:rPr lang="en-US" sz="3200" b="1">
                <a:solidFill>
                  <a:srgbClr val="FF0000"/>
                </a:solidFill>
                <a:latin typeface="Sitka Small" panose="02000505000000020004" pitchFamily="2" charset="0"/>
              </a:rPr>
              <a:t>	</a:t>
            </a:r>
            <a:r>
              <a:rPr lang="vi-VN" sz="3200" b="1">
                <a:solidFill>
                  <a:srgbClr val="660066"/>
                </a:solidFill>
                <a:latin typeface="Sitka Small" panose="02000505000000020004" pitchFamily="2" charset="0"/>
              </a:rPr>
              <a:t>Những chi tiết cho thấy ông ngoại ngắm ngôi đền rất kĩ và xúc động là:</a:t>
            </a:r>
          </a:p>
          <a:p>
            <a:r>
              <a:rPr lang="en-US" sz="3200" b="1">
                <a:solidFill>
                  <a:srgbClr val="FF0000"/>
                </a:solidFill>
                <a:latin typeface="Sitka Small" panose="02000505000000020004" pitchFamily="2" charset="0"/>
              </a:rPr>
              <a:t>	</a:t>
            </a:r>
            <a:r>
              <a:rPr lang="vi-VN" sz="3200" b="1">
                <a:solidFill>
                  <a:srgbClr val="0000CC"/>
                </a:solidFill>
                <a:latin typeface="Sitka Small" panose="02000505000000020004" pitchFamily="2" charset="0"/>
              </a:rPr>
              <a:t>- Ông cứ đứng trầm ngâm trước những bức vẽ chạm trổ tinh xảo</a:t>
            </a:r>
            <a:r>
              <a:rPr lang="en-US" sz="3200" b="1">
                <a:solidFill>
                  <a:srgbClr val="0000CC"/>
                </a:solidFill>
                <a:latin typeface="Sitka Small" panose="02000505000000020004" pitchFamily="2" charset="0"/>
              </a:rPr>
              <a:t>.</a:t>
            </a:r>
            <a:endParaRPr lang="vi-VN" sz="3200" b="1">
              <a:solidFill>
                <a:srgbClr val="0000CC"/>
              </a:solidFill>
              <a:latin typeface="Sitka Small" panose="02000505000000020004" pitchFamily="2" charset="0"/>
            </a:endParaRPr>
          </a:p>
          <a:p>
            <a:r>
              <a:rPr lang="en-US" sz="3200" b="1">
                <a:solidFill>
                  <a:srgbClr val="FF0000"/>
                </a:solidFill>
                <a:latin typeface="Sitka Small" panose="02000505000000020004" pitchFamily="2" charset="0"/>
              </a:rPr>
              <a:t>	</a:t>
            </a:r>
            <a:r>
              <a:rPr lang="vi-VN" sz="3200" b="1">
                <a:solidFill>
                  <a:srgbClr val="003300"/>
                </a:solidFill>
                <a:latin typeface="Sitka Small" panose="02000505000000020004" pitchFamily="2" charset="0"/>
              </a:rPr>
              <a:t>- Bàn tay ông run run khi chạm vào các cột đá nhuốm màu thời gian</a:t>
            </a:r>
            <a:r>
              <a:rPr lang="en-US" sz="3200" b="1">
                <a:solidFill>
                  <a:srgbClr val="003300"/>
                </a:solidFill>
                <a:latin typeface="Sitka Small" panose="02000505000000020004" pitchFamily="2" charset="0"/>
              </a:rPr>
              <a:t>.</a:t>
            </a:r>
          </a:p>
          <a:p>
            <a:r>
              <a:rPr lang="en-US" sz="3200" b="1">
                <a:solidFill>
                  <a:srgbClr val="FF0000"/>
                </a:solidFill>
                <a:latin typeface="Sitka Small" panose="02000505000000020004" pitchFamily="2" charset="0"/>
                <a:cs typeface="Times New Roman" panose="02020603050405020304" pitchFamily="18" charset="0"/>
              </a:rPr>
              <a:t>	- </a:t>
            </a:r>
            <a:r>
              <a:rPr lang="vi-VN" sz="3200" b="1">
                <a:solidFill>
                  <a:srgbClr val="FF0000"/>
                </a:solidFill>
                <a:latin typeface="Sitka Small" panose="02000505000000020004" pitchFamily="2" charset="0"/>
                <a:cs typeface="Times New Roman" panose="02020603050405020304" pitchFamily="18" charset="0"/>
              </a:rPr>
              <a:t>Ông ngoại chần chừ chưa muốn đi</a:t>
            </a:r>
            <a:r>
              <a:rPr lang="en-US" sz="3200" b="1">
                <a:solidFill>
                  <a:srgbClr val="FF0000"/>
                </a:solidFill>
                <a:latin typeface="Sitka Small" panose="02000505000000020004" pitchFamily="2" charset="0"/>
                <a:cs typeface="Times New Roman" panose="02020603050405020304" pitchFamily="18" charset="0"/>
              </a:rPr>
              <a:t>.</a:t>
            </a:r>
            <a:endParaRPr lang="vi-VN" sz="3200" b="1">
              <a:solidFill>
                <a:srgbClr val="FF0000"/>
              </a:solidFill>
              <a:latin typeface="Sitka Small" panose="02000505000000020004" pitchFamily="2" charset="0"/>
            </a:endParaRPr>
          </a:p>
        </p:txBody>
      </p:sp>
    </p:spTree>
    <p:extLst>
      <p:ext uri="{BB962C8B-B14F-4D97-AF65-F5344CB8AC3E}">
        <p14:creationId xmlns:p14="http://schemas.microsoft.com/office/powerpoint/2010/main" val="21279222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42EA75-F35E-A0F3-A458-6B92D9FF9ADC}"/>
              </a:ext>
            </a:extLst>
          </p:cNvPr>
          <p:cNvSpPr txBox="1"/>
          <p:nvPr/>
        </p:nvSpPr>
        <p:spPr>
          <a:xfrm>
            <a:off x="888275" y="1049774"/>
            <a:ext cx="9209313" cy="1323439"/>
          </a:xfrm>
          <a:prstGeom prst="rect">
            <a:avLst/>
          </a:prstGeom>
          <a:noFill/>
        </p:spPr>
        <p:txBody>
          <a:bodyPr wrap="square">
            <a:spAutoFit/>
          </a:bodyPr>
          <a:lstStyle/>
          <a:p>
            <a:r>
              <a:rPr lang="en-US" sz="4000" b="1" i="1">
                <a:solidFill>
                  <a:srgbClr val="FF0000"/>
                </a:solidFill>
                <a:effectLst/>
                <a:latin typeface="Sitka Small" panose="02000505000000020004" pitchFamily="2" charset="0"/>
                <a:ea typeface="Times New Roman" panose="02020603050405020304" pitchFamily="18" charset="0"/>
              </a:rPr>
              <a:t>chần chừ: </a:t>
            </a:r>
            <a:r>
              <a:rPr lang="en-US" sz="4000" b="1" i="1">
                <a:effectLst/>
                <a:latin typeface="Sitka Small" panose="02000505000000020004" pitchFamily="2" charset="0"/>
                <a:ea typeface="Times New Roman" panose="02020603050405020304" pitchFamily="18" charset="0"/>
              </a:rPr>
              <a:t>đắn đo, do dự, chưa quyết tâm ngay để làm việc gì.</a:t>
            </a:r>
            <a:endParaRPr lang="en-GB" sz="4000" b="1">
              <a:latin typeface="Sitka Small" panose="02000505000000020004" pitchFamily="2" charset="0"/>
            </a:endParaRPr>
          </a:p>
        </p:txBody>
      </p:sp>
      <p:sp>
        <p:nvSpPr>
          <p:cNvPr id="7" name="TextBox 6">
            <a:extLst>
              <a:ext uri="{FF2B5EF4-FFF2-40B4-BE49-F238E27FC236}">
                <a16:creationId xmlns:a16="http://schemas.microsoft.com/office/drawing/2014/main" id="{20A220B9-423B-B433-D906-ADE13135A751}"/>
              </a:ext>
            </a:extLst>
          </p:cNvPr>
          <p:cNvSpPr txBox="1"/>
          <p:nvPr/>
        </p:nvSpPr>
        <p:spPr>
          <a:xfrm>
            <a:off x="1227910" y="165985"/>
            <a:ext cx="9209313" cy="707886"/>
          </a:xfrm>
          <a:prstGeom prst="rect">
            <a:avLst/>
          </a:prstGeom>
          <a:noFill/>
        </p:spPr>
        <p:txBody>
          <a:bodyPr wrap="square">
            <a:spAutoFit/>
          </a:bodyPr>
          <a:lstStyle/>
          <a:p>
            <a:pPr algn="ctr"/>
            <a:r>
              <a:rPr lang="en-US" sz="4000" b="1" i="1">
                <a:solidFill>
                  <a:srgbClr val="0000CC"/>
                </a:solidFill>
                <a:effectLst/>
                <a:latin typeface="Sitka Small" panose="02000505000000020004" pitchFamily="2" charset="0"/>
                <a:ea typeface="Times New Roman" panose="02020603050405020304" pitchFamily="18" charset="0"/>
              </a:rPr>
              <a:t>Giải nghĩa từ:</a:t>
            </a:r>
            <a:endParaRPr lang="en-GB" sz="4000" b="1">
              <a:solidFill>
                <a:srgbClr val="0000CC"/>
              </a:solidFill>
              <a:latin typeface="Sitka Small" panose="02000505000000020004" pitchFamily="2" charset="0"/>
            </a:endParaRPr>
          </a:p>
        </p:txBody>
      </p:sp>
      <p:pic>
        <p:nvPicPr>
          <p:cNvPr id="10242" name="Picture 2" descr="Những cách cụ thể để 'đánh bại' sự chần chừ | Vinmec">
            <a:extLst>
              <a:ext uri="{FF2B5EF4-FFF2-40B4-BE49-F238E27FC236}">
                <a16:creationId xmlns:a16="http://schemas.microsoft.com/office/drawing/2014/main" id="{7C574E2F-BFE9-AC77-FC6C-E1E37D35A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316" y="2373213"/>
            <a:ext cx="6286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120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FB2D4C-C872-097E-A9C3-45F1DA062FDA}"/>
              </a:ext>
            </a:extLst>
          </p:cNvPr>
          <p:cNvGrpSpPr/>
          <p:nvPr/>
        </p:nvGrpSpPr>
        <p:grpSpPr>
          <a:xfrm>
            <a:off x="462564" y="715375"/>
            <a:ext cx="12173159" cy="1058907"/>
            <a:chOff x="2087461" y="388377"/>
            <a:chExt cx="9725826" cy="794180"/>
          </a:xfrm>
        </p:grpSpPr>
        <p:sp>
          <p:nvSpPr>
            <p:cNvPr id="8" name="TextBox 7">
              <a:extLst>
                <a:ext uri="{FF2B5EF4-FFF2-40B4-BE49-F238E27FC236}">
                  <a16:creationId xmlns:a16="http://schemas.microsoft.com/office/drawing/2014/main" id="{492C9088-E98E-CFD4-F76D-4AF214FB81FA}"/>
                </a:ext>
              </a:extLst>
            </p:cNvPr>
            <p:cNvSpPr txBox="1"/>
            <p:nvPr/>
          </p:nvSpPr>
          <p:spPr>
            <a:xfrm>
              <a:off x="2800596" y="439655"/>
              <a:ext cx="9012691" cy="508745"/>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algn="just">
                <a:lnSpc>
                  <a:spcPct val="115000"/>
                </a:lnSpc>
              </a:pPr>
              <a:r>
                <a:rPr lang="en-US" sz="3600">
                  <a:effectLst/>
                  <a:latin typeface="Times New Roman" panose="02020603050405020304" pitchFamily="18" charset="0"/>
                  <a:ea typeface="Times New Roman" panose="02020603050405020304" pitchFamily="18" charset="0"/>
                </a:rPr>
                <a:t>Dương đã thay đổi những suy nghĩ về ông như thế nào?</a:t>
              </a:r>
              <a:endParaRPr lang="en-GB" sz="360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D756BB8C-6BBE-7F81-3E7F-932167AD9354}"/>
                </a:ext>
              </a:extLst>
            </p:cNvPr>
            <p:cNvGrpSpPr/>
            <p:nvPr/>
          </p:nvGrpSpPr>
          <p:grpSpPr>
            <a:xfrm>
              <a:off x="2087461" y="388377"/>
              <a:ext cx="788019" cy="794180"/>
              <a:chOff x="4425512" y="776081"/>
              <a:chExt cx="532306" cy="536467"/>
            </a:xfrm>
          </p:grpSpPr>
          <p:sp>
            <p:nvSpPr>
              <p:cNvPr id="10" name="Oval 9">
                <a:extLst>
                  <a:ext uri="{FF2B5EF4-FFF2-40B4-BE49-F238E27FC236}">
                    <a16:creationId xmlns:a16="http://schemas.microsoft.com/office/drawing/2014/main" id="{B0047E1B-689E-16EA-F5D0-E2535313A281}"/>
                  </a:ext>
                </a:extLst>
              </p:cNvPr>
              <p:cNvSpPr/>
              <p:nvPr/>
            </p:nvSpPr>
            <p:spPr>
              <a:xfrm>
                <a:off x="4425512" y="776081"/>
                <a:ext cx="532306" cy="536467"/>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1" name="Oval 10">
                <a:extLst>
                  <a:ext uri="{FF2B5EF4-FFF2-40B4-BE49-F238E27FC236}">
                    <a16:creationId xmlns:a16="http://schemas.microsoft.com/office/drawing/2014/main" id="{A696B877-6F7F-C4FE-DC3F-8F10289C1D8E}"/>
                  </a:ext>
                </a:extLst>
              </p:cNvPr>
              <p:cNvSpPr/>
              <p:nvPr/>
            </p:nvSpPr>
            <p:spPr>
              <a:xfrm>
                <a:off x="4487906" y="829130"/>
                <a:ext cx="419328" cy="42120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UTM Avo" panose="02040603050506020204" pitchFamily="18" charset="0"/>
                    <a:ea typeface="AvantGarde" panose="00000400000000000000" pitchFamily="2" charset="0"/>
                    <a:cs typeface="AvantGarde" panose="00000400000000000000" pitchFamily="2" charset="0"/>
                  </a:rPr>
                  <a:t>3</a:t>
                </a:r>
              </a:p>
            </p:txBody>
          </p:sp>
        </p:grpSp>
      </p:grpSp>
      <p:pic>
        <p:nvPicPr>
          <p:cNvPr id="12" name="Picture 11" descr="A picture containing text, envelope, businesscard&#10;&#10;Description automatically generated">
            <a:extLst>
              <a:ext uri="{FF2B5EF4-FFF2-40B4-BE49-F238E27FC236}">
                <a16:creationId xmlns:a16="http://schemas.microsoft.com/office/drawing/2014/main" id="{9D0583AE-8064-A890-828B-8738B54CD03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195" t="13647" r="3716" b="15754"/>
          <a:stretch/>
        </p:blipFill>
        <p:spPr>
          <a:xfrm>
            <a:off x="16267941" y="4008422"/>
            <a:ext cx="2940485" cy="3287917"/>
          </a:xfrm>
          <a:prstGeom prst="rect">
            <a:avLst/>
          </a:prstGeom>
        </p:spPr>
      </p:pic>
      <p:sp>
        <p:nvSpPr>
          <p:cNvPr id="14" name="TextBox 13">
            <a:extLst>
              <a:ext uri="{FF2B5EF4-FFF2-40B4-BE49-F238E27FC236}">
                <a16:creationId xmlns:a16="http://schemas.microsoft.com/office/drawing/2014/main" id="{D05B14E6-E81D-2A44-988C-65CE5FDAB5D7}"/>
              </a:ext>
            </a:extLst>
          </p:cNvPr>
          <p:cNvSpPr txBox="1"/>
          <p:nvPr/>
        </p:nvSpPr>
        <p:spPr>
          <a:xfrm>
            <a:off x="578174" y="2997035"/>
            <a:ext cx="11041227" cy="2554545"/>
          </a:xfrm>
          <a:prstGeom prst="rect">
            <a:avLst/>
          </a:prstGeom>
          <a:noFill/>
        </p:spPr>
        <p:txBody>
          <a:bodyPr wrap="square" rtlCol="0">
            <a:spAutoFit/>
          </a:bodyPr>
          <a:lstStyle/>
          <a:p>
            <a:r>
              <a:rPr lang="nl-NL" sz="4000" b="1">
                <a:solidFill>
                  <a:srgbClr val="0000CC"/>
                </a:solidFill>
                <a:latin typeface="Sitka Small" panose="02000505000000020004" pitchFamily="2" charset="0"/>
              </a:rPr>
              <a:t>	+ Trước khi đi du lịch, Dương nghĩ ông rất nhanh nhẹn. </a:t>
            </a:r>
            <a:endParaRPr lang="en-GB" sz="4000" b="1">
              <a:solidFill>
                <a:srgbClr val="0000CC"/>
              </a:solidFill>
              <a:latin typeface="Sitka Small" panose="02000505000000020004" pitchFamily="2" charset="0"/>
            </a:endParaRPr>
          </a:p>
          <a:p>
            <a:r>
              <a:rPr lang="nl-NL" sz="4000" b="1">
                <a:solidFill>
                  <a:srgbClr val="0000CC"/>
                </a:solidFill>
                <a:latin typeface="Sitka Small" panose="02000505000000020004" pitchFamily="2" charset="0"/>
              </a:rPr>
              <a:t>	</a:t>
            </a:r>
            <a:r>
              <a:rPr lang="nl-NL" sz="4000" b="1">
                <a:solidFill>
                  <a:srgbClr val="660066"/>
                </a:solidFill>
                <a:latin typeface="Sitka Small" panose="02000505000000020004" pitchFamily="2" charset="0"/>
              </a:rPr>
              <a:t>+Trong khi đi du lịch, Dương nhận ra ông không còn khoẻ như trước.</a:t>
            </a:r>
            <a:endParaRPr lang="en-GB" sz="4000" b="1">
              <a:solidFill>
                <a:srgbClr val="660066"/>
              </a:solidFill>
              <a:latin typeface="Sitka Small" panose="02000505000000020004" pitchFamily="2" charset="0"/>
            </a:endParaRPr>
          </a:p>
        </p:txBody>
      </p:sp>
      <p:pic>
        <p:nvPicPr>
          <p:cNvPr id="15362" name="Picture 2">
            <a:extLst>
              <a:ext uri="{FF2B5EF4-FFF2-40B4-BE49-F238E27FC236}">
                <a16:creationId xmlns:a16="http://schemas.microsoft.com/office/drawing/2014/main" id="{15E33B08-2E82-062F-14DE-2C762E6DA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2" y="1767751"/>
            <a:ext cx="61245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927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0" fill="hold"/>
                                        <p:tgtEl>
                                          <p:spTgt spid="12"/>
                                        </p:tgtEl>
                                        <p:attrNameLst>
                                          <p:attrName>ppt_x</p:attrName>
                                        </p:attrNameLst>
                                      </p:cBhvr>
                                      <p:tavLst>
                                        <p:tav tm="0">
                                          <p:val>
                                            <p:strVal val="0-#ppt_w/2"/>
                                          </p:val>
                                        </p:tav>
                                        <p:tav tm="100000">
                                          <p:val>
                                            <p:strVal val="#ppt_x"/>
                                          </p:val>
                                        </p:tav>
                                      </p:tavLst>
                                    </p:anim>
                                    <p:anim calcmode="lin" valueType="num">
                                      <p:cBhvr additive="base">
                                        <p:cTn id="8" dur="1500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wipe(down)">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down)">
                                      <p:cBhvr>
                                        <p:cTn id="2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92046A-D24B-361E-CD15-DB25A574B87D}"/>
              </a:ext>
            </a:extLst>
          </p:cNvPr>
          <p:cNvSpPr txBox="1"/>
          <p:nvPr/>
        </p:nvSpPr>
        <p:spPr>
          <a:xfrm>
            <a:off x="1423851" y="592574"/>
            <a:ext cx="10110652" cy="646331"/>
          </a:xfrm>
          <a:prstGeom prst="rect">
            <a:avLst/>
          </a:prstGeom>
          <a:noFill/>
        </p:spPr>
        <p:txBody>
          <a:bodyPr wrap="square">
            <a:spAutoFit/>
          </a:bodyPr>
          <a:lstStyle/>
          <a:p>
            <a:r>
              <a:rPr lang="en-US" sz="3600">
                <a:effectLst/>
                <a:latin typeface="Times New Roman" panose="02020603050405020304" pitchFamily="18" charset="0"/>
                <a:ea typeface="Times New Roman" panose="02020603050405020304" pitchFamily="18" charset="0"/>
              </a:rPr>
              <a:t>Em hiểu thế nào là “</a:t>
            </a:r>
            <a:r>
              <a:rPr lang="en-US" sz="3600" b="1" i="1">
                <a:solidFill>
                  <a:srgbClr val="660066"/>
                </a:solidFill>
                <a:effectLst/>
                <a:latin typeface="Times New Roman" panose="02020603050405020304" pitchFamily="18" charset="0"/>
                <a:ea typeface="Times New Roman" panose="02020603050405020304" pitchFamily="18" charset="0"/>
              </a:rPr>
              <a:t>Người đưa tay cho ông nắm</a:t>
            </a:r>
            <a:r>
              <a:rPr lang="en-US" sz="3600" i="1">
                <a:effectLst/>
                <a:latin typeface="Times New Roman" panose="02020603050405020304" pitchFamily="18" charset="0"/>
                <a:ea typeface="Times New Roman" panose="02020603050405020304" pitchFamily="18" charset="0"/>
              </a:rPr>
              <a:t>”</a:t>
            </a:r>
            <a:r>
              <a:rPr lang="en-US" sz="3600">
                <a:effectLst/>
                <a:latin typeface="Times New Roman" panose="02020603050405020304" pitchFamily="18" charset="0"/>
                <a:ea typeface="Times New Roman" panose="02020603050405020304" pitchFamily="18" charset="0"/>
              </a:rPr>
              <a:t> ? </a:t>
            </a:r>
            <a:endParaRPr lang="en-GB" sz="3600"/>
          </a:p>
        </p:txBody>
      </p:sp>
      <p:pic>
        <p:nvPicPr>
          <p:cNvPr id="4" name="Picture 2" descr="Bài 22: Để cháu nắm tay ông trang 100, 101 SGK Tiếng Việt 3 tập 1 Kết nối  tri thức với cuộc sống | Tiếng Việt 3 - Kết nối tri thức">
            <a:extLst>
              <a:ext uri="{FF2B5EF4-FFF2-40B4-BE49-F238E27FC236}">
                <a16:creationId xmlns:a16="http://schemas.microsoft.com/office/drawing/2014/main" id="{C960CF63-B521-C9E6-EE8F-EC3BE250A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342" y="1238905"/>
            <a:ext cx="6955670" cy="34522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D9AF66-DAFB-EFF8-CD55-D82CFD81D7E8}"/>
              </a:ext>
            </a:extLst>
          </p:cNvPr>
          <p:cNvSpPr txBox="1"/>
          <p:nvPr/>
        </p:nvSpPr>
        <p:spPr>
          <a:xfrm>
            <a:off x="1423851" y="4691141"/>
            <a:ext cx="9858647" cy="1451359"/>
          </a:xfrm>
          <a:prstGeom prst="rect">
            <a:avLst/>
          </a:prstGeom>
          <a:noFill/>
        </p:spPr>
        <p:txBody>
          <a:bodyPr wrap="square">
            <a:spAutoFit/>
          </a:bodyPr>
          <a:lstStyle/>
          <a:p>
            <a:pPr algn="ctr">
              <a:lnSpc>
                <a:spcPct val="115000"/>
              </a:lnSpc>
            </a:pPr>
            <a:r>
              <a:rPr lang="nl-NL" sz="4000" b="1">
                <a:solidFill>
                  <a:srgbClr val="0000CC"/>
                </a:solidFill>
                <a:effectLst/>
                <a:latin typeface="Times New Roman" panose="02020603050405020304" pitchFamily="18" charset="0"/>
                <a:ea typeface="Times New Roman" panose="02020603050405020304" pitchFamily="18" charset="0"/>
              </a:rPr>
              <a:t>Là người khỏe hơn, mạnh hơn, người có thể che chở, bảo vệ người khác.</a:t>
            </a:r>
            <a:endParaRPr lang="en-GB" sz="40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40481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1009</Words>
  <Application>Microsoft Office PowerPoint</Application>
  <PresentationFormat>Widescreen</PresentationFormat>
  <Paragraphs>64</Paragraphs>
  <Slides>13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等线</vt:lpstr>
      <vt:lpstr>.VnArabiaH</vt:lpstr>
      <vt:lpstr>Arial</vt:lpstr>
      <vt:lpstr>Arial-Rounded</vt:lpstr>
      <vt:lpstr>OpenSans</vt:lpstr>
      <vt:lpstr>Sitka Small</vt:lpstr>
      <vt:lpstr>Snap ITC</vt:lpstr>
      <vt:lpstr>Times New Roman</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Luong Yen</cp:lastModifiedBy>
  <cp:revision>31</cp:revision>
  <dcterms:created xsi:type="dcterms:W3CDTF">2017-06-17T11:56:52Z</dcterms:created>
  <dcterms:modified xsi:type="dcterms:W3CDTF">2025-11-24T14:45:21Z</dcterms:modified>
</cp:coreProperties>
</file>