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6" r:id="rId3"/>
    <p:sldMasterId id="2147483707" r:id="rId4"/>
  </p:sldMasterIdLst>
  <p:notesMasterIdLst>
    <p:notesMasterId r:id="rId17"/>
  </p:notesMasterIdLst>
  <p:sldIdLst>
    <p:sldId id="257" r:id="rId5"/>
    <p:sldId id="359" r:id="rId6"/>
    <p:sldId id="358" r:id="rId7"/>
    <p:sldId id="360" r:id="rId8"/>
    <p:sldId id="362" r:id="rId9"/>
    <p:sldId id="347" r:id="rId10"/>
    <p:sldId id="363" r:id="rId11"/>
    <p:sldId id="364" r:id="rId12"/>
    <p:sldId id="366" r:id="rId13"/>
    <p:sldId id="367" r:id="rId14"/>
    <p:sldId id="369" r:id="rId15"/>
    <p:sldId id="30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5256" autoAdjust="0"/>
  </p:normalViewPr>
  <p:slideViewPr>
    <p:cSldViewPr>
      <p:cViewPr varScale="1">
        <p:scale>
          <a:sx n="81" d="100"/>
          <a:sy n="81" d="100"/>
        </p:scale>
        <p:origin x="11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F5CBC-810D-4142-A8C9-727AE498B70C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E252F-6E1C-4BE3-B3F8-00BE578EE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6611-9058-40CD-AB44-B1BEAC598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8F848-1F50-46A8-9585-FDB7D8530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07721-7E28-41A5-96BD-E93ED44C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A582A-CB29-4076-B8FB-F50DA0CF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4EB82-D989-4A0D-B7BE-C03F9B1F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44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B78E-4E90-4487-8B22-6C3D3948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76C4-B57C-4257-AF68-6A847343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E11BA-2F88-4FF2-940B-9185FF33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D7DE-8ADC-41B4-B17D-8ACC7665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EF13B-07E0-4DBF-B393-5D3C4FB2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3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86B0-D526-4089-90C0-EEE17893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27D0-DDA2-4257-8B38-C848D2C2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311C-D30E-4AAC-846F-044CD60B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3F2E-030E-4336-AE7A-9093907D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5CE05-3D42-4236-BEC2-E25C66D7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09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84C2-BB47-49A7-9140-29DC333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A12EC-2985-425C-8F5A-C22354A66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58E7-4203-4C12-97F4-5E655366D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A1227-009B-4DDB-B11A-5523B74A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15C83-CB3C-41C0-90CF-9557BD91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B504B-480A-4A52-A0F1-2BB7C290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28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31A8-41BD-4946-9657-16ED3C61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D879-8702-48E7-8032-69E91323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0FF8F-ACAF-4C0E-A35D-9BF7601EB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A44FD-CE3A-4C98-9ABC-DE8A21562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CE8B0-5A6E-4A53-B94D-9742E5129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F53AE-EA47-4D5C-BE5A-EF9CC660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2DC50-AFAB-4A68-B9F3-AE76CBA6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101F8-A489-4130-A60C-678D3D4F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33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38A2-A33A-4C59-B8E8-7945C134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82BF7-E9F8-4C5E-A04C-85950D34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CCAD3-CDB6-4628-A81C-7ED3DDC8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CB9AE-4EAA-4D6B-BA47-91CF1D69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56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3FC9E-F425-45E0-A1DD-631E2EF7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0BAD2-6985-4940-8089-708F0FF0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CD264-F67E-4D0C-B93F-D9411EA0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8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9450-7AFF-47FE-B433-E2463330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5056B-50A5-4DDA-B2BB-04414CEF8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AD63-14B1-4717-B850-89BAF7E19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1046C-E934-4BF3-9927-C0BC7DD5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F83B6-2C01-4352-AB0C-4D0FD3B4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C9525-D439-4DF9-ACB1-6DCCC14B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97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0CA4-00D5-4C9B-A672-E785AAFD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69344-24D2-4860-9909-BC7075D20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82817-81E2-49A0-9D16-E2C267007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BB66B-0D8C-43A9-9AFC-793F3D56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7BB8E-1D46-43F8-A076-6FF076A9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C2405-80F2-42E3-827E-EC34321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20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2D58-DC95-4363-9541-9F8CC5C2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E4E4D-4730-4FBE-BF95-80B6C6385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6CF4-70FB-41FB-BCD7-E37573B4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33D5-3C7B-4C83-9C44-1A13D884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ED058-35F1-40F7-A4CD-B0E958E0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62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8F059-EF7C-4AAF-8BF1-0FFD4084E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96C34-5FC9-4065-A3F8-746A2D53E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853CD-2440-4850-AEC6-00619A98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2114A-338B-487B-B21E-C4CFC4A7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5264C-113D-4C7B-8308-756963E9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50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6611-9058-40CD-AB44-B1BEAC598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8F848-1F50-46A8-9585-FDB7D8530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07721-7E28-41A5-96BD-E93ED44C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A582A-CB29-4076-B8FB-F50DA0CF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4EB82-D989-4A0D-B7BE-C03F9B1F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81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B78E-4E90-4487-8B22-6C3D3948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76C4-B57C-4257-AF68-6A847343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E11BA-2F88-4FF2-940B-9185FF33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D7DE-8ADC-41B4-B17D-8ACC7665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EF13B-07E0-4DBF-B393-5D3C4FB2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86B0-D526-4089-90C0-EEE17893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27D0-DDA2-4257-8B38-C848D2C2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311C-D30E-4AAC-846F-044CD60B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3F2E-030E-4336-AE7A-9093907D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5CE05-3D42-4236-BEC2-E25C66D7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42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84C2-BB47-49A7-9140-29DC333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A12EC-2985-425C-8F5A-C22354A66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58E7-4203-4C12-97F4-5E655366D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A1227-009B-4DDB-B11A-5523B74A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15C83-CB3C-41C0-90CF-9557BD91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B504B-480A-4A52-A0F1-2BB7C290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31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31A8-41BD-4946-9657-16ED3C61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D879-8702-48E7-8032-69E91323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0FF8F-ACAF-4C0E-A35D-9BF7601EB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A44FD-CE3A-4C98-9ABC-DE8A21562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CE8B0-5A6E-4A53-B94D-9742E5129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F53AE-EA47-4D5C-BE5A-EF9CC660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2DC50-AFAB-4A68-B9F3-AE76CBA6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101F8-A489-4130-A60C-678D3D4F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74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38A2-A33A-4C59-B8E8-7945C134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82BF7-E9F8-4C5E-A04C-85950D34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CCAD3-CDB6-4628-A81C-7ED3DDC8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CB9AE-4EAA-4D6B-BA47-91CF1D69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6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3FC9E-F425-45E0-A1DD-631E2EF7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0BAD2-6985-4940-8089-708F0FF0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CD264-F67E-4D0C-B93F-D9411EA0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3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9450-7AFF-47FE-B433-E2463330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5056B-50A5-4DDA-B2BB-04414CEF8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AD63-14B1-4717-B850-89BAF7E19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1046C-E934-4BF3-9927-C0BC7DD5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F83B6-2C01-4352-AB0C-4D0FD3B4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C9525-D439-4DF9-ACB1-6DCCC14B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90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0CA4-00D5-4C9B-A672-E785AAFD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F69344-24D2-4860-9909-BC7075D20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82817-81E2-49A0-9D16-E2C267007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BB66B-0D8C-43A9-9AFC-793F3D56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7BB8E-1D46-43F8-A076-6FF076A9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C2405-80F2-42E3-827E-EC34321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7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2D58-DC95-4363-9541-9F8CC5C2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E4E4D-4730-4FBE-BF95-80B6C6385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6CF4-70FB-41FB-BCD7-E37573B4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33D5-3C7B-4C83-9C44-1A13D884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ED058-35F1-40F7-A4CD-B0E958E0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38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8F059-EF7C-4AAF-8BF1-0FFD4084E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96C34-5FC9-4065-A3F8-746A2D53E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853CD-2440-4850-AEC6-00619A98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2114A-338B-487B-B21E-C4CFC4A7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5264C-113D-4C7B-8308-756963E9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8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838C-6637-4242-B863-1BA83EE74A9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FA00F-4E03-4387-8537-31B45F05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3" y="322348"/>
            <a:ext cx="504056" cy="38404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3112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1A4D9-7677-4E08-8A15-413E31D1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2A547-3C5D-4C43-AC29-31DEEE44F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0293-39A1-448C-83CB-91A6416D5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6F475-EF7A-46C9-8EA4-C8B9263EC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EC0A-D790-4297-98E4-E204E7266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1A4D9-7677-4E08-8A15-413E31D1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2A547-3C5D-4C43-AC29-31DEEE44F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0293-39A1-448C-83CB-91A6416D5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E539-1AB6-45BA-BE22-4CFE332759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6F475-EF7A-46C9-8EA4-C8B9263EC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EC0A-D790-4297-98E4-E204E7266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6D58-BDE0-4E41-96EA-3E64FFCAAB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419" y="1485900"/>
            <a:ext cx="7345322" cy="1714500"/>
          </a:xfrm>
        </p:spPr>
        <p:txBody>
          <a:bodyPr>
            <a:prstTxWarp prst="textDeflateBottom">
              <a:avLst/>
            </a:prstTxWarp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quý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dự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3A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7848" y="3171825"/>
            <a:ext cx="4788889" cy="857250"/>
          </a:xfrm>
        </p:spPr>
        <p:txBody>
          <a:bodyPr>
            <a:normAutofit lnSpcReduction="10000"/>
          </a:bodyPr>
          <a:lstStyle/>
          <a:p>
            <a:r>
              <a:rPr lang="en-US" sz="2475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75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75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2475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75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475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Hà</a:t>
            </a:r>
          </a:p>
          <a:p>
            <a:r>
              <a:rPr lang="en-US" sz="2475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475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75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Việt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224" y="3825621"/>
            <a:ext cx="3528635" cy="217513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687">
            <a:off x="124409" y="2554211"/>
            <a:ext cx="1859063" cy="106836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4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7687">
            <a:off x="165121" y="1474720"/>
            <a:ext cx="1008182" cy="8001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899" y="4686300"/>
            <a:ext cx="2664479" cy="12001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Plantas_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364" y="5143500"/>
            <a:ext cx="1800324" cy="6429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0"/>
            <a:ext cx="7571445" cy="1112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>
                <a:solidFill>
                  <a:srgbClr val="0000CC"/>
                </a:solidFill>
                <a:latin typeface="Arial-Rounded"/>
                <a:ea typeface="Times New Roman"/>
              </a:rPr>
              <a:t>a, Đóng vai gõ kiến, nhờ công, liếu điếu, hoặc chích chòe đi tìm mặt trời. </a:t>
            </a:r>
            <a:endParaRPr lang="en-US" sz="2400">
              <a:solidFill>
                <a:srgbClr val="0000CC"/>
              </a:solidFill>
              <a:latin typeface="Arial-Rounded"/>
              <a:ea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755" y="2438400"/>
            <a:ext cx="8485845" cy="11571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>
                <a:solidFill>
                  <a:srgbClr val="0000CC"/>
                </a:solidFill>
                <a:ea typeface="Times New Roman"/>
              </a:rPr>
              <a:t>b, Đóng vai gà trống, nói lời đề nghị mặt trời chiếu ánh sáng cho khu rừng tối tăm ẩm ướt.</a:t>
            </a:r>
            <a:endParaRPr lang="en-US" sz="2400">
              <a:solidFill>
                <a:srgbClr val="0000CC"/>
              </a:solidFill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689" y="990600"/>
            <a:ext cx="8416911" cy="9787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400">
                <a:latin typeface="Arial-Rounded"/>
                <a:ea typeface="Times New Roman"/>
                <a:cs typeface="Times New Roman" pitchFamily="18" charset="0"/>
              </a:rPr>
              <a:t>- Công ơi công đi tìm mặt trời giúp cư dân trong cánh rừng của chúng ta nhé.</a:t>
            </a:r>
            <a:endParaRPr lang="en-US" sz="2400">
              <a:effectLst/>
              <a:latin typeface="Arial-Rounded"/>
              <a:ea typeface="Times New Roman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981200"/>
            <a:ext cx="8305800" cy="535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400">
                <a:latin typeface="Arial-Rounded"/>
                <a:ea typeface="Times New Roman"/>
              </a:rPr>
              <a:t>- Chích chòe ơi, hãy đi tìm mặt trời giúp mọi người nhé.</a:t>
            </a:r>
            <a:endParaRPr lang="en-US" sz="2400">
              <a:effectLst/>
              <a:latin typeface="Arial-Rounded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505200"/>
            <a:ext cx="8305800" cy="978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400">
                <a:latin typeface="Arial-Rounded"/>
                <a:ea typeface="Times New Roman"/>
              </a:rPr>
              <a:t>- Thưa mặt trời, mong  ông hãy chiếu sáng cho khu rừng tối tăm ẩm ướt, cứu giúp cho muôn loài.</a:t>
            </a:r>
            <a:endParaRPr lang="en-US" sz="2400">
              <a:effectLst/>
              <a:latin typeface="Arial-Rounded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75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7571445" cy="1112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>
                <a:solidFill>
                  <a:srgbClr val="0000CC"/>
                </a:solidFill>
                <a:latin typeface="Arial-Rounded"/>
                <a:ea typeface="Times New Roman"/>
              </a:rPr>
              <a:t>a, Đóng vai gõ kiến, nhờ công, liếu điếu, hoặc chích chòe đi tìm mặt trời. </a:t>
            </a:r>
            <a:endParaRPr lang="en-US" sz="2400">
              <a:solidFill>
                <a:srgbClr val="0000CC"/>
              </a:solidFill>
              <a:latin typeface="Arial-Rounded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55" y="2438400"/>
            <a:ext cx="8485845" cy="11571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>
                <a:solidFill>
                  <a:srgbClr val="0000CC"/>
                </a:solidFill>
                <a:ea typeface="Times New Roman"/>
              </a:rPr>
              <a:t>b, Đóng vai gà trống, nói lời đề nghị mặt trời chiếu ánh sáng cho khu rừng tối tăm ẩm ướt.</a:t>
            </a:r>
            <a:endParaRPr lang="en-US" sz="2400">
              <a:solidFill>
                <a:srgbClr val="0000CC"/>
              </a:solidFill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689" y="990600"/>
            <a:ext cx="8416911" cy="978729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/>
                <a:ea typeface="Times New Roman"/>
                <a:cs typeface="Times New Roman" pitchFamily="18" charset="0"/>
              </a:rPr>
              <a:t>- Công ơi công đi tìm mặt trời giúp cư dân trong cánh rừng của chúng ta nhé.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/>
              <a:ea typeface="Times New Roman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981200"/>
            <a:ext cx="8305800" cy="53553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/>
                <a:ea typeface="Times New Roman"/>
              </a:rPr>
              <a:t>- Chích chòe ơi, hãy đi tìm mặt trời giúp mọi người nhé.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505200"/>
            <a:ext cx="8305800" cy="97872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/>
                <a:ea typeface="Times New Roman"/>
              </a:rPr>
              <a:t>- Thưa mặt trời, mong  ông hãy chiếu sáng cho khu rừng tối tăm ẩm ướt, cứu giúp cho muôn loài.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/>
              <a:ea typeface="Times New Roman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53872" y="4572000"/>
            <a:ext cx="8077200" cy="19812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CC"/>
                </a:solidFill>
                <a:latin typeface="Arial-Rounded"/>
              </a:rPr>
              <a:t>Câu khiến có tác dụng gì?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76200" y="4572000"/>
            <a:ext cx="9296400" cy="2286000"/>
            <a:chOff x="-3581400" y="4860418"/>
            <a:chExt cx="9296400" cy="2286000"/>
          </a:xfrm>
        </p:grpSpPr>
        <p:sp>
          <p:nvSpPr>
            <p:cNvPr id="8" name="Cloud Callout 7"/>
            <p:cNvSpPr/>
            <p:nvPr/>
          </p:nvSpPr>
          <p:spPr>
            <a:xfrm>
              <a:off x="-3200400" y="4860418"/>
              <a:ext cx="8458200" cy="1981200"/>
            </a:xfrm>
            <a:prstGeom prst="cloudCallout">
              <a:avLst>
                <a:gd name="adj1" fmla="val -19058"/>
                <a:gd name="adj2" fmla="val 6250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00CC"/>
                </a:solidFill>
                <a:latin typeface="Arial-Rounded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-3581400" y="5093122"/>
              <a:ext cx="9296400" cy="205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718" tIns="41359" rIns="82718" bIns="41359" rtlCol="0">
              <a:spAutoFit/>
            </a:bodyPr>
            <a:lstStyle/>
            <a:p>
              <a:pPr lvl="0" algn="ctr"/>
              <a:r>
                <a:rPr lang="en-US" sz="3200">
                  <a:solidFill>
                    <a:srgbClr val="0000CC"/>
                  </a:solidFill>
                  <a:latin typeface="Arial-Rounded"/>
                </a:rPr>
                <a:t>Câu khiến có tác dụng yêu cầu hoặc </a:t>
              </a:r>
            </a:p>
            <a:p>
              <a:pPr lvl="0" algn="ctr"/>
              <a:r>
                <a:rPr lang="en-US" sz="3200">
                  <a:solidFill>
                    <a:srgbClr val="0000CC"/>
                  </a:solidFill>
                  <a:latin typeface="Arial-Rounded"/>
                </a:rPr>
                <a:t>đề nghị người khác làm theo ý muốn </a:t>
              </a:r>
            </a:p>
            <a:p>
              <a:pPr lvl="0" algn="ctr"/>
              <a:r>
                <a:rPr lang="en-US" sz="3200">
                  <a:solidFill>
                    <a:srgbClr val="0000CC"/>
                  </a:solidFill>
                  <a:latin typeface="Arial-Rounded"/>
                </a:rPr>
                <a:t>của mình.</a:t>
              </a:r>
            </a:p>
            <a:p>
              <a:pPr lvl="0" algn="ctr"/>
              <a:endParaRPr lang="en-US" sz="3200">
                <a:solidFill>
                  <a:srgbClr val="0000CC"/>
                </a:solidFill>
                <a:latin typeface="Arial-Round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3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inh (1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2971801"/>
            <a:ext cx="5486400" cy="1433513"/>
            <a:chOff x="1419" y="1499"/>
            <a:chExt cx="3456" cy="903"/>
          </a:xfrm>
        </p:grpSpPr>
        <p:pic>
          <p:nvPicPr>
            <p:cNvPr id="96261" name="Picture 5" descr="EN0024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300169">
              <a:off x="1419" y="1499"/>
              <a:ext cx="3456" cy="865"/>
            </a:xfrm>
            <a:prstGeom prst="rect">
              <a:avLst/>
            </a:prstGeom>
            <a:noFill/>
          </p:spPr>
        </p:pic>
        <p:pic>
          <p:nvPicPr>
            <p:cNvPr id="96262" name="Picture 6" descr="HH0069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1584"/>
              <a:ext cx="1152" cy="818"/>
            </a:xfrm>
            <a:prstGeom prst="rect">
              <a:avLst/>
            </a:prstGeom>
            <a:noFill/>
          </p:spPr>
        </p:pic>
      </p:grpSp>
      <p:sp>
        <p:nvSpPr>
          <p:cNvPr id="96265" name="WordArt 9"/>
          <p:cNvSpPr>
            <a:spLocks noChangeArrowheads="1" noChangeShapeType="1" noTextEdit="1"/>
          </p:cNvSpPr>
          <p:nvPr/>
        </p:nvSpPr>
        <p:spPr bwMode="auto">
          <a:xfrm rot="-597204">
            <a:off x="1504315" y="903961"/>
            <a:ext cx="6232115" cy="207827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TẠM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6266" name="Picture 10" descr="flor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715000"/>
            <a:ext cx="1790700" cy="990600"/>
          </a:xfrm>
          <a:prstGeom prst="rect">
            <a:avLst/>
          </a:prstGeom>
          <a:noFill/>
        </p:spPr>
      </p:pic>
      <p:pic>
        <p:nvPicPr>
          <p:cNvPr id="96267" name="Picture 11" descr="kimhuong27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0"/>
            <a:ext cx="17795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F27DE4-3EB5-4099-B134-A6E9419AACD5}"/>
              </a:ext>
            </a:extLst>
          </p:cNvPr>
          <p:cNvSpPr txBox="1"/>
          <p:nvPr/>
        </p:nvSpPr>
        <p:spPr>
          <a:xfrm>
            <a:off x="-294217" y="1769313"/>
            <a:ext cx="144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>
                    <a:lumMod val="25000"/>
                  </a:prstClr>
                </a:solidFill>
                <a:latin typeface="UTM Cookies" panose="02040603050506020204" pitchFamily="18" charset="0"/>
              </a:rPr>
              <a:t> 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59F6071D-9372-433D-97B9-8A53EF064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846905" y="-1290318"/>
            <a:ext cx="7809285" cy="7805114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D7F6C055-1CD8-4D4D-98DF-9EBE5DA8D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511568" y="-247450"/>
            <a:ext cx="2639697" cy="2747271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id="{011048B1-EFBE-498E-9022-3BC4BEC9F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41" y="1808398"/>
            <a:ext cx="927755" cy="1237006"/>
          </a:xfrm>
          <a:prstGeom prst="rect">
            <a:avLst/>
          </a:prstGeom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86DEAB1C-564A-4772-9A65-E67EC2951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65" y="3981182"/>
            <a:ext cx="1300364" cy="1733818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id="{4462F170-2DC8-4934-8DF5-8F53F5FAAC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8434">
            <a:off x="7203871" y="1936510"/>
            <a:ext cx="1525040" cy="1351458"/>
          </a:xfrm>
          <a:prstGeom prst="rect">
            <a:avLst/>
          </a:prstGeom>
        </p:spPr>
      </p:pic>
      <p:pic>
        <p:nvPicPr>
          <p:cNvPr id="16" name="图片 75">
            <a:extLst>
              <a:ext uri="{FF2B5EF4-FFF2-40B4-BE49-F238E27FC236}">
                <a16:creationId xmlns:a16="http://schemas.microsoft.com/office/drawing/2014/main" id="{9510816F-F85B-4648-B572-F576707B6C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6538"/>
            <a:ext cx="9144000" cy="541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0E1D10-0DD1-4150-9469-2097C7AA9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635" y="2614037"/>
            <a:ext cx="523996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05195 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1066804"/>
            <a:ext cx="65151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trò chơi: đố bạn</a:t>
            </a:r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915180"/>
            <a:ext cx="777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</a:rPr>
              <a:t>Tìm các nhân vật trong câu truyện “Đi tìm mặt trời ” </a:t>
            </a:r>
            <a:endParaRPr lang="en-US" sz="2800">
              <a:solidFill>
                <a:srgbClr val="0000C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7831" y="2514600"/>
            <a:ext cx="1599123" cy="3167390"/>
            <a:chOff x="1067830" y="2623810"/>
            <a:chExt cx="1599123" cy="3167390"/>
          </a:xfrm>
        </p:grpSpPr>
        <p:grpSp>
          <p:nvGrpSpPr>
            <p:cNvPr id="8" name="6"/>
            <p:cNvGrpSpPr/>
            <p:nvPr/>
          </p:nvGrpSpPr>
          <p:grpSpPr>
            <a:xfrm>
              <a:off x="1067830" y="2948035"/>
              <a:ext cx="1599123" cy="2843165"/>
              <a:chOff x="1635338" y="1988839"/>
              <a:chExt cx="1598707" cy="2991690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9" name="矩形 2"/>
              <p:cNvSpPr/>
              <p:nvPr/>
            </p:nvSpPr>
            <p:spPr>
              <a:xfrm>
                <a:off x="1649869" y="1988839"/>
                <a:ext cx="1584176" cy="2991690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2991690">
                    <a:moveTo>
                      <a:pt x="0" y="0"/>
                    </a:moveTo>
                    <a:lnTo>
                      <a:pt x="533923" y="0"/>
                    </a:lnTo>
                    <a:lnTo>
                      <a:pt x="533923" y="96493"/>
                    </a:lnTo>
                    <a:lnTo>
                      <a:pt x="209147" y="96493"/>
                    </a:lnTo>
                    <a:lnTo>
                      <a:pt x="796178" y="464695"/>
                    </a:lnTo>
                    <a:lnTo>
                      <a:pt x="1383209" y="96493"/>
                    </a:lnTo>
                    <a:lnTo>
                      <a:pt x="1058433" y="96493"/>
                    </a:lnTo>
                    <a:lnTo>
                      <a:pt x="1058433" y="0"/>
                    </a:lnTo>
                    <a:lnTo>
                      <a:pt x="1584176" y="0"/>
                    </a:lnTo>
                    <a:lnTo>
                      <a:pt x="1584176" y="2991690"/>
                    </a:lnTo>
                    <a:lnTo>
                      <a:pt x="0" y="2991690"/>
                    </a:lnTo>
                    <a:close/>
                  </a:path>
                </a:pathLst>
              </a:custGeom>
              <a:solidFill>
                <a:srgbClr val="00826F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1" name="TextBox 53"/>
              <p:cNvSpPr txBox="1">
                <a:spLocks noChangeArrowheads="1"/>
              </p:cNvSpPr>
              <p:nvPr/>
            </p:nvSpPr>
            <p:spPr bwMode="auto">
              <a:xfrm>
                <a:off x="1635338" y="2574077"/>
                <a:ext cx="1584222" cy="204028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Câu</a:t>
                </a:r>
                <a:r>
                  <a:rPr kumimoji="0" lang="en-US" altLang="zh-CN" sz="2400" b="1" i="0" u="none" strike="noStrike" kern="0" cap="none" spc="0" normalizeH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 chuyện có những nhân vật nào?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宋体" pitchFamily="2" charset="-122"/>
                </a:endParaRPr>
              </a:p>
            </p:txBody>
          </p:sp>
        </p:grpSp>
        <p:sp>
          <p:nvSpPr>
            <p:cNvPr id="12" name="8"/>
            <p:cNvSpPr txBox="1"/>
            <p:nvPr/>
          </p:nvSpPr>
          <p:spPr>
            <a:xfrm>
              <a:off x="1639576" y="262381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826F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rPr>
                <a:t>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826F"/>
                </a:solidFill>
                <a:effectLst/>
                <a:uLnTx/>
                <a:uFillTx/>
                <a:latin typeface="Arial Black" pitchFamily="34" charset="0"/>
                <a:ea typeface="微软雅黑" pitchFamily="34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71802" y="2554069"/>
            <a:ext cx="1584635" cy="3073106"/>
            <a:chOff x="3177865" y="2554069"/>
            <a:chExt cx="1584635" cy="3073106"/>
          </a:xfrm>
        </p:grpSpPr>
        <p:grpSp>
          <p:nvGrpSpPr>
            <p:cNvPr id="13" name="5"/>
            <p:cNvGrpSpPr/>
            <p:nvPr/>
          </p:nvGrpSpPr>
          <p:grpSpPr>
            <a:xfrm>
              <a:off x="3177865" y="2837765"/>
              <a:ext cx="1584635" cy="2789410"/>
              <a:chOff x="3666093" y="1988839"/>
              <a:chExt cx="1584222" cy="2991690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14" name="矩形 2"/>
              <p:cNvSpPr/>
              <p:nvPr/>
            </p:nvSpPr>
            <p:spPr>
              <a:xfrm>
                <a:off x="3666093" y="1988839"/>
                <a:ext cx="1584176" cy="2991690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2991690">
                    <a:moveTo>
                      <a:pt x="0" y="0"/>
                    </a:moveTo>
                    <a:lnTo>
                      <a:pt x="533923" y="0"/>
                    </a:lnTo>
                    <a:lnTo>
                      <a:pt x="533923" y="96493"/>
                    </a:lnTo>
                    <a:lnTo>
                      <a:pt x="209147" y="96493"/>
                    </a:lnTo>
                    <a:lnTo>
                      <a:pt x="796178" y="464695"/>
                    </a:lnTo>
                    <a:lnTo>
                      <a:pt x="1383209" y="96493"/>
                    </a:lnTo>
                    <a:lnTo>
                      <a:pt x="1058433" y="96493"/>
                    </a:lnTo>
                    <a:lnTo>
                      <a:pt x="1058433" y="0"/>
                    </a:lnTo>
                    <a:lnTo>
                      <a:pt x="1584176" y="0"/>
                    </a:lnTo>
                    <a:lnTo>
                      <a:pt x="1584176" y="2991690"/>
                    </a:lnTo>
                    <a:lnTo>
                      <a:pt x="0" y="2991690"/>
                    </a:lnTo>
                    <a:close/>
                  </a:path>
                </a:pathLst>
              </a:custGeom>
              <a:solidFill>
                <a:srgbClr val="FDB733"/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" name="TextBox 53"/>
              <p:cNvSpPr txBox="1">
                <a:spLocks noChangeArrowheads="1"/>
              </p:cNvSpPr>
              <p:nvPr/>
            </p:nvSpPr>
            <p:spPr bwMode="auto">
              <a:xfrm>
                <a:off x="3666093" y="2586492"/>
                <a:ext cx="1584222" cy="207960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Nhân</a:t>
                </a:r>
                <a:r>
                  <a:rPr kumimoji="0" lang="en-US" altLang="zh-CN" sz="2400" b="1" i="0" u="none" strike="noStrike" kern="0" cap="none" spc="0" normalizeH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 vật nào nhận lời đi tìm ông  mặt trời?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宋体" pitchFamily="2" charset="-122"/>
                </a:endParaRPr>
              </a:p>
            </p:txBody>
          </p:sp>
        </p:grpSp>
        <p:sp>
          <p:nvSpPr>
            <p:cNvPr id="19" name="8"/>
            <p:cNvSpPr txBox="1"/>
            <p:nvPr/>
          </p:nvSpPr>
          <p:spPr>
            <a:xfrm>
              <a:off x="3749609" y="2554069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rPr>
                <a:t>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微软雅黑" pitchFamily="34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76802" y="2590800"/>
            <a:ext cx="1584635" cy="3014990"/>
            <a:chOff x="5889691" y="2667000"/>
            <a:chExt cx="1584635" cy="3014990"/>
          </a:xfrm>
        </p:grpSpPr>
        <p:sp>
          <p:nvSpPr>
            <p:cNvPr id="21" name="矩形 2"/>
            <p:cNvSpPr/>
            <p:nvPr/>
          </p:nvSpPr>
          <p:spPr>
            <a:xfrm>
              <a:off x="5889691" y="2892580"/>
              <a:ext cx="1584589" cy="2789410"/>
            </a:xfrm>
            <a:custGeom>
              <a:avLst/>
              <a:gdLst/>
              <a:ahLst/>
              <a:cxnLst/>
              <a:rect l="l" t="t" r="r" b="b"/>
              <a:pathLst>
                <a:path w="1584176" h="2991690">
                  <a:moveTo>
                    <a:pt x="0" y="0"/>
                  </a:moveTo>
                  <a:lnTo>
                    <a:pt x="533923" y="0"/>
                  </a:lnTo>
                  <a:lnTo>
                    <a:pt x="533923" y="96493"/>
                  </a:lnTo>
                  <a:lnTo>
                    <a:pt x="209147" y="96493"/>
                  </a:lnTo>
                  <a:lnTo>
                    <a:pt x="796178" y="464695"/>
                  </a:lnTo>
                  <a:lnTo>
                    <a:pt x="1383209" y="96493"/>
                  </a:lnTo>
                  <a:lnTo>
                    <a:pt x="1058433" y="96493"/>
                  </a:lnTo>
                  <a:lnTo>
                    <a:pt x="1058433" y="0"/>
                  </a:lnTo>
                  <a:lnTo>
                    <a:pt x="1584176" y="0"/>
                  </a:lnTo>
                  <a:lnTo>
                    <a:pt x="1584176" y="2991690"/>
                  </a:lnTo>
                  <a:lnTo>
                    <a:pt x="0" y="299169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22" name="TextBox 53"/>
            <p:cNvSpPr txBox="1">
              <a:spLocks noChangeArrowheads="1"/>
            </p:cNvSpPr>
            <p:nvPr/>
          </p:nvSpPr>
          <p:spPr bwMode="auto">
            <a:xfrm>
              <a:off x="5889691" y="3200400"/>
              <a:ext cx="1584635" cy="18620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3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Hành</a:t>
              </a:r>
              <a:r>
                <a:rPr kumimoji="0" lang="en-US" altLang="zh-CN" sz="2300" b="1" i="0" u="none" strike="noStrike" kern="0" cap="none" spc="0" normalizeH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 trình đi tìm mặt trời của gà trống như thế nào?</a:t>
              </a:r>
              <a:endParaRPr kumimoji="0" lang="zh-CN" alt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23" name="7"/>
            <p:cNvSpPr txBox="1"/>
            <p:nvPr/>
          </p:nvSpPr>
          <p:spPr>
            <a:xfrm>
              <a:off x="6423091" y="26670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rPr>
                <a:t>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Black" pitchFamily="34" charset="0"/>
                <a:ea typeface="微软雅黑" pitchFamily="34" charset="-12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21214" y="2630269"/>
            <a:ext cx="1584589" cy="2975521"/>
            <a:chOff x="6721214" y="2630269"/>
            <a:chExt cx="1584589" cy="2975521"/>
          </a:xfrm>
        </p:grpSpPr>
        <p:grpSp>
          <p:nvGrpSpPr>
            <p:cNvPr id="25" name="2"/>
            <p:cNvGrpSpPr/>
            <p:nvPr/>
          </p:nvGrpSpPr>
          <p:grpSpPr>
            <a:xfrm>
              <a:off x="6721214" y="2816380"/>
              <a:ext cx="1584589" cy="2789410"/>
              <a:chOff x="5769381" y="1988839"/>
              <a:chExt cx="1584176" cy="2991690"/>
            </a:xfrm>
            <a:solidFill>
              <a:schemeClr val="accent4"/>
            </a:solidFill>
          </p:grpSpPr>
          <p:sp>
            <p:nvSpPr>
              <p:cNvPr id="26" name="矩形 2"/>
              <p:cNvSpPr/>
              <p:nvPr/>
            </p:nvSpPr>
            <p:spPr>
              <a:xfrm>
                <a:off x="5769381" y="1988839"/>
                <a:ext cx="1584176" cy="2991690"/>
              </a:xfrm>
              <a:custGeom>
                <a:avLst/>
                <a:gdLst/>
                <a:ahLst/>
                <a:cxnLst/>
                <a:rect l="l" t="t" r="r" b="b"/>
                <a:pathLst>
                  <a:path w="1584176" h="2991690">
                    <a:moveTo>
                      <a:pt x="0" y="0"/>
                    </a:moveTo>
                    <a:lnTo>
                      <a:pt x="533923" y="0"/>
                    </a:lnTo>
                    <a:lnTo>
                      <a:pt x="533923" y="96493"/>
                    </a:lnTo>
                    <a:lnTo>
                      <a:pt x="209147" y="96493"/>
                    </a:lnTo>
                    <a:lnTo>
                      <a:pt x="796178" y="464695"/>
                    </a:lnTo>
                    <a:lnTo>
                      <a:pt x="1383209" y="96493"/>
                    </a:lnTo>
                    <a:lnTo>
                      <a:pt x="1058433" y="96493"/>
                    </a:lnTo>
                    <a:lnTo>
                      <a:pt x="1058433" y="0"/>
                    </a:lnTo>
                    <a:lnTo>
                      <a:pt x="1584176" y="0"/>
                    </a:lnTo>
                    <a:lnTo>
                      <a:pt x="1584176" y="2991690"/>
                    </a:lnTo>
                    <a:lnTo>
                      <a:pt x="0" y="2991690"/>
                    </a:lnTo>
                    <a:close/>
                  </a:path>
                </a:pathLst>
              </a:custGeom>
              <a:grpFill/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8" name="TextBox 53"/>
              <p:cNvSpPr txBox="1">
                <a:spLocks noChangeArrowheads="1"/>
              </p:cNvSpPr>
              <p:nvPr/>
            </p:nvSpPr>
            <p:spPr bwMode="auto">
              <a:xfrm>
                <a:off x="5845513" y="2708919"/>
                <a:ext cx="1508044" cy="128737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Vì</a:t>
                </a:r>
                <a:r>
                  <a:rPr kumimoji="0" lang="en-US" altLang="zh-CN" sz="2400" b="1" i="0" u="none" strike="noStrike" kern="0" cap="none" spc="0" normalizeH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宋体" pitchFamily="2" charset="-122"/>
                  </a:rPr>
                  <a:t> sao mặt trời thức dậy?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宋体" pitchFamily="2" charset="-122"/>
                </a:endParaRPr>
              </a:p>
            </p:txBody>
          </p:sp>
        </p:grpSp>
        <p:sp>
          <p:nvSpPr>
            <p:cNvPr id="29" name="3"/>
            <p:cNvSpPr txBox="1"/>
            <p:nvPr/>
          </p:nvSpPr>
          <p:spPr>
            <a:xfrm>
              <a:off x="7239002" y="2630269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rPr>
                <a:t>4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9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66700" y="743221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10-Point Star 1"/>
          <p:cNvSpPr/>
          <p:nvPr/>
        </p:nvSpPr>
        <p:spPr>
          <a:xfrm>
            <a:off x="1143000" y="2874672"/>
            <a:ext cx="12192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Microsoft Sans Serif" pitchFamily="34" charset="0"/>
                <a:cs typeface="Microsoft Sans Serif" pitchFamily="34" charset="0"/>
              </a:rPr>
              <a:t>vui</a:t>
            </a:r>
            <a:endParaRPr 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2" name="10-Point Star 31"/>
          <p:cNvSpPr/>
          <p:nvPr/>
        </p:nvSpPr>
        <p:spPr>
          <a:xfrm>
            <a:off x="2895600" y="2874672"/>
            <a:ext cx="12192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icrosoft Sans Serif" pitchFamily="34" charset="0"/>
                <a:cs typeface="Microsoft Sans Serif" pitchFamily="34" charset="0"/>
              </a:rPr>
              <a:t>đẹp</a:t>
            </a:r>
          </a:p>
        </p:txBody>
      </p:sp>
      <p:sp>
        <p:nvSpPr>
          <p:cNvPr id="33" name="10-Point Star 32"/>
          <p:cNvSpPr/>
          <p:nvPr/>
        </p:nvSpPr>
        <p:spPr>
          <a:xfrm>
            <a:off x="2895600" y="4170072"/>
            <a:ext cx="12192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icrosoft Sans Serif" pitchFamily="34" charset="0"/>
                <a:cs typeface="Microsoft Sans Serif" pitchFamily="34" charset="0"/>
              </a:rPr>
              <a:t>bé</a:t>
            </a:r>
          </a:p>
        </p:txBody>
      </p:sp>
      <p:sp>
        <p:nvSpPr>
          <p:cNvPr id="34" name="10-Point Star 33"/>
          <p:cNvSpPr/>
          <p:nvPr/>
        </p:nvSpPr>
        <p:spPr>
          <a:xfrm>
            <a:off x="1111876" y="4170072"/>
            <a:ext cx="1250324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icrosoft Sans Serif" pitchFamily="34" charset="0"/>
                <a:cs typeface="Microsoft Sans Serif" pitchFamily="34" charset="0"/>
              </a:rPr>
              <a:t>lạnh</a:t>
            </a:r>
          </a:p>
        </p:txBody>
      </p:sp>
      <p:sp>
        <p:nvSpPr>
          <p:cNvPr id="35" name="10-Point Star 34"/>
          <p:cNvSpPr/>
          <p:nvPr/>
        </p:nvSpPr>
        <p:spPr>
          <a:xfrm>
            <a:off x="4572000" y="2903650"/>
            <a:ext cx="12954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icrosoft Sans Serif" pitchFamily="34" charset="0"/>
                <a:cs typeface="Microsoft Sans Serif" pitchFamily="34" charset="0"/>
              </a:rPr>
              <a:t>nóng</a:t>
            </a:r>
          </a:p>
        </p:txBody>
      </p:sp>
      <p:sp>
        <p:nvSpPr>
          <p:cNvPr id="36" name="10-Point Star 35"/>
          <p:cNvSpPr/>
          <p:nvPr/>
        </p:nvSpPr>
        <p:spPr>
          <a:xfrm>
            <a:off x="6356799" y="2874672"/>
            <a:ext cx="1263202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icrosoft Sans Serif" pitchFamily="34" charset="0"/>
                <a:cs typeface="Microsoft Sans Serif" pitchFamily="34" charset="0"/>
              </a:rPr>
              <a:t>buồn</a:t>
            </a:r>
          </a:p>
        </p:txBody>
      </p:sp>
      <p:sp>
        <p:nvSpPr>
          <p:cNvPr id="37" name="10-Point Star 36"/>
          <p:cNvSpPr/>
          <p:nvPr/>
        </p:nvSpPr>
        <p:spPr>
          <a:xfrm>
            <a:off x="4610100" y="4170072"/>
            <a:ext cx="11811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icrosoft Sans Serif" pitchFamily="34" charset="0"/>
                <a:cs typeface="Microsoft Sans Serif" pitchFamily="34" charset="0"/>
              </a:rPr>
              <a:t>xấu</a:t>
            </a:r>
          </a:p>
        </p:txBody>
      </p:sp>
      <p:sp>
        <p:nvSpPr>
          <p:cNvPr id="38" name="10-Point Star 37"/>
          <p:cNvSpPr/>
          <p:nvPr/>
        </p:nvSpPr>
        <p:spPr>
          <a:xfrm>
            <a:off x="6248400" y="4114800"/>
            <a:ext cx="12192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icrosoft Sans Serif" pitchFamily="34" charset="0"/>
                <a:cs typeface="Microsoft Sans Serif" pitchFamily="34" charset="0"/>
              </a:rPr>
              <a:t>lớn</a:t>
            </a:r>
          </a:p>
        </p:txBody>
      </p:sp>
    </p:spTree>
    <p:extLst>
      <p:ext uri="{BB962C8B-B14F-4D97-AF65-F5344CB8AC3E}">
        <p14:creationId xmlns:p14="http://schemas.microsoft.com/office/powerpoint/2010/main" val="15817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57199" y="914401"/>
            <a:ext cx="8481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0-Point Star 1"/>
          <p:cNvSpPr/>
          <p:nvPr/>
        </p:nvSpPr>
        <p:spPr>
          <a:xfrm>
            <a:off x="1144073" y="3505200"/>
            <a:ext cx="12192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vui</a:t>
            </a:r>
          </a:p>
        </p:txBody>
      </p:sp>
      <p:sp>
        <p:nvSpPr>
          <p:cNvPr id="32" name="10-Point Star 31"/>
          <p:cNvSpPr/>
          <p:nvPr/>
        </p:nvSpPr>
        <p:spPr>
          <a:xfrm>
            <a:off x="2896673" y="3505200"/>
            <a:ext cx="12192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đẹp</a:t>
            </a:r>
          </a:p>
        </p:txBody>
      </p:sp>
      <p:sp>
        <p:nvSpPr>
          <p:cNvPr id="33" name="10-Point Star 32"/>
          <p:cNvSpPr/>
          <p:nvPr/>
        </p:nvSpPr>
        <p:spPr>
          <a:xfrm>
            <a:off x="2896673" y="4572000"/>
            <a:ext cx="12192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bé</a:t>
            </a:r>
          </a:p>
        </p:txBody>
      </p:sp>
      <p:sp>
        <p:nvSpPr>
          <p:cNvPr id="34" name="10-Point Star 33"/>
          <p:cNvSpPr/>
          <p:nvPr/>
        </p:nvSpPr>
        <p:spPr>
          <a:xfrm>
            <a:off x="1112950" y="4572000"/>
            <a:ext cx="1250324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lạnh</a:t>
            </a:r>
          </a:p>
        </p:txBody>
      </p:sp>
      <p:sp>
        <p:nvSpPr>
          <p:cNvPr id="35" name="10-Point Star 34"/>
          <p:cNvSpPr/>
          <p:nvPr/>
        </p:nvSpPr>
        <p:spPr>
          <a:xfrm>
            <a:off x="4573073" y="3505200"/>
            <a:ext cx="12954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nóng</a:t>
            </a:r>
          </a:p>
        </p:txBody>
      </p:sp>
      <p:sp>
        <p:nvSpPr>
          <p:cNvPr id="36" name="10-Point Star 35"/>
          <p:cNvSpPr/>
          <p:nvPr/>
        </p:nvSpPr>
        <p:spPr>
          <a:xfrm>
            <a:off x="6357873" y="3429000"/>
            <a:ext cx="1263202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buồn</a:t>
            </a:r>
          </a:p>
        </p:txBody>
      </p:sp>
      <p:sp>
        <p:nvSpPr>
          <p:cNvPr id="37" name="10-Point Star 36"/>
          <p:cNvSpPr/>
          <p:nvPr/>
        </p:nvSpPr>
        <p:spPr>
          <a:xfrm>
            <a:off x="4611173" y="4572000"/>
            <a:ext cx="11811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xấu</a:t>
            </a:r>
          </a:p>
        </p:txBody>
      </p:sp>
      <p:sp>
        <p:nvSpPr>
          <p:cNvPr id="38" name="10-Point Star 37"/>
          <p:cNvSpPr/>
          <p:nvPr/>
        </p:nvSpPr>
        <p:spPr>
          <a:xfrm>
            <a:off x="6249473" y="4516728"/>
            <a:ext cx="1219200" cy="990600"/>
          </a:xfrm>
          <a:prstGeom prst="star10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Microsoft Sans Serif" pitchFamily="34" charset="0"/>
                <a:cs typeface="Microsoft Sans Serif" pitchFamily="34" charset="0"/>
              </a:rPr>
              <a:t>lớn</a:t>
            </a:r>
          </a:p>
        </p:txBody>
      </p:sp>
    </p:spTree>
    <p:extLst>
      <p:ext uri="{BB962C8B-B14F-4D97-AF65-F5344CB8AC3E}">
        <p14:creationId xmlns:p14="http://schemas.microsoft.com/office/powerpoint/2010/main" val="1872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953E-6 L -0.01684 -3.70953E-6 C -0.02431 -3.70953E-6 -0.03351 -0.04186 -0.03351 -0.07539 L -0.03351 -0.1498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7697E-6 L -0.23229 -2.87697E-6 C -0.33646 -2.87697E-6 -0.46441 -0.03862 -0.46441 -0.07007 L -0.46441 -0.1387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-6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97AB093-6E05-471D-A423-08DC783A2DAE}"/>
              </a:ext>
            </a:extLst>
          </p:cNvPr>
          <p:cNvSpPr/>
          <p:nvPr/>
        </p:nvSpPr>
        <p:spPr>
          <a:xfrm>
            <a:off x="3" y="1"/>
            <a:ext cx="9143999" cy="6858000"/>
          </a:xfrm>
          <a:prstGeom prst="rect">
            <a:avLst/>
          </a:prstGeom>
          <a:noFill/>
          <a:ln w="76200" cmpd="tri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983" tIns="29991" rIns="59983" bIns="2999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440887" y="4051992"/>
            <a:ext cx="5788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799" y="1026513"/>
            <a:ext cx="86342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066800" y="2514600"/>
            <a:ext cx="1219200" cy="990600"/>
          </a:xfrm>
          <a:prstGeom prst="star10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vui</a:t>
            </a:r>
          </a:p>
        </p:txBody>
      </p:sp>
      <p:sp>
        <p:nvSpPr>
          <p:cNvPr id="11" name="10-Point Star 10"/>
          <p:cNvSpPr/>
          <p:nvPr/>
        </p:nvSpPr>
        <p:spPr>
          <a:xfrm>
            <a:off x="3126833" y="4114800"/>
            <a:ext cx="1219200" cy="990600"/>
          </a:xfrm>
          <a:prstGeom prst="star10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đẹp</a:t>
            </a:r>
          </a:p>
        </p:txBody>
      </p:sp>
      <p:sp>
        <p:nvSpPr>
          <p:cNvPr id="12" name="10-Point Star 11"/>
          <p:cNvSpPr/>
          <p:nvPr/>
        </p:nvSpPr>
        <p:spPr>
          <a:xfrm>
            <a:off x="3126833" y="5181600"/>
            <a:ext cx="1219200" cy="990600"/>
          </a:xfrm>
          <a:prstGeom prst="star10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bé</a:t>
            </a:r>
          </a:p>
        </p:txBody>
      </p:sp>
      <p:sp>
        <p:nvSpPr>
          <p:cNvPr id="13" name="10-Point Star 12"/>
          <p:cNvSpPr/>
          <p:nvPr/>
        </p:nvSpPr>
        <p:spPr>
          <a:xfrm>
            <a:off x="1343110" y="5181600"/>
            <a:ext cx="1250324" cy="990600"/>
          </a:xfrm>
          <a:prstGeom prst="star10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lạnh</a:t>
            </a:r>
          </a:p>
        </p:txBody>
      </p:sp>
      <p:sp>
        <p:nvSpPr>
          <p:cNvPr id="14" name="10-Point Star 13"/>
          <p:cNvSpPr/>
          <p:nvPr/>
        </p:nvSpPr>
        <p:spPr>
          <a:xfrm>
            <a:off x="4803233" y="4114800"/>
            <a:ext cx="1295400" cy="990600"/>
          </a:xfrm>
          <a:prstGeom prst="star10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nóng</a:t>
            </a:r>
          </a:p>
        </p:txBody>
      </p:sp>
      <p:sp>
        <p:nvSpPr>
          <p:cNvPr id="15" name="10-Point Star 14"/>
          <p:cNvSpPr/>
          <p:nvPr/>
        </p:nvSpPr>
        <p:spPr>
          <a:xfrm>
            <a:off x="2438400" y="2514600"/>
            <a:ext cx="1263202" cy="990600"/>
          </a:xfrm>
          <a:prstGeom prst="star10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buồn</a:t>
            </a:r>
          </a:p>
        </p:txBody>
      </p:sp>
      <p:sp>
        <p:nvSpPr>
          <p:cNvPr id="16" name="10-Point Star 15"/>
          <p:cNvSpPr/>
          <p:nvPr/>
        </p:nvSpPr>
        <p:spPr>
          <a:xfrm>
            <a:off x="4841333" y="5181600"/>
            <a:ext cx="1181100" cy="990600"/>
          </a:xfrm>
          <a:prstGeom prst="star10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xấu</a:t>
            </a:r>
          </a:p>
        </p:txBody>
      </p:sp>
      <p:sp>
        <p:nvSpPr>
          <p:cNvPr id="17" name="10-Point Star 16"/>
          <p:cNvSpPr/>
          <p:nvPr/>
        </p:nvSpPr>
        <p:spPr>
          <a:xfrm>
            <a:off x="6479633" y="5126328"/>
            <a:ext cx="1219200" cy="990600"/>
          </a:xfrm>
          <a:prstGeom prst="star10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lớn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455532" y="1567117"/>
            <a:ext cx="3069468" cy="2623883"/>
            <a:chOff x="7236296" y="-476366"/>
            <a:chExt cx="2376264" cy="2262034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-476366"/>
              <a:ext cx="2376264" cy="2262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596336" y="393507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NHÓM 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1" y="5486400"/>
            <a:ext cx="7620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/>
                <a:ea typeface="Times New Roman"/>
              </a:rPr>
              <a:t>Các cặp từ có nghĩa trái ngược nhau vừa tìm là từ chỉ sự vật hay đặc điểm?</a:t>
            </a:r>
            <a:endParaRPr 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5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028E-7 L -0.03976 -3.70028E-7 C -0.05781 -3.70028E-7 -0.07951 -0.0629 -0.07951 -0.11401 L -0.07951 -0.2275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11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259E-6 L 0.22569 -2.0259E-6 C 0.32691 -2.0259E-6 0.45139 -0.10592 0.45139 -0.19195 L 0.45139 -0.3829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9" y="-19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1088 L -0.07899 0.01088 C -0.13142 0.01088 -0.19167 0.00672 -0.19167 0.0044 L -0.19167 -2.59259E-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11788 2.22222E-6 C -0.17084 2.22222E-6 -0.23577 -0.04445 -0.23577 -0.08079 L -0.23577 -0.16111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3117E-6 L -0.12934 2.33117E-6 C -0.1875 2.33117E-6 -0.25868 -0.04232 -0.25868 -0.07678 L -0.25868 -0.15287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7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259E-6 L 0.12899 -2.0259E-6 C 0.18681 -2.0259E-6 0.25799 -0.0444 0.25799 -0.08071 L 0.25799 -0.16096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8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82256" y="756865"/>
            <a:ext cx="7571445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2. Tìm từ ngữ chỉ đặc điểm có nghĩa trái ngược nhau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59792"/>
            <a:ext cx="9144000" cy="177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25399"/>
            <a:ext cx="9144000" cy="2791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33" t="38017" r="15680" b="30991"/>
          <a:stretch/>
        </p:blipFill>
        <p:spPr bwMode="auto">
          <a:xfrm>
            <a:off x="533400" y="2408487"/>
            <a:ext cx="8228963" cy="3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6277" y="1715104"/>
            <a:ext cx="3328523" cy="5539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nhanh - chậm</a:t>
            </a:r>
            <a:endParaRPr lang="en-US" sz="28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659792"/>
            <a:ext cx="9144000" cy="177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25399"/>
            <a:ext cx="9144000" cy="2791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33" t="38017" r="15680" b="30991"/>
          <a:stretch/>
        </p:blipFill>
        <p:spPr bwMode="auto">
          <a:xfrm>
            <a:off x="457518" y="1001650"/>
            <a:ext cx="8228963" cy="3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21303"/>
              </p:ext>
            </p:extLst>
          </p:nvPr>
        </p:nvGraphicFramePr>
        <p:xfrm>
          <a:off x="685800" y="4231963"/>
          <a:ext cx="7772400" cy="171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16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                                                   PHIẾU BÀI TẬP</a:t>
                      </a:r>
                      <a:endParaRPr lang="en-US" sz="1800" b="1">
                        <a:solidFill>
                          <a:prstClr val="black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       Tìm từ ngữ chỉ đặc điểm có nghĩa trái ngược nhau: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71600" y="4988178"/>
            <a:ext cx="7054066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400">
                <a:latin typeface="Times New Roman"/>
                <a:ea typeface="Times New Roman"/>
              </a:rPr>
              <a:t>cao – thấp;  lớn – bé; to – nhỏ; gần – xa; dài – ngắn; </a:t>
            </a:r>
          </a:p>
          <a:p>
            <a:pPr algn="just"/>
            <a:r>
              <a:rPr lang="en-US" sz="2400">
                <a:latin typeface="Times New Roman"/>
                <a:ea typeface="Times New Roman"/>
              </a:rPr>
              <a:t>chăm chỉ - lười biếng; cao – thấp; béo – gầy;….</a:t>
            </a:r>
            <a:endParaRPr lang="en-US" sz="200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16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264455"/>
            <a:ext cx="7571445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3. Đọc lại câu chuyện </a:t>
            </a:r>
            <a:r>
              <a:rPr lang="en-US" sz="2800" b="1" i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tìm mặt trời</a:t>
            </a:r>
            <a:r>
              <a:rPr lang="en-US" sz="28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đặt câu khiến trong tình huống sau: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335" y="1268717"/>
            <a:ext cx="7571445" cy="1112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ea typeface="Times New Roman"/>
              </a:rPr>
              <a:t>a, Đóng vai gõ kiến, nhờ công, liếu điếu, hoặc chích chòe đi tìm mặt trời. </a:t>
            </a:r>
            <a:endParaRPr lang="en-US" sz="2400">
              <a:solidFill>
                <a:srgbClr val="0000CC"/>
              </a:solidFill>
              <a:ea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2380752"/>
            <a:ext cx="7571445" cy="11571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ea typeface="Times New Roman"/>
              </a:rPr>
              <a:t>b, Đóng vai gà trống, nói lời đề nghị mặt trời chiếu ánh sáng cho khu rừng tối tăm ẩm ướt.</a:t>
            </a:r>
            <a:endParaRPr lang="en-US" sz="2400">
              <a:solidFill>
                <a:srgbClr val="0000CC"/>
              </a:solidFill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3657600"/>
            <a:ext cx="65151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spc="0" normalizeH="0" baseline="0" noProof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hoạt động nhóm 4</a:t>
            </a:r>
            <a:endParaRPr kumimoji="0" lang="en-US" sz="3600" b="1" i="0" u="none" strike="noStrike" kern="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77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82718" tIns="41359" rIns="82718" bIns="41359">
        <a:spAutoFit/>
      </a:bodyPr>
      <a:lstStyle>
        <a:defPPr algn="l">
          <a:spcBef>
            <a:spcPct val="50000"/>
          </a:spcBef>
          <a:defRPr sz="2979" b="1">
            <a:solidFill>
              <a:srgbClr val="0000FF"/>
            </a:solidFill>
            <a:latin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563</Words>
  <Application>Microsoft Office PowerPoint</Application>
  <PresentationFormat>On-screen Show (4:3)</PresentationFormat>
  <Paragraphs>76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Arial</vt:lpstr>
      <vt:lpstr>Arial Black</vt:lpstr>
      <vt:lpstr>Arial-Rounded</vt:lpstr>
      <vt:lpstr>Calibri</vt:lpstr>
      <vt:lpstr>Calibri Light</vt:lpstr>
      <vt:lpstr>Impact</vt:lpstr>
      <vt:lpstr>Microsoft Sans Serif</vt:lpstr>
      <vt:lpstr>Times New Roman</vt:lpstr>
      <vt:lpstr>UTM Cookies</vt:lpstr>
      <vt:lpstr>Office Theme</vt:lpstr>
      <vt:lpstr>Office 主题​​</vt:lpstr>
      <vt:lpstr>1_Office Theme</vt:lpstr>
      <vt:lpstr>2_Office Theme</vt:lpstr>
      <vt:lpstr>Chào mừng quý thầy cô về dự giờ  lớp 3A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dtd</dc:creator>
  <cp:lastModifiedBy>Luong Yen</cp:lastModifiedBy>
  <cp:revision>150</cp:revision>
  <dcterms:created xsi:type="dcterms:W3CDTF">2007-01-01T09:41:43Z</dcterms:created>
  <dcterms:modified xsi:type="dcterms:W3CDTF">2025-11-30T14:34:14Z</dcterms:modified>
</cp:coreProperties>
</file>