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6" r:id="rId3"/>
    <p:sldId id="258" r:id="rId4"/>
    <p:sldId id="278" r:id="rId5"/>
    <p:sldId id="299" r:id="rId6"/>
    <p:sldId id="294" r:id="rId7"/>
    <p:sldId id="300" r:id="rId8"/>
    <p:sldId id="301" r:id="rId9"/>
    <p:sldId id="280" r:id="rId10"/>
    <p:sldId id="303" r:id="rId11"/>
    <p:sldId id="302" r:id="rId12"/>
    <p:sldId id="304" r:id="rId1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D6FEC"/>
    <a:srgbClr val="ED9A13"/>
    <a:srgbClr val="8A97F6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3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36778" y="8470020"/>
            <a:ext cx="2070271" cy="195734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838" y="1393797"/>
            <a:ext cx="14284878" cy="237810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6127" y="4243388"/>
            <a:ext cx="7034981" cy="1800225"/>
          </a:xfrm>
        </p:spPr>
        <p:txBody>
          <a:bodyPr>
            <a:normAutofit/>
          </a:bodyPr>
          <a:lstStyle/>
          <a:p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Việt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00" y="5399131"/>
            <a:ext cx="6512049" cy="401417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853990" y="3956459"/>
            <a:ext cx="2788595" cy="1602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1129668" y="2166162"/>
            <a:ext cx="1512273" cy="1200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0989" y="7406219"/>
            <a:ext cx="3996719" cy="1800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7707" y="7928796"/>
            <a:ext cx="2700486" cy="96440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964978" y="2802801"/>
            <a:ext cx="16554893" cy="186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8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trống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đến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cây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chò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cao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nhất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nhìn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lên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thấy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mây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bồng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bềnh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sao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nhấp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nháy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đọc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89629" y="6500060"/>
            <a:ext cx="325416" cy="353459"/>
          </a:xfrm>
          <a:prstGeom prst="ellipse">
            <a:avLst/>
          </a:prstGeom>
          <a:solidFill>
            <a:srgbClr val="ED9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797341" y="6043364"/>
            <a:ext cx="17458660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4400" dirty="0">
                <a:latin typeface="UTM Avo" panose="02040603050506020204" pitchFamily="18" charset="0"/>
              </a:rPr>
              <a:t>- </a:t>
            </a:r>
            <a:r>
              <a:rPr lang="en-US" sz="4400" dirty="0" err="1">
                <a:latin typeface="UTM Avo" panose="02040603050506020204" pitchFamily="18" charset="0"/>
              </a:rPr>
              <a:t>Trời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đất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ơi</a:t>
            </a:r>
            <a:r>
              <a:rPr lang="en-US" sz="4400" dirty="0">
                <a:latin typeface="UTM Avo" panose="02040603050506020204" pitchFamily="18" charset="0"/>
              </a:rPr>
              <a:t>… </a:t>
            </a:r>
            <a:r>
              <a:rPr lang="en-US" sz="4400" dirty="0" err="1">
                <a:latin typeface="UTM Avo" panose="02040603050506020204" pitchFamily="18" charset="0"/>
              </a:rPr>
              <a:t>ơi</a:t>
            </a:r>
            <a:r>
              <a:rPr lang="en-US" sz="4400" dirty="0">
                <a:latin typeface="UTM Avo" panose="02040603050506020204" pitchFamily="18" charset="0"/>
              </a:rPr>
              <a:t>… !</a:t>
            </a:r>
            <a:endParaRPr lang="vi-VN" sz="4400" dirty="0">
              <a:latin typeface="UTM Avo" panose="02040603050506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89629" y="3215860"/>
            <a:ext cx="325416" cy="353459"/>
          </a:xfrm>
          <a:prstGeom prst="ellipse">
            <a:avLst/>
          </a:prstGeom>
          <a:solidFill>
            <a:srgbClr val="ED9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2337143" y="2802801"/>
            <a:ext cx="159657" cy="1159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666686" y="2801606"/>
            <a:ext cx="159657" cy="1159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98321" y="3775820"/>
            <a:ext cx="159657" cy="1159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428950" y="3775820"/>
            <a:ext cx="159657" cy="1159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27937" y="2485010"/>
            <a:ext cx="17208035" cy="619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Kì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thay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dứt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đầu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sương</a:t>
            </a:r>
            <a:r>
              <a:rPr lang="en-US" sz="3600" dirty="0">
                <a:latin typeface="UTM Avo" panose="02040603050506020204" pitchFamily="18" charset="0"/>
              </a:rPr>
              <a:t> tan. </a:t>
            </a:r>
            <a:r>
              <a:rPr lang="en-US" sz="3600" dirty="0" err="1">
                <a:latin typeface="UTM Avo" panose="02040603050506020204" pitchFamily="18" charset="0"/>
              </a:rPr>
              <a:t>Dứt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hai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lặn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Dứt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ba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đằng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ửng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ra.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vươn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tay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đính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đầu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một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lửa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hồng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vui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sướng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. Bay </a:t>
            </a:r>
            <a:r>
              <a:rPr lang="en-US" sz="3600" dirty="0" err="1">
                <a:latin typeface="UTM Avo" panose="02040603050506020204" pitchFamily="18" charset="0"/>
              </a:rPr>
              <a:t>tới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đâu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theo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đấy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tươi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vẽ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khi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gáy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mọi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người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mọi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vật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A4DB0-80EA-458E-8FF5-AC1C9C9F6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2588432"/>
            <a:ext cx="747471" cy="7474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7188" y="4008487"/>
            <a:ext cx="17378784" cy="1573172"/>
            <a:chOff x="357188" y="4008487"/>
            <a:chExt cx="17378784" cy="1573172"/>
          </a:xfrm>
        </p:grpSpPr>
        <p:sp>
          <p:nvSpPr>
            <p:cNvPr id="3" name="Rectangle 2"/>
            <p:cNvSpPr/>
            <p:nvPr/>
          </p:nvSpPr>
          <p:spPr>
            <a:xfrm>
              <a:off x="357188" y="4214813"/>
              <a:ext cx="17378784" cy="136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527937" y="4008487"/>
              <a:ext cx="17208035" cy="1549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Mặt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vươn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ánh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sáng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đính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đầu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gà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trống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cụm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lửa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hồng</a:t>
              </a:r>
              <a:r>
                <a:rPr lang="en-US" sz="3600" dirty="0">
                  <a:solidFill>
                    <a:srgbClr val="0000FF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2351315" y="4070922"/>
            <a:ext cx="113906" cy="827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615715" y="4070922"/>
            <a:ext cx="113906" cy="827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72233" y="4874591"/>
            <a:ext cx="113906" cy="827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89974" y="4874591"/>
            <a:ext cx="113906" cy="827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45550"/>
            <a:ext cx="5810087" cy="1079420"/>
            <a:chOff x="964978" y="1345550"/>
            <a:chExt cx="5810087" cy="10794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6" y="1345550"/>
              <a:ext cx="5222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ĐỌC LẠI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486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Ngày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xưa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muôn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loài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nhiệm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vụ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hỏi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múa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hót</a:t>
            </a:r>
            <a:r>
              <a:rPr lang="en-US" sz="2500" dirty="0">
                <a:latin typeface="UTM Avo" panose="02040603050506020204" pitchFamily="18" charset="0"/>
              </a:rPr>
              <a:t>,… </a:t>
            </a:r>
            <a:r>
              <a:rPr lang="en-US" sz="2500" dirty="0" err="1">
                <a:latin typeface="UTM Avo" panose="02040603050506020204" pitchFamily="18" charset="0"/>
              </a:rPr>
              <a:t>Chỉ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bụi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nứa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rứa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lim.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nhìn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bồng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bềnh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nháy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đậu</a:t>
            </a:r>
            <a:r>
              <a:rPr lang="en-US" sz="2500" dirty="0">
                <a:latin typeface="UTM Avo" panose="02040603050506020204" pitchFamily="18" charset="0"/>
              </a:rPr>
              <a:t> ở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Gió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rít</a:t>
            </a:r>
            <a:r>
              <a:rPr lang="en-US" sz="2500" dirty="0">
                <a:latin typeface="UTM Avo" panose="02040603050506020204" pitchFamily="18" charset="0"/>
              </a:rPr>
              <a:t> ù </a:t>
            </a:r>
            <a:r>
              <a:rPr lang="en-US" sz="2500" dirty="0" err="1">
                <a:latin typeface="UTM Avo" panose="02040603050506020204" pitchFamily="18" charset="0"/>
              </a:rPr>
              <a:t>ù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Mấy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suýt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ngã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quắp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ngón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thật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Nghĩ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thương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ngực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to: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-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!</a:t>
            </a:r>
            <a:endParaRPr lang="vi-VN" sz="2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83C08-8537-49A4-8D6C-00A3D70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2282881"/>
            <a:ext cx="620860" cy="586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6824B-4706-47B3-A06F-07ABDD0E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4423985"/>
            <a:ext cx="620860" cy="620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7028216"/>
            <a:ext cx="17208035" cy="271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Kì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thay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vừa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sương</a:t>
            </a:r>
            <a:r>
              <a:rPr lang="en-US" sz="2500" dirty="0">
                <a:latin typeface="UTM Avo" panose="02040603050506020204" pitchFamily="18" charset="0"/>
              </a:rPr>
              <a:t> tan.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lặn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đằng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ửng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ra.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vươn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tay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đính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hồng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về</a:t>
            </a:r>
            <a:r>
              <a:rPr lang="en-US" sz="2500" dirty="0">
                <a:latin typeface="UTM Avo" panose="02040603050506020204" pitchFamily="18" charset="0"/>
              </a:rPr>
              <a:t>. Bay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đâu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theo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tươi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như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vẽ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đó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gáy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người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vật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  <a:endParaRPr lang="vi-VN" sz="2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A4DB0-80EA-458E-8FF5-AC1C9C9F6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7007385"/>
            <a:ext cx="620860" cy="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49" y="68943"/>
            <a:ext cx="10237859" cy="10218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3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214964" y="5671987"/>
              <a:ext cx="9338083" cy="2674656"/>
              <a:chOff x="5655186" y="5545391"/>
              <a:chExt cx="9338083" cy="2674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655186" y="6637498"/>
                <a:ext cx="9338083" cy="158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58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6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  <a:r>
                  <a:rPr lang="en-GB" sz="6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 ĐỌC </a:t>
                </a:r>
                <a:r>
                  <a:rPr lang="vi-VN" sz="6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endParaRPr lang="en-US" sz="6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04369" y="1031581"/>
            <a:ext cx="3976163" cy="1248796"/>
            <a:chOff x="335437" y="615592"/>
            <a:chExt cx="1647553" cy="1248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5437" y="615592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187254" y="736126"/>
            <a:ext cx="1054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UTM Cookies" panose="02040603050506020204" pitchFamily="18" charset="0"/>
              </a:rPr>
              <a:t>ĐI TÌM MẶT TRỜI</a:t>
            </a:r>
          </a:p>
        </p:txBody>
      </p: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939" y="2820567"/>
            <a:ext cx="1567102" cy="8259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36195" y="2562916"/>
            <a:ext cx="13434525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Hãy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tưởng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tượng</a:t>
            </a:r>
            <a:r>
              <a:rPr lang="en-US" sz="3600" dirty="0">
                <a:latin typeface="UTM Avo" panose="02040603050506020204" pitchFamily="18" charset="0"/>
              </a:rPr>
              <a:t>: </a:t>
            </a:r>
            <a:r>
              <a:rPr lang="en-US" sz="3600" dirty="0" err="1">
                <a:latin typeface="UTM Avo" panose="02040603050506020204" pitchFamily="18" charset="0"/>
              </a:rPr>
              <a:t>Nếu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điều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xảy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68946" y="9573491"/>
            <a:ext cx="540327" cy="4710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04369" y="1031581"/>
            <a:ext cx="3976163" cy="1248796"/>
            <a:chOff x="335437" y="615592"/>
            <a:chExt cx="1647553" cy="1248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5437" y="615592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187254" y="736126"/>
            <a:ext cx="1054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UTM Cookies" panose="02040603050506020204" pitchFamily="18" charset="0"/>
              </a:rPr>
              <a:t>ĐI TÌM MẶT TRỜI</a:t>
            </a:r>
          </a:p>
        </p:txBody>
      </p:sp>
      <p:pic>
        <p:nvPicPr>
          <p:cNvPr id="1030" name="Picture 6" descr="Hình ảnh mặt trời vẽ tay dẽ thương -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0000" l="1000" r="99250">
                        <a14:foregroundMark x1="26750" y1="25000" x2="28000" y2="28000"/>
                        <a14:foregroundMark x1="48000" y1="21000" x2="49000" y2="25000"/>
                        <a14:foregroundMark x1="72000" y1="21750" x2="68500" y2="27000"/>
                        <a14:foregroundMark x1="78250" y1="37250" x2="75500" y2="41250"/>
                        <a14:foregroundMark x1="79750" y1="53250" x2="82500" y2="52750"/>
                        <a14:foregroundMark x1="75250" y1="71250" x2="76250" y2="73250"/>
                        <a14:foregroundMark x1="65250" y1="73500" x2="65000" y2="77250"/>
                        <a14:foregroundMark x1="50250" y1="75000" x2="49750" y2="80500"/>
                        <a14:foregroundMark x1="69250" y1="51500" x2="65250" y2="58000"/>
                        <a14:foregroundMark x1="36250" y1="68000" x2="32500" y2="73750"/>
                        <a14:foregroundMark x1="23000" y1="57000" x2="19250" y2="59500"/>
                        <a14:foregroundMark x1="20250" y1="44000" x2="1875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62" y="2443309"/>
            <a:ext cx="8356309" cy="83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277" y="3418014"/>
            <a:ext cx="6979468" cy="68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486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Ngày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xưa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muôn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loài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nhiệm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vụ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hỏi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múa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hót</a:t>
            </a:r>
            <a:r>
              <a:rPr lang="en-US" sz="2500" dirty="0">
                <a:latin typeface="UTM Avo" panose="02040603050506020204" pitchFamily="18" charset="0"/>
              </a:rPr>
              <a:t>,… </a:t>
            </a:r>
            <a:r>
              <a:rPr lang="en-US" sz="2500" dirty="0" err="1">
                <a:latin typeface="UTM Avo" panose="02040603050506020204" pitchFamily="18" charset="0"/>
              </a:rPr>
              <a:t>Chỉ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bụi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nứa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rứa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lim.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nhìn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bồng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bềnh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nháy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đậu</a:t>
            </a:r>
            <a:r>
              <a:rPr lang="en-US" sz="2500" dirty="0">
                <a:latin typeface="UTM Avo" panose="02040603050506020204" pitchFamily="18" charset="0"/>
              </a:rPr>
              <a:t> ở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Gió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rít</a:t>
            </a:r>
            <a:r>
              <a:rPr lang="en-US" sz="2500" dirty="0">
                <a:latin typeface="UTM Avo" panose="02040603050506020204" pitchFamily="18" charset="0"/>
              </a:rPr>
              <a:t> ù </a:t>
            </a:r>
            <a:r>
              <a:rPr lang="en-US" sz="2500" dirty="0" err="1">
                <a:latin typeface="UTM Avo" panose="02040603050506020204" pitchFamily="18" charset="0"/>
              </a:rPr>
              <a:t>ù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Mấy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suýt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ngã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quắp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ngón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thật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Nghĩ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thương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ngực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to: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-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!</a:t>
            </a:r>
            <a:endParaRPr lang="vi-VN" sz="25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7028216"/>
            <a:ext cx="17208035" cy="271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Kì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thay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vừa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sương</a:t>
            </a:r>
            <a:r>
              <a:rPr lang="en-US" sz="2500" dirty="0">
                <a:latin typeface="UTM Avo" panose="02040603050506020204" pitchFamily="18" charset="0"/>
              </a:rPr>
              <a:t> tan.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lặn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đằng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ửng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ra.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vươn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tay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đính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hồng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về</a:t>
            </a:r>
            <a:r>
              <a:rPr lang="en-US" sz="2500" dirty="0">
                <a:latin typeface="UTM Avo" panose="02040603050506020204" pitchFamily="18" charset="0"/>
              </a:rPr>
              <a:t>. Bay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đâu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theo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tươi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như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vẽ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đó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gáy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người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vật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  <a:endParaRPr lang="vi-VN" sz="25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486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Ngày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xưa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muôn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loài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nhiệm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vụ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hỏi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xem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múa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liếu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chòe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hót</a:t>
            </a:r>
            <a:r>
              <a:rPr lang="en-US" sz="2500" dirty="0">
                <a:latin typeface="UTM Avo" panose="02040603050506020204" pitchFamily="18" charset="0"/>
              </a:rPr>
              <a:t>,… </a:t>
            </a:r>
            <a:r>
              <a:rPr lang="en-US" sz="2500" dirty="0" err="1">
                <a:latin typeface="UTM Avo" panose="02040603050506020204" pitchFamily="18" charset="0"/>
              </a:rPr>
              <a:t>Chỉ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bụi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nứa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rứa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lim. 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lim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chò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nhìn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mây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bồng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bềnh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nhấp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nháy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đậu</a:t>
            </a:r>
            <a:r>
              <a:rPr lang="en-US" sz="2500" dirty="0">
                <a:latin typeface="UTM Avo" panose="02040603050506020204" pitchFamily="18" charset="0"/>
              </a:rPr>
              <a:t> ở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Gió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rít</a:t>
            </a:r>
            <a:r>
              <a:rPr lang="en-US" sz="2500" dirty="0">
                <a:latin typeface="UTM Avo" panose="02040603050506020204" pitchFamily="18" charset="0"/>
              </a:rPr>
              <a:t> ù </a:t>
            </a:r>
            <a:r>
              <a:rPr lang="en-US" sz="2500" dirty="0" err="1">
                <a:latin typeface="UTM Avo" panose="02040603050506020204" pitchFamily="18" charset="0"/>
              </a:rPr>
              <a:t>ù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Mấy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suýt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ngã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Nó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quắp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ngón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thật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Chờ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mãi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Nghĩ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thương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ướt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ngực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to: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-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</a:t>
            </a:r>
            <a:r>
              <a:rPr lang="en-US" sz="2500" dirty="0" err="1">
                <a:latin typeface="UTM Avo" panose="02040603050506020204" pitchFamily="18" charset="0"/>
              </a:rPr>
              <a:t>ơi</a:t>
            </a:r>
            <a:r>
              <a:rPr lang="en-US" sz="2500" dirty="0">
                <a:latin typeface="UTM Avo" panose="02040603050506020204" pitchFamily="18" charset="0"/>
              </a:rPr>
              <a:t>… !</a:t>
            </a:r>
            <a:endParaRPr lang="vi-VN" sz="2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83C08-8537-49A4-8D6C-00A3D70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2282881"/>
            <a:ext cx="620860" cy="586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6824B-4706-47B3-A06F-07ABDD0E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4423985"/>
            <a:ext cx="620860" cy="620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7028216"/>
            <a:ext cx="17208035" cy="271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Kì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lạ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thay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vừa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sương</a:t>
            </a:r>
            <a:r>
              <a:rPr lang="en-US" sz="2500" dirty="0">
                <a:latin typeface="UTM Avo" panose="02040603050506020204" pitchFamily="18" charset="0"/>
              </a:rPr>
              <a:t> tan.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sao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lặn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Dứt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kêu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đằng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đông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ửng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ra.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vươn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những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tay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đính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đầu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lửa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hồng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bay </a:t>
            </a:r>
            <a:r>
              <a:rPr lang="en-US" sz="2500" dirty="0" err="1">
                <a:latin typeface="UTM Avo" panose="02040603050506020204" pitchFamily="18" charset="0"/>
              </a:rPr>
              <a:t>về</a:t>
            </a:r>
            <a:r>
              <a:rPr lang="en-US" sz="2500" dirty="0">
                <a:latin typeface="UTM Avo" panose="02040603050506020204" pitchFamily="18" charset="0"/>
              </a:rPr>
              <a:t>. Bay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đâu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theo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đấy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Đất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rừng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tươi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như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vẽ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Từ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đó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cất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gáy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hiện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ra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chiếu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sáng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người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mọi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vật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  <a:endParaRPr lang="vi-VN" sz="2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A4DB0-80EA-458E-8FF5-AC1C9C9F6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7" y="7007385"/>
            <a:ext cx="620860" cy="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 </a:t>
            </a:r>
            <a:r>
              <a:rPr lang="en-US" sz="3600" dirty="0" err="1">
                <a:latin typeface="UTM Avo" panose="02040603050506020204" pitchFamily="18" charset="0"/>
              </a:rPr>
              <a:t>Ngày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xưa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muôn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loài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tăm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ẩm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ướt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nhiệm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hỏi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ai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cửa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công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múa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cửa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điếu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liếu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bận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nhau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cửa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chích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chòe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chích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chòe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hót</a:t>
            </a:r>
            <a:r>
              <a:rPr lang="en-US" sz="3600" dirty="0">
                <a:latin typeface="UTM Avo" panose="02040603050506020204" pitchFamily="18" charset="0"/>
              </a:rPr>
              <a:t>,… </a:t>
            </a:r>
            <a:r>
              <a:rPr lang="en-US" sz="3600" dirty="0" err="1">
                <a:latin typeface="UTM Avo" panose="02040603050506020204" pitchFamily="18" charset="0"/>
              </a:rPr>
              <a:t>Chỉ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nhận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83C08-8537-49A4-8D6C-00A3D70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" y="2321548"/>
            <a:ext cx="691563" cy="653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480270" y="2266128"/>
            <a:ext cx="2201583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già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3592600" y="3793033"/>
            <a:ext cx="2340129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liếu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điếu</a:t>
            </a:r>
            <a:r>
              <a:rPr lang="en-US" sz="3600" dirty="0"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6900853" y="4579839"/>
            <a:ext cx="2961651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chòe</a:t>
            </a:r>
            <a:r>
              <a:rPr lang="en-US" sz="3600" dirty="0">
                <a:latin typeface="UTM Avo" panose="02040603050506020204" pitchFamily="18" charset="0"/>
              </a:rPr>
              <a:t>,</a:t>
            </a:r>
          </a:p>
        </p:txBody>
      </p:sp>
      <p:pic>
        <p:nvPicPr>
          <p:cNvPr id="17" name="Picture 2" descr="Bò chao, Liếu điếu - Masked Laughingthrush - Garrulax perspicilla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25" y="5447769"/>
            <a:ext cx="6247975" cy="46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81119" y="6452972"/>
            <a:ext cx="7648480" cy="2419124"/>
            <a:chOff x="1184589" y="2632534"/>
            <a:chExt cx="7648480" cy="2419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1552336" y="2632534"/>
              <a:ext cx="7280733" cy="241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liếu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điếu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: </a:t>
              </a:r>
              <a:r>
                <a:rPr lang="en-US" sz="3600" dirty="0" err="1">
                  <a:latin typeface="UTM Avo" panose="02040603050506020204" pitchFamily="18" charset="0"/>
                </a:rPr>
                <a:t>loài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chim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nhỏ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lông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màu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xám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tiếng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hót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như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tên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gọi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của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nó</a:t>
              </a:r>
              <a:r>
                <a:rPr lang="en-US" sz="3600" dirty="0">
                  <a:latin typeface="UTM Avo" panose="02040603050506020204" pitchFamily="18" charset="0"/>
                </a:rPr>
                <a:t>.</a:t>
              </a:r>
              <a:endParaRPr lang="vi-VN" sz="3600" dirty="0">
                <a:latin typeface="UTM Avo" panose="020406030505060202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84589" y="2863693"/>
              <a:ext cx="353459" cy="353459"/>
            </a:xfrm>
            <a:prstGeom prst="ellipse">
              <a:avLst/>
            </a:prstGeom>
            <a:solidFill>
              <a:srgbClr val="ED9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</p:grpSp>
    </p:spTree>
    <p:extLst>
      <p:ext uri="{BB962C8B-B14F-4D97-AF65-F5344CB8AC3E}">
        <p14:creationId xmlns:p14="http://schemas.microsoft.com/office/powerpoint/2010/main" val="29528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54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5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bụi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nứa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rứa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lim.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lim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chò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chò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nhất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nhìn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bồng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bềnh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nhấp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nháy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đậu</a:t>
            </a:r>
            <a:r>
              <a:rPr lang="en-US" sz="3600" dirty="0"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latin typeface="UTM Avo" panose="02040603050506020204" pitchFamily="18" charset="0"/>
              </a:rPr>
              <a:t>đấy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rít</a:t>
            </a:r>
            <a:r>
              <a:rPr lang="en-US" sz="3600" dirty="0">
                <a:latin typeface="UTM Avo" panose="02040603050506020204" pitchFamily="18" charset="0"/>
              </a:rPr>
              <a:t> ù </a:t>
            </a:r>
            <a:r>
              <a:rPr lang="en-US" sz="3600" dirty="0" err="1">
                <a:latin typeface="UTM Avo" panose="02040603050506020204" pitchFamily="18" charset="0"/>
              </a:rPr>
              <a:t>ù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suýt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ngã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quắp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ngón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thật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cây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mãi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đợi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mãi</a:t>
            </a:r>
            <a:r>
              <a:rPr lang="en-US" sz="3600" dirty="0">
                <a:latin typeface="UTM Avo" panose="02040603050506020204" pitchFamily="18" charset="0"/>
              </a:rPr>
              <a:t>… </a:t>
            </a:r>
            <a:r>
              <a:rPr lang="en-US" sz="3600" dirty="0" err="1">
                <a:latin typeface="UTM Avo" panose="02040603050506020204" pitchFamily="18" charset="0"/>
              </a:rPr>
              <a:t>Nghĩ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thương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tăm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ẩm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ướt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ngực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kêu</a:t>
            </a:r>
            <a:r>
              <a:rPr lang="en-US" sz="3600" dirty="0">
                <a:latin typeface="UTM Avo" panose="02040603050506020204" pitchFamily="18" charset="0"/>
              </a:rPr>
              <a:t> to: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-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ơi</a:t>
            </a:r>
            <a:r>
              <a:rPr lang="en-US" sz="3600" dirty="0">
                <a:latin typeface="UTM Avo" panose="02040603050506020204" pitchFamily="18" charset="0"/>
              </a:rPr>
              <a:t>… </a:t>
            </a:r>
            <a:r>
              <a:rPr lang="en-US" sz="3600" dirty="0" err="1">
                <a:latin typeface="UTM Avo" panose="02040603050506020204" pitchFamily="18" charset="0"/>
              </a:rPr>
              <a:t>ơi</a:t>
            </a:r>
            <a:r>
              <a:rPr lang="en-US" sz="3600" dirty="0">
                <a:latin typeface="UTM Avo" panose="02040603050506020204" pitchFamily="18" charset="0"/>
              </a:rPr>
              <a:t>… !</a:t>
            </a:r>
            <a:endParaRPr lang="vi-VN" sz="36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6824B-4706-47B3-A06F-07ABDD0EAF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1" y="2324954"/>
            <a:ext cx="747471" cy="747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345383"/>
            <a:ext cx="5365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TÌM MẶT TRỜI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7994593" y="2264724"/>
            <a:ext cx="2449569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nứa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3903386" y="2279012"/>
            <a:ext cx="2170052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</a:rPr>
              <a:t> lim</a:t>
            </a:r>
            <a:r>
              <a:rPr lang="en-US" sz="35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2001311" y="3034309"/>
            <a:ext cx="2449569" cy="772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chò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04010" y="4573011"/>
            <a:ext cx="1480681" cy="867930"/>
            <a:chOff x="11204010" y="4573011"/>
            <a:chExt cx="1480681" cy="867930"/>
          </a:xfrm>
        </p:grpSpPr>
        <p:sp>
          <p:nvSpPr>
            <p:cNvPr id="3" name="Rectangle 2"/>
            <p:cNvSpPr/>
            <p:nvPr/>
          </p:nvSpPr>
          <p:spPr>
            <a:xfrm>
              <a:off x="11244262" y="4594529"/>
              <a:ext cx="1314450" cy="700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11204010" y="4573011"/>
              <a:ext cx="1480681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quắp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3557209" cy="1107996"/>
            <a:chOff x="964978" y="1316974"/>
            <a:chExt cx="355720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7" y="1316974"/>
              <a:ext cx="2969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665209" y="1316974"/>
            <a:ext cx="5365827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nghĩa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từ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8758" y="2683220"/>
            <a:ext cx="9311714" cy="2315314"/>
            <a:chOff x="964978" y="2632534"/>
            <a:chExt cx="10114148" cy="23153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1552337" y="2632534"/>
              <a:ext cx="9526789" cy="231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nứa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: </a:t>
              </a:r>
              <a:r>
                <a:rPr lang="en-US" sz="3600" dirty="0" err="1">
                  <a:latin typeface="UTM Avo" panose="02040603050506020204" pitchFamily="18" charset="0"/>
                </a:rPr>
                <a:t>là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tên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gọi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chung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chỉ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các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loại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cây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thuộc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họ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tre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nhưng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vách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thân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sinh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khí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mỏng</a:t>
              </a:r>
              <a:r>
                <a:rPr lang="en-US" sz="3600" dirty="0">
                  <a:latin typeface="UTM Avo" panose="02040603050506020204" pitchFamily="18" charset="0"/>
                </a:rPr>
                <a:t>. </a:t>
              </a:r>
              <a:endParaRPr lang="vi-VN" sz="3600" dirty="0">
                <a:latin typeface="UTM Avo" panose="020406030505060202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64978" y="3035142"/>
              <a:ext cx="353459" cy="353459"/>
            </a:xfrm>
            <a:prstGeom prst="ellipse">
              <a:avLst/>
            </a:prstGeom>
            <a:solidFill>
              <a:srgbClr val="ED9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pic>
        <p:nvPicPr>
          <p:cNvPr id="2056" name="Picture 8" descr="Cây Nứa - Đặc điểm Hình Thái Và Ứng Dụng Của Cây Nứa - Xưởng Tre Tr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32" y="2653957"/>
            <a:ext cx="7841312" cy="5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áu vật' rừng lim xanh trăm tuổi đầu nguồn biên giới Việt – Là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5149"/>
          <a:stretch/>
        </p:blipFill>
        <p:spPr bwMode="auto">
          <a:xfrm>
            <a:off x="9895188" y="2741929"/>
            <a:ext cx="7855211" cy="54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18758" y="8727675"/>
            <a:ext cx="18088567" cy="772199"/>
            <a:chOff x="964978" y="2632534"/>
            <a:chExt cx="18088567" cy="7721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1552337" y="2632534"/>
              <a:ext cx="17501208" cy="772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chò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: </a:t>
              </a:r>
              <a:r>
                <a:rPr lang="en-US" sz="3600" dirty="0" err="1">
                  <a:latin typeface="UTM Avo" panose="02040603050506020204" pitchFamily="18" charset="0"/>
                </a:rPr>
                <a:t>cây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gỗ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lớn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thân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tròn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thẳng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dài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thân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màu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nâu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bạc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vỏ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nứt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dọc</a:t>
              </a:r>
              <a:r>
                <a:rPr lang="en-US" sz="3600" dirty="0">
                  <a:latin typeface="UTM Avo" panose="02040603050506020204" pitchFamily="18" charset="0"/>
                </a:rPr>
                <a:t>.</a:t>
              </a:r>
              <a:endParaRPr lang="vi-VN" sz="3600" dirty="0">
                <a:latin typeface="UTM Avo" panose="020406030505060202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64978" y="3035142"/>
              <a:ext cx="353459" cy="353459"/>
            </a:xfrm>
            <a:prstGeom prst="ellipse">
              <a:avLst/>
            </a:prstGeom>
            <a:solidFill>
              <a:srgbClr val="ED9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pic>
        <p:nvPicPr>
          <p:cNvPr id="2060" name="Picture 12" descr="Sàn gỗ chò chỉ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0"/>
          <a:stretch/>
        </p:blipFill>
        <p:spPr bwMode="auto">
          <a:xfrm>
            <a:off x="9801121" y="2741929"/>
            <a:ext cx="8274217" cy="5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53479" y="5383705"/>
            <a:ext cx="9230692" cy="3090911"/>
            <a:chOff x="453479" y="5383705"/>
            <a:chExt cx="9230692" cy="30909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FC8999-1800-4051-92DC-AA454B63433B}"/>
                </a:ext>
              </a:extLst>
            </p:cNvPr>
            <p:cNvSpPr txBox="1"/>
            <p:nvPr/>
          </p:nvSpPr>
          <p:spPr>
            <a:xfrm>
              <a:off x="983235" y="5383705"/>
              <a:ext cx="8700936" cy="309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</a:rPr>
                <a:t>: </a:t>
              </a:r>
              <a:r>
                <a:rPr lang="en-US" sz="3600" dirty="0" err="1">
                  <a:latin typeface="UTM Avo" panose="02040603050506020204" pitchFamily="18" charset="0"/>
                </a:rPr>
                <a:t>là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cây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gỗ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cứng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chắc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nặng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không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bị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mỗi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mọt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có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màu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hơi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nâu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đến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nâu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thẫm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khả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năng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chịu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lực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nén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tốt</a:t>
              </a:r>
              <a:r>
                <a:rPr lang="en-US" sz="3600" dirty="0">
                  <a:latin typeface="UTM Avo" panose="02040603050506020204" pitchFamily="18" charset="0"/>
                </a:rPr>
                <a:t>.</a:t>
              </a:r>
              <a:endParaRPr lang="vi-VN" sz="3600" dirty="0">
                <a:latin typeface="UTM Avo" panose="02040603050506020204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53479" y="5740184"/>
              <a:ext cx="325416" cy="353459"/>
            </a:xfrm>
            <a:prstGeom prst="ellipse">
              <a:avLst/>
            </a:prstGeom>
            <a:solidFill>
              <a:srgbClr val="ED9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3266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1469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UTM Avo</vt:lpstr>
      <vt:lpstr>UTM Cookies</vt:lpstr>
      <vt:lpstr>Office Theme</vt:lpstr>
      <vt:lpstr>Chào mừng quý thầy cô về dự giờ                         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Luong Yen</cp:lastModifiedBy>
  <cp:revision>98</cp:revision>
  <dcterms:created xsi:type="dcterms:W3CDTF">2022-06-02T13:51:01Z</dcterms:created>
  <dcterms:modified xsi:type="dcterms:W3CDTF">2025-11-30T14:51:02Z</dcterms:modified>
</cp:coreProperties>
</file>