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8" r:id="rId3"/>
    <p:sldId id="265" r:id="rId4"/>
    <p:sldId id="282" r:id="rId5"/>
    <p:sldId id="266" r:id="rId6"/>
    <p:sldId id="267" r:id="rId7"/>
    <p:sldId id="296" r:id="rId8"/>
    <p:sldId id="269" r:id="rId9"/>
    <p:sldId id="297" r:id="rId10"/>
    <p:sldId id="271" r:id="rId11"/>
    <p:sldId id="272" r:id="rId12"/>
    <p:sldId id="298" r:id="rId13"/>
    <p:sldId id="287" r:id="rId1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D6FEC"/>
    <a:srgbClr val="ED9A13"/>
    <a:srgbClr val="8A97F6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3" autoAdjust="0"/>
    <p:restoredTop sz="94660"/>
  </p:normalViewPr>
  <p:slideViewPr>
    <p:cSldViewPr snapToGrid="0">
      <p:cViewPr varScale="1">
        <p:scale>
          <a:sx n="54" d="100"/>
          <a:sy n="54" d="100"/>
        </p:scale>
        <p:origin x="3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36778" y="8470020"/>
            <a:ext cx="2070271" cy="195734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838" y="1393797"/>
            <a:ext cx="14284878" cy="237810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6127" y="4243388"/>
            <a:ext cx="7034981" cy="1800225"/>
          </a:xfrm>
        </p:spPr>
        <p:txBody>
          <a:bodyPr>
            <a:normAutofit/>
          </a:bodyPr>
          <a:lstStyle/>
          <a:p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Hà</a:t>
            </a:r>
          </a:p>
          <a:p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713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1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Việt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00" y="5399131"/>
            <a:ext cx="6512049" cy="401417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853990" y="3956459"/>
            <a:ext cx="2788595" cy="1602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1129668" y="2166162"/>
            <a:ext cx="1512273" cy="12001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0989" y="7406219"/>
            <a:ext cx="3996719" cy="1800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7707" y="7928796"/>
            <a:ext cx="2700486" cy="96440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620047" y="949184"/>
            <a:ext cx="3971320" cy="1446550"/>
            <a:chOff x="337444" y="617893"/>
            <a:chExt cx="1645546" cy="1446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214964" y="856144"/>
            <a:ext cx="862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UTM Cookies" panose="02040603050506020204" pitchFamily="18" charset="0"/>
              </a:rPr>
              <a:t>NGÀY GẶP LẠI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3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100664" y="5671987"/>
              <a:ext cx="9338083" cy="2630670"/>
              <a:chOff x="5540886" y="5545391"/>
              <a:chExt cx="9338083" cy="263067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40886" y="6637498"/>
                <a:ext cx="9338083" cy="153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72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VIẾT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6600" b="1" dirty="0">
                    <a:solidFill>
                      <a:srgbClr val="ED9A13"/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6600" b="1" dirty="0">
                    <a:solidFill>
                      <a:srgbClr val="ED9A13"/>
                    </a:solidFill>
                    <a:latin typeface="UTM Avo" panose="02040603050506020204" pitchFamily="18" charset="0"/>
                  </a:rPr>
                  <a:t>1 – 2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271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214964" y="856144"/>
            <a:ext cx="13875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UTM Cookies" panose="02040603050506020204" pitchFamily="18" charset="0"/>
              </a:rPr>
              <a:t>ÔN VIẾT CHỮ HOA L</a:t>
            </a:r>
          </a:p>
        </p:txBody>
      </p:sp>
      <p:sp>
        <p:nvSpPr>
          <p:cNvPr id="10" name="Oval 9"/>
          <p:cNvSpPr/>
          <p:nvPr/>
        </p:nvSpPr>
        <p:spPr>
          <a:xfrm>
            <a:off x="16322040" y="8869680"/>
            <a:ext cx="68580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4730587" y="2139052"/>
            <a:ext cx="10149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 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cỡ nhỏ)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1" y="207816"/>
            <a:ext cx="3428688" cy="325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L.mp4" descr="L.mp4">
            <a:hlinkClick r:id="" action="ppaction://media"/>
            <a:extLst>
              <a:ext uri="{FF2B5EF4-FFF2-40B4-BE49-F238E27FC236}">
                <a16:creationId xmlns:a16="http://schemas.microsoft.com/office/drawing/2014/main" id="{4322C459-986C-D14D-8880-D1534132F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368" b="12485"/>
          <a:stretch/>
        </p:blipFill>
        <p:spPr>
          <a:xfrm>
            <a:off x="5904414" y="3462491"/>
            <a:ext cx="7457621" cy="67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ảng Con Cho Học Sinh Tập Viết - Hồng Hà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8" b="16387"/>
          <a:stretch/>
        </p:blipFill>
        <p:spPr bwMode="auto">
          <a:xfrm>
            <a:off x="4142015" y="2709751"/>
            <a:ext cx="11029950" cy="74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01444" y="5780586"/>
            <a:ext cx="863301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Lam S</a:t>
            </a:r>
            <a:r>
              <a:rPr lang="el-GR" sz="9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Ω</a:t>
            </a:r>
            <a:endParaRPr lang="en-US" sz="91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214964" y="856144"/>
            <a:ext cx="13875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70C0"/>
                </a:solidFill>
                <a:latin typeface="UTM Cookies" panose="02040603050506020204" pitchFamily="18" charset="0"/>
              </a:rPr>
              <a:t>VIẾT ỨNG DỤNG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1" y="207816"/>
            <a:ext cx="3428688" cy="325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0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214964" y="798088"/>
            <a:ext cx="13875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70C0"/>
                </a:solidFill>
                <a:latin typeface="UTM Cookies" panose="02040603050506020204" pitchFamily="18" charset="0"/>
              </a:rPr>
              <a:t>VIẾT ỨNG DỤNG</a:t>
            </a:r>
          </a:p>
        </p:txBody>
      </p:sp>
      <p:sp>
        <p:nvSpPr>
          <p:cNvPr id="10" name="Oval 9"/>
          <p:cNvSpPr/>
          <p:nvPr/>
        </p:nvSpPr>
        <p:spPr>
          <a:xfrm>
            <a:off x="16322040" y="8869680"/>
            <a:ext cx="68580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207816"/>
            <a:ext cx="3428688" cy="325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3072576" y="2692696"/>
            <a:ext cx="14678184" cy="2416595"/>
            <a:chOff x="-119249" y="3890112"/>
            <a:chExt cx="18029990" cy="2968432"/>
          </a:xfrm>
        </p:grpSpPr>
        <p:pic>
          <p:nvPicPr>
            <p:cNvPr id="7" name="Picture 6" descr="DATA:Ke o li:ke oli-60%-08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79" b="16772"/>
            <a:stretch/>
          </p:blipFill>
          <p:spPr bwMode="auto">
            <a:xfrm>
              <a:off x="-119249" y="3890112"/>
              <a:ext cx="17706108" cy="296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266647" y="4461240"/>
              <a:ext cx="12740563" cy="102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 </a:t>
              </a:r>
              <a:r>
                <a:rPr lang="fr-F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Cao </a:t>
              </a:r>
              <a:r>
                <a:rPr lang="fr-FR" sz="4800" b="1" dirty="0" err="1">
                  <a:solidFill>
                    <a:srgbClr val="002060"/>
                  </a:solidFill>
                  <a:latin typeface="HP001 4 hàng" panose="020B0603050302020204" pitchFamily="34" charset="0"/>
                </a:rPr>
                <a:t>ηất</a:t>
              </a:r>
              <a:r>
                <a:rPr lang="fr-F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là </a:t>
              </a:r>
              <a:r>
                <a:rPr lang="fr-FR" sz="4800" b="1" dirty="0" err="1">
                  <a:solidFill>
                    <a:srgbClr val="002060"/>
                  </a:solidFill>
                  <a:latin typeface="HP001 4 hàng" panose="020B0603050302020204" pitchFamily="34" charset="0"/>
                </a:rPr>
                <a:t>wúi</a:t>
              </a:r>
              <a:r>
                <a:rPr lang="fr-F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fr-FR" sz="4800" b="1" dirty="0" err="1">
                  <a:solidFill>
                    <a:srgbClr val="002060"/>
                  </a:solidFill>
                  <a:latin typeface="HP001 4 hàng" panose="020B0603050302020204" pitchFamily="34" charset="0"/>
                </a:rPr>
                <a:t>Lam</a:t>
              </a:r>
              <a:r>
                <a:rPr lang="fr-F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SΩ</a:t>
              </a:r>
              <a:endParaRPr lang="en-US" sz="48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957" y="5569724"/>
              <a:ext cx="17290784" cy="1134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Có Ūg </a:t>
              </a:r>
              <a:r>
                <a:rPr lang="el-G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ϋ </a:t>
              </a:r>
              <a:r>
                <a:rPr lang="vi-VN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L◦ </a:t>
              </a:r>
              <a:r>
                <a:rPr lang="el-G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ε</a:t>
              </a:r>
              <a:r>
                <a:rPr lang="vi-VN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ặn đưŊg giặc Mi</a:t>
              </a:r>
              <a:r>
                <a:rPr lang="el-GR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ζ</a:t>
              </a:r>
              <a:r>
                <a:rPr lang="en-US" sz="4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460086" y="5451999"/>
            <a:ext cx="144069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latin typeface="UTM Avo" panose="02040603050506020204" pitchFamily="18" charset="0"/>
              </a:rPr>
              <a:t>Chữ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nào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viết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hoa</a:t>
            </a:r>
            <a:r>
              <a:rPr lang="en-US" sz="3200" b="1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latin typeface="UTM Avo" panose="02040603050506020204" pitchFamily="18" charset="0"/>
              </a:rPr>
              <a:t>Khoảng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giữa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chữ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ghi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tiếng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như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thế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nào</a:t>
            </a:r>
            <a:r>
              <a:rPr lang="en-US" sz="3200" b="1" dirty="0">
                <a:latin typeface="UTM Avo" panose="02040603050506020204" pitchFamily="18" charset="0"/>
              </a:rPr>
              <a:t>?</a:t>
            </a:r>
            <a:endParaRPr lang="vi-VN" sz="32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c.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chữ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nào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cao</a:t>
            </a:r>
            <a:r>
              <a:rPr lang="en-US" sz="3200" b="1" dirty="0">
                <a:latin typeface="UTM Avo" panose="02040603050506020204" pitchFamily="18" charset="0"/>
              </a:rPr>
              <a:t> 2.5 li ?</a:t>
            </a:r>
            <a:endParaRPr lang="vi-VN" sz="3200" b="1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4120" y="6306955"/>
            <a:ext cx="5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C, L, S,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3704120" y="7286851"/>
            <a:ext cx="1239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1 con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o.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3704120" y="8775986"/>
            <a:ext cx="1239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C, L, S, M, h, l, g</a:t>
            </a:r>
          </a:p>
        </p:txBody>
      </p:sp>
      <p:pic>
        <p:nvPicPr>
          <p:cNvPr id="15" name="Picture 2" descr="5 quyển sách hay về khởi nghĩa Lam Sơn đầy sinh động và hấp dẫn người đọc -  Readvi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69" y="5262186"/>
            <a:ext cx="9283357" cy="4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4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4" grpId="0" uiExpand="1"/>
      <p:bldP spid="16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33364" y="736126"/>
            <a:ext cx="12194019" cy="9933045"/>
            <a:chOff x="2644198" y="1109373"/>
            <a:chExt cx="12194019" cy="9933045"/>
          </a:xfrm>
        </p:grpSpPr>
        <p:pic>
          <p:nvPicPr>
            <p:cNvPr id="13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5953440" y="5671987"/>
              <a:ext cx="5549134" cy="145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600" b="1" dirty="0">
                  <a:solidFill>
                    <a:srgbClr val="ED9A13"/>
                  </a:solidFill>
                  <a:latin typeface="UTM Avo" panose="02040603050506020204" pitchFamily="18" charset="0"/>
                </a:rPr>
                <a:t>TIẾT 2</a:t>
              </a:r>
              <a:endParaRPr lang="en-US" sz="6600" b="1" dirty="0">
                <a:solidFill>
                  <a:srgbClr val="ED9A13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04369" y="1031581"/>
            <a:ext cx="3976163" cy="1248796"/>
            <a:chOff x="335437" y="615592"/>
            <a:chExt cx="1647553" cy="12487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b="1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5437" y="615592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b="1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5496101" y="1369813"/>
            <a:ext cx="1054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UTM Cookies" panose="02040603050506020204" pitchFamily="18" charset="0"/>
              </a:rPr>
              <a:t>ĐI TÌM MẶT TRỜI</a:t>
            </a:r>
          </a:p>
        </p:txBody>
      </p: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61900" y="3495892"/>
            <a:ext cx="1739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1. </a:t>
            </a:r>
            <a:r>
              <a:rPr lang="en-US" sz="3600" b="1" dirty="0" err="1">
                <a:latin typeface="UTM Avo" panose="02040603050506020204" pitchFamily="18" charset="0"/>
              </a:rPr>
              <a:t>Vì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gõ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phải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nhà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hỏi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xem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ai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có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thể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trời</a:t>
            </a:r>
            <a:r>
              <a:rPr lang="en-US" sz="3600" b="1" dirty="0">
                <a:latin typeface="UTM Avo" panose="02040603050506020204" pitchFamily="18" charset="0"/>
              </a:rPr>
              <a:t>?</a:t>
            </a:r>
            <a:endParaRPr lang="vi-VN" sz="36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12799" y="4419222"/>
            <a:ext cx="16522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muôn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loài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lâu</a:t>
            </a:r>
            <a:r>
              <a:rPr lang="en-US" sz="3600" dirty="0">
                <a:latin typeface="UTM Avo" panose="02040603050506020204" pitchFamily="18" charset="0"/>
              </a:rPr>
              <a:t> nay </a:t>
            </a:r>
            <a:r>
              <a:rPr lang="en-US" sz="3600" dirty="0" err="1">
                <a:latin typeface="UTM Avo" panose="02040603050506020204" pitchFamily="18" charset="0"/>
              </a:rPr>
              <a:t>phải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tăm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ẩm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ướt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Cuộc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sáng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không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nhìn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nhua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chỗ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cũng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ẩm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ướt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lạnh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lẽo</a:t>
            </a:r>
            <a:r>
              <a:rPr lang="en-US" sz="3600" dirty="0">
                <a:latin typeface="UTM Avo" panose="02040603050506020204" pitchFamily="18" charset="0"/>
              </a:rPr>
              <a:t>,…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nhiệm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hỏi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xem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ai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mong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cuộc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tốt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đẹp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hơn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16" t="319" r="-169" b="-1540"/>
          <a:stretch/>
        </p:blipFill>
        <p:spPr>
          <a:xfrm>
            <a:off x="371255" y="246742"/>
            <a:ext cx="3326361" cy="3309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187254" y="736126"/>
            <a:ext cx="1054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UTM Cookies" panose="020406030505060202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467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90928" y="2918259"/>
            <a:ext cx="1739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2</a:t>
            </a:r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 err="1">
                <a:latin typeface="UTM Avo" panose="02040603050506020204" pitchFamily="18" charset="0"/>
              </a:rPr>
              <a:t>Gõ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đã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gặp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ai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để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nhờ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trời</a:t>
            </a:r>
            <a:r>
              <a:rPr lang="en-US" sz="3600" b="1" dirty="0">
                <a:latin typeface="UTM Avo" panose="02040603050506020204" pitchFamily="18" charset="0"/>
              </a:rPr>
              <a:t>? </a:t>
            </a:r>
            <a:r>
              <a:rPr lang="en-US" sz="3600" b="1" dirty="0" err="1">
                <a:latin typeface="UTM Avo" panose="02040603050506020204" pitchFamily="18" charset="0"/>
              </a:rPr>
              <a:t>Kết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quả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ra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sao</a:t>
            </a:r>
            <a:r>
              <a:rPr lang="en-US" sz="3600" b="1" dirty="0">
                <a:latin typeface="UTM Avo" panose="02040603050506020204" pitchFamily="18" charset="0"/>
              </a:rPr>
              <a:t>?</a:t>
            </a:r>
            <a:endParaRPr lang="vi-VN" sz="3600" b="1" dirty="0"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2799" y="1458984"/>
            <a:ext cx="6899514" cy="1107996"/>
            <a:chOff x="812799" y="1458984"/>
            <a:chExt cx="6899514" cy="11079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0639" t="-3667" b="1"/>
            <a:stretch/>
          </p:blipFill>
          <p:spPr>
            <a:xfrm>
              <a:off x="812799" y="1458984"/>
              <a:ext cx="1109061" cy="10556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339850" y="1458984"/>
              <a:ext cx="63724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12799" y="4009300"/>
            <a:ext cx="1652203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Gõ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gặp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chim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công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liếu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điếu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chích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chòe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nhưng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đều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riêng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Chỉ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nhận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3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2799" y="1458984"/>
            <a:ext cx="6899514" cy="1107996"/>
            <a:chOff x="812799" y="1458984"/>
            <a:chExt cx="6899514" cy="11079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0639" t="-3667" b="1"/>
            <a:stretch/>
          </p:blipFill>
          <p:spPr>
            <a:xfrm>
              <a:off x="812799" y="1458984"/>
              <a:ext cx="1109061" cy="10556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339850" y="1458984"/>
              <a:ext cx="63724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61900" y="2566980"/>
            <a:ext cx="1782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3</a:t>
            </a:r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 err="1">
                <a:latin typeface="UTM Avo" panose="02040603050506020204" pitchFamily="18" charset="0"/>
              </a:rPr>
              <a:t>Kể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lại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hành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trời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đầy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gian</a:t>
            </a:r>
            <a:r>
              <a:rPr lang="en-US" sz="3600" b="1" dirty="0">
                <a:latin typeface="UTM Avo" panose="02040603050506020204" pitchFamily="18" charset="0"/>
              </a:rPr>
              <a:t> nan </a:t>
            </a:r>
            <a:r>
              <a:rPr lang="en-US" sz="3600" b="1" dirty="0" err="1">
                <a:latin typeface="UTM Avo" panose="02040603050506020204" pitchFamily="18" charset="0"/>
              </a:rPr>
              <a:t>của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gà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71599" y="3490310"/>
            <a:ext cx="165220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6" b="94702" l="9957" r="99134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599" y="3924275"/>
            <a:ext cx="2200582" cy="14384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71608" y="5412841"/>
            <a:ext cx="1762550" cy="661396"/>
            <a:chOff x="1112808" y="5412841"/>
            <a:chExt cx="1762550" cy="661396"/>
          </a:xfrm>
        </p:grpSpPr>
        <p:sp>
          <p:nvSpPr>
            <p:cNvPr id="9" name="Rounded Rectangle 8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93207" y="5481929"/>
              <a:ext cx="1682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bụi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mây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03606" y="5412841"/>
            <a:ext cx="1772586" cy="661396"/>
            <a:chOff x="1112808" y="5412841"/>
            <a:chExt cx="1772586" cy="661396"/>
          </a:xfrm>
        </p:grpSpPr>
        <p:sp>
          <p:nvSpPr>
            <p:cNvPr id="22" name="Rounded Rectangle 21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5573" y="5481929"/>
              <a:ext cx="1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rừng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nứa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89710" y="5412841"/>
            <a:ext cx="1867475" cy="661396"/>
            <a:chOff x="1112808" y="5412841"/>
            <a:chExt cx="1867475" cy="661396"/>
          </a:xfrm>
        </p:grpSpPr>
        <p:sp>
          <p:nvSpPr>
            <p:cNvPr id="30" name="Rounded Rectangle 29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0462" y="5481929"/>
              <a:ext cx="1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rừng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lim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19884" y="5388203"/>
            <a:ext cx="1772586" cy="661396"/>
            <a:chOff x="1112808" y="5412841"/>
            <a:chExt cx="1772586" cy="661396"/>
          </a:xfrm>
        </p:grpSpPr>
        <p:sp>
          <p:nvSpPr>
            <p:cNvPr id="33" name="Rounded Rectangle 32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5573" y="5481929"/>
              <a:ext cx="1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rừng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chò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0765"/>
          <a:stretch/>
        </p:blipFill>
        <p:spPr>
          <a:xfrm>
            <a:off x="11079400" y="4052226"/>
            <a:ext cx="1562156" cy="3110742"/>
          </a:xfrm>
          <a:prstGeom prst="rect">
            <a:avLst/>
          </a:prstGeom>
          <a:ln w="19050">
            <a:solidFill>
              <a:srgbClr val="FD6FEC"/>
            </a:solidFill>
            <a:prstDash val="dash"/>
          </a:ln>
        </p:spPr>
      </p:pic>
      <p:grpSp>
        <p:nvGrpSpPr>
          <p:cNvPr id="37" name="Group 36"/>
          <p:cNvGrpSpPr/>
          <p:nvPr/>
        </p:nvGrpSpPr>
        <p:grpSpPr>
          <a:xfrm>
            <a:off x="14037391" y="3463268"/>
            <a:ext cx="2993245" cy="646114"/>
            <a:chOff x="1112808" y="5412841"/>
            <a:chExt cx="1772586" cy="661396"/>
          </a:xfrm>
        </p:grpSpPr>
        <p:sp>
          <p:nvSpPr>
            <p:cNvPr id="38" name="Rounded Rectangle 37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5573" y="5481929"/>
              <a:ext cx="1769821" cy="53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gió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lạnh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rít</a:t>
              </a:r>
              <a:r>
                <a:rPr lang="en-US" sz="2800" dirty="0">
                  <a:latin typeface="UTM Avo" panose="02040603050506020204" pitchFamily="18" charset="0"/>
                </a:rPr>
                <a:t> ù ù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037391" y="4475092"/>
            <a:ext cx="3595509" cy="646114"/>
            <a:chOff x="1112808" y="5412841"/>
            <a:chExt cx="1772586" cy="661396"/>
          </a:xfrm>
        </p:grpSpPr>
        <p:sp>
          <p:nvSpPr>
            <p:cNvPr id="41" name="Rounded Rectangle 40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15573" y="5481929"/>
              <a:ext cx="1769821" cy="53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mấy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lần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suýt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ngã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040195" y="5523656"/>
            <a:ext cx="3688242" cy="1546944"/>
            <a:chOff x="1112808" y="5412841"/>
            <a:chExt cx="1771203" cy="1583532"/>
          </a:xfrm>
        </p:grpSpPr>
        <p:sp>
          <p:nvSpPr>
            <p:cNvPr id="44" name="Rounded Rectangle 43"/>
            <p:cNvSpPr/>
            <p:nvPr/>
          </p:nvSpPr>
          <p:spPr>
            <a:xfrm>
              <a:off x="1112808" y="5412841"/>
              <a:ext cx="1716656" cy="15835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15573" y="5481929"/>
              <a:ext cx="1768438" cy="141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quắp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những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ngón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chân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thật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chặt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vào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thân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cây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051848" y="7473050"/>
            <a:ext cx="3253507" cy="1023195"/>
            <a:chOff x="1112808" y="5412841"/>
            <a:chExt cx="1772586" cy="1023195"/>
          </a:xfrm>
        </p:grpSpPr>
        <p:sp>
          <p:nvSpPr>
            <p:cNvPr id="47" name="Rounded Rectangle 46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15573" y="5481929"/>
              <a:ext cx="17698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Trời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đất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ơi</a:t>
              </a:r>
              <a:r>
                <a:rPr lang="en-US" sz="2800" dirty="0">
                  <a:latin typeface="UTM Avo" panose="02040603050506020204" pitchFamily="18" charset="0"/>
                </a:rPr>
                <a:t>… </a:t>
              </a:r>
              <a:r>
                <a:rPr lang="en-US" sz="2800" dirty="0" err="1">
                  <a:latin typeface="UTM Avo" panose="02040603050506020204" pitchFamily="18" charset="0"/>
                </a:rPr>
                <a:t>ơi</a:t>
              </a:r>
              <a:r>
                <a:rPr lang="en-US" sz="2800" dirty="0">
                  <a:latin typeface="UTM Avo" panose="02040603050506020204" pitchFamily="18" charset="0"/>
                </a:rPr>
                <a:t>…!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474038" y="8638645"/>
            <a:ext cx="1986361" cy="661396"/>
            <a:chOff x="1112808" y="5412841"/>
            <a:chExt cx="1772586" cy="661396"/>
          </a:xfrm>
        </p:grpSpPr>
        <p:sp>
          <p:nvSpPr>
            <p:cNvPr id="50" name="Rounded Rectangle 49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5573" y="5481929"/>
              <a:ext cx="1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sương</a:t>
              </a:r>
              <a:r>
                <a:rPr lang="en-US" sz="2800" dirty="0">
                  <a:latin typeface="UTM Avo" panose="02040603050506020204" pitchFamily="18" charset="0"/>
                </a:rPr>
                <a:t> tan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26703" y="8638645"/>
            <a:ext cx="1480563" cy="661396"/>
            <a:chOff x="1112808" y="5412841"/>
            <a:chExt cx="1772586" cy="661396"/>
          </a:xfrm>
        </p:grpSpPr>
        <p:sp>
          <p:nvSpPr>
            <p:cNvPr id="53" name="Rounded Rectangle 52"/>
            <p:cNvSpPr/>
            <p:nvPr/>
          </p:nvSpPr>
          <p:spPr>
            <a:xfrm>
              <a:off x="1112808" y="5412841"/>
              <a:ext cx="1716656" cy="6613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D6F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15573" y="5481929"/>
              <a:ext cx="176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UTM Avo" panose="02040603050506020204" pitchFamily="18" charset="0"/>
                </a:rPr>
                <a:t>sao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lặn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7814" l="47217" r="96929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626" r="6929" b="60103"/>
          <a:stretch/>
        </p:blipFill>
        <p:spPr>
          <a:xfrm>
            <a:off x="2594737" y="7241632"/>
            <a:ext cx="3302821" cy="297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Arrow Connector 16"/>
          <p:cNvCxnSpPr>
            <a:stCxn id="10" idx="3"/>
            <a:endCxn id="25" idx="1"/>
          </p:cNvCxnSpPr>
          <p:nvPr/>
        </p:nvCxnSpPr>
        <p:spPr>
          <a:xfrm>
            <a:off x="2534158" y="5743539"/>
            <a:ext cx="772213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020262" y="5729997"/>
            <a:ext cx="772213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506366" y="5743539"/>
            <a:ext cx="772213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992470" y="5718901"/>
            <a:ext cx="108693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2641556" y="3786325"/>
            <a:ext cx="1292808" cy="191648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2641556" y="4798149"/>
            <a:ext cx="1292808" cy="90465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5" idx="1"/>
          </p:cNvCxnSpPr>
          <p:nvPr/>
        </p:nvCxnSpPr>
        <p:spPr>
          <a:xfrm>
            <a:off x="12641556" y="5702808"/>
            <a:ext cx="1404397" cy="58083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48" idx="1"/>
          </p:cNvCxnSpPr>
          <p:nvPr/>
        </p:nvCxnSpPr>
        <p:spPr>
          <a:xfrm>
            <a:off x="12641556" y="5718901"/>
            <a:ext cx="1415367" cy="230029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2460400" y="8969343"/>
            <a:ext cx="2879684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4" idx="3"/>
          </p:cNvCxnSpPr>
          <p:nvPr/>
        </p:nvCxnSpPr>
        <p:spPr>
          <a:xfrm flipH="1" flipV="1">
            <a:off x="8707266" y="8969343"/>
            <a:ext cx="1766772" cy="276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436573" y="8969342"/>
            <a:ext cx="1766772" cy="276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5326436" y="8148094"/>
            <a:ext cx="0" cy="83489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2799" y="1458984"/>
            <a:ext cx="6899514" cy="1107996"/>
            <a:chOff x="812799" y="1458984"/>
            <a:chExt cx="6899514" cy="11079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0639" t="-3667" b="1"/>
            <a:stretch/>
          </p:blipFill>
          <p:spPr>
            <a:xfrm>
              <a:off x="812799" y="1458984"/>
              <a:ext cx="1109061" cy="10556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339850" y="1458984"/>
              <a:ext cx="63724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61900" y="2566980"/>
            <a:ext cx="1716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4</a:t>
            </a:r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>
                <a:latin typeface="UTM Avo" panose="02040603050506020204" pitchFamily="18" charset="0"/>
              </a:rPr>
              <a:t>Theo </a:t>
            </a:r>
            <a:r>
              <a:rPr lang="en-US" sz="3600" b="1" dirty="0" err="1">
                <a:latin typeface="UTM Avo" panose="02040603050506020204" pitchFamily="18" charset="0"/>
              </a:rPr>
              <a:t>em</a:t>
            </a:r>
            <a:r>
              <a:rPr lang="en-US" sz="3600" b="1" dirty="0"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atin typeface="UTM Avo" panose="02040603050506020204" pitchFamily="18" charset="0"/>
              </a:rPr>
              <a:t>vì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gà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trời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tặng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một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cụm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lửa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hồng</a:t>
            </a:r>
            <a:r>
              <a:rPr lang="en-US" sz="3600" b="1" dirty="0">
                <a:latin typeface="UTM Avo" panose="02040603050506020204" pitchFamily="18" charset="0"/>
              </a:rPr>
              <a:t>?</a:t>
            </a:r>
            <a:endParaRPr lang="vi-VN" sz="36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12799" y="3490310"/>
            <a:ext cx="1652203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 	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cường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kiên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nhẫn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công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chung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2799" y="1458984"/>
            <a:ext cx="6899514" cy="1107996"/>
            <a:chOff x="812799" y="1458984"/>
            <a:chExt cx="6899514" cy="11079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0639" t="-3667" b="1"/>
            <a:stretch/>
          </p:blipFill>
          <p:spPr>
            <a:xfrm>
              <a:off x="812799" y="1458984"/>
              <a:ext cx="1109061" cy="10556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339850" y="1458984"/>
              <a:ext cx="63724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61900" y="2566980"/>
            <a:ext cx="1716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5</a:t>
            </a:r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chuyện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muốn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nói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gì</a:t>
            </a:r>
            <a:r>
              <a:rPr lang="en-US" sz="3600" b="1" dirty="0">
                <a:latin typeface="UTM Avo" panose="02040603050506020204" pitchFamily="18" charset="0"/>
              </a:rPr>
              <a:t>?</a:t>
            </a:r>
            <a:endParaRPr lang="vi-VN" sz="36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12799" y="3490310"/>
            <a:ext cx="1652203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 	a. </a:t>
            </a:r>
            <a:r>
              <a:rPr lang="en-US" sz="3600" dirty="0" err="1">
                <a:latin typeface="UTM Avo" panose="02040603050506020204" pitchFamily="18" charset="0"/>
              </a:rPr>
              <a:t>Giải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thích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lí</a:t>
            </a:r>
            <a:r>
              <a:rPr lang="en-US" sz="3600" dirty="0">
                <a:latin typeface="UTM Avo" panose="02040603050506020204" pitchFamily="18" charset="0"/>
              </a:rPr>
              <a:t> do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chiếc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đỏ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đầu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	b. </a:t>
            </a:r>
            <a:r>
              <a:rPr lang="en-US" sz="3600" dirty="0" err="1">
                <a:latin typeface="UTM Avo" panose="02040603050506020204" pitchFamily="18" charset="0"/>
              </a:rPr>
              <a:t>Mặt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dậy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chiếu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sáng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gáy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trống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600" dirty="0">
                <a:latin typeface="UTM Avo" panose="02040603050506020204" pitchFamily="18" charset="0"/>
              </a:rPr>
              <a:t>		c. Ca </a:t>
            </a:r>
            <a:r>
              <a:rPr lang="en-US" sz="3600" dirty="0" err="1">
                <a:latin typeface="UTM Avo" panose="02040603050506020204" pitchFamily="18" charset="0"/>
              </a:rPr>
              <a:t>ngợi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đẹp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cộng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đồng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464660" y="5032436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978" y="1316974"/>
            <a:ext cx="6110509" cy="1107996"/>
            <a:chOff x="964978" y="1316974"/>
            <a:chExt cx="611050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6" y="1316974"/>
              <a:ext cx="55231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LẠI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272035"/>
            <a:ext cx="5365827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61508" y="2269549"/>
            <a:ext cx="17458660" cy="810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Ngày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xưa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muôn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loài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trong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già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tối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tăm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ẩm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ướt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Gõ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kiến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được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giao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nhiệm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vụ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đến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các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hỏi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xem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ai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có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thể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tìm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Gõ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kiến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gõ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cửa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công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công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mải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múa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Gõ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cửa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liếu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điếu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liếu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điếu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bận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cãi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nhau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Gõ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cửa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chích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chòe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chích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chòe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mải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hót</a:t>
            </a:r>
            <a:r>
              <a:rPr lang="en-US" sz="3100" dirty="0">
                <a:latin typeface="UTM Avo" panose="02040603050506020204" pitchFamily="18" charset="0"/>
              </a:rPr>
              <a:t>,… </a:t>
            </a:r>
            <a:r>
              <a:rPr lang="en-US" sz="3100" dirty="0" err="1">
                <a:latin typeface="UTM Avo" panose="02040603050506020204" pitchFamily="18" charset="0"/>
              </a:rPr>
              <a:t>Chỉ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có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nhận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lời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tìm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bay </a:t>
            </a:r>
            <a:r>
              <a:rPr lang="en-US" sz="3100" dirty="0" err="1">
                <a:latin typeface="UTM Avo" panose="02040603050506020204" pitchFamily="18" charset="0"/>
              </a:rPr>
              <a:t>từ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bụi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mây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lên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nứa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Từ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rứa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lên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lim. </a:t>
            </a:r>
            <a:r>
              <a:rPr lang="en-US" sz="3100" dirty="0" err="1">
                <a:latin typeface="UTM Avo" panose="02040603050506020204" pitchFamily="18" charset="0"/>
              </a:rPr>
              <a:t>Từ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lim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lên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chò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bay </a:t>
            </a:r>
            <a:r>
              <a:rPr lang="en-US" sz="3100" dirty="0" err="1">
                <a:latin typeface="UTM Avo" panose="02040603050506020204" pitchFamily="18" charset="0"/>
              </a:rPr>
              <a:t>đến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cây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chò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cao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nhất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nhìn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lên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thấy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mây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bồng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bềnh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sao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nhấp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nháy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Nó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đậu</a:t>
            </a:r>
            <a:r>
              <a:rPr lang="en-US" sz="3100" dirty="0">
                <a:latin typeface="UTM Avo" panose="02040603050506020204" pitchFamily="18" charset="0"/>
              </a:rPr>
              <a:t> ở </a:t>
            </a:r>
            <a:r>
              <a:rPr lang="en-US" sz="3100" dirty="0" err="1">
                <a:latin typeface="UTM Avo" panose="02040603050506020204" pitchFamily="18" charset="0"/>
              </a:rPr>
              <a:t>đấy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chờ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Gió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lạnh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rít</a:t>
            </a:r>
            <a:r>
              <a:rPr lang="en-US" sz="3100" dirty="0">
                <a:latin typeface="UTM Avo" panose="02040603050506020204" pitchFamily="18" charset="0"/>
              </a:rPr>
              <a:t> ù </a:t>
            </a:r>
            <a:r>
              <a:rPr lang="en-US" sz="3100" dirty="0" err="1">
                <a:latin typeface="UTM Avo" panose="02040603050506020204" pitchFamily="18" charset="0"/>
              </a:rPr>
              <a:t>ù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Mấy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lần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suýt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ngã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Nó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quắp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những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ngón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chân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thật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vào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thân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cây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Chờ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mãi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đợi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mãi</a:t>
            </a:r>
            <a:r>
              <a:rPr lang="en-US" sz="3100" dirty="0">
                <a:latin typeface="UTM Avo" panose="02040603050506020204" pitchFamily="18" charset="0"/>
              </a:rPr>
              <a:t>… </a:t>
            </a:r>
            <a:r>
              <a:rPr lang="en-US" sz="3100" dirty="0" err="1">
                <a:latin typeface="UTM Avo" panose="02040603050506020204" pitchFamily="18" charset="0"/>
              </a:rPr>
              <a:t>Nghĩ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thương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các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bạn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trong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tối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tăm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ẩm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ướt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đấm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ngực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kêu</a:t>
            </a:r>
            <a:r>
              <a:rPr lang="en-US" sz="3100" dirty="0">
                <a:latin typeface="UTM Avo" panose="02040603050506020204" pitchFamily="18" charset="0"/>
              </a:rPr>
              <a:t> to:</a:t>
            </a:r>
          </a:p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-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đất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ơi</a:t>
            </a:r>
            <a:r>
              <a:rPr lang="en-US" sz="3100" dirty="0">
                <a:latin typeface="UTM Avo" panose="02040603050506020204" pitchFamily="18" charset="0"/>
              </a:rPr>
              <a:t>… </a:t>
            </a:r>
            <a:r>
              <a:rPr lang="en-US" sz="3100" dirty="0" err="1">
                <a:latin typeface="UTM Avo" panose="02040603050506020204" pitchFamily="18" charset="0"/>
              </a:rPr>
              <a:t>ơi</a:t>
            </a:r>
            <a:r>
              <a:rPr lang="en-US" sz="3100" dirty="0">
                <a:latin typeface="UTM Avo" panose="02040603050506020204" pitchFamily="18" charset="0"/>
              </a:rPr>
              <a:t>… !</a:t>
            </a:r>
            <a:endParaRPr lang="vi-VN" sz="31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83C08-8537-49A4-8D6C-00A3D70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" y="2294263"/>
            <a:ext cx="826587" cy="78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6824B-4706-47B3-A06F-07ABDD0E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" y="5570521"/>
            <a:ext cx="826587" cy="8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6775065" y="1272035"/>
            <a:ext cx="5365827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ĐI TÌM MẶT TRỜI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57450" y="2334863"/>
            <a:ext cx="17208035" cy="476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Kì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lạ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thay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vừa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dứt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tiếng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kêu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đầu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thì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sương</a:t>
            </a:r>
            <a:r>
              <a:rPr lang="en-US" sz="3100" dirty="0">
                <a:latin typeface="UTM Avo" panose="02040603050506020204" pitchFamily="18" charset="0"/>
              </a:rPr>
              <a:t> tan. </a:t>
            </a:r>
            <a:r>
              <a:rPr lang="en-US" sz="3100" dirty="0" err="1">
                <a:latin typeface="UTM Avo" panose="02040603050506020204" pitchFamily="18" charset="0"/>
              </a:rPr>
              <a:t>Dứt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tiếng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kêu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thứ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hai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sao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lặn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Dứt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tiếng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kêu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thứ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ba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đằng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đông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ửng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sáng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mặt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hiện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ra.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vươn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những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cánh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tay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ánh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sáng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đính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lên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đầu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một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cụm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lửa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hồng</a:t>
            </a:r>
            <a:r>
              <a:rPr lang="en-US" sz="3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vui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sướng</a:t>
            </a:r>
            <a:r>
              <a:rPr lang="en-US" sz="3100" dirty="0">
                <a:latin typeface="UTM Avo" panose="02040603050506020204" pitchFamily="18" charset="0"/>
              </a:rPr>
              <a:t> bay </a:t>
            </a:r>
            <a:r>
              <a:rPr lang="en-US" sz="3100" dirty="0" err="1">
                <a:latin typeface="UTM Avo" panose="02040603050506020204" pitchFamily="18" charset="0"/>
              </a:rPr>
              <a:t>về</a:t>
            </a:r>
            <a:r>
              <a:rPr lang="en-US" sz="3100" dirty="0">
                <a:latin typeface="UTM Avo" panose="02040603050506020204" pitchFamily="18" charset="0"/>
              </a:rPr>
              <a:t>. Bay </a:t>
            </a:r>
            <a:r>
              <a:rPr lang="en-US" sz="3100" dirty="0" err="1">
                <a:latin typeface="UTM Avo" panose="02040603050506020204" pitchFamily="18" charset="0"/>
              </a:rPr>
              <a:t>tới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đâu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ánh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sáng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theo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đến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đấy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  <a:r>
              <a:rPr lang="en-US" sz="3100" dirty="0" err="1">
                <a:latin typeface="UTM Avo" panose="02040603050506020204" pitchFamily="18" charset="0"/>
              </a:rPr>
              <a:t>Đất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rừng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tươi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như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tranh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vẽ</a:t>
            </a:r>
            <a:r>
              <a:rPr lang="en-US" sz="3100" dirty="0"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40000"/>
              </a:lnSpc>
            </a:pPr>
            <a:r>
              <a:rPr lang="en-US" sz="3100" dirty="0">
                <a:latin typeface="UTM Avo" panose="02040603050506020204" pitchFamily="18" charset="0"/>
              </a:rPr>
              <a:t>	</a:t>
            </a:r>
            <a:r>
              <a:rPr lang="en-US" sz="3100" dirty="0" err="1">
                <a:latin typeface="UTM Avo" panose="02040603050506020204" pitchFamily="18" charset="0"/>
              </a:rPr>
              <a:t>Từ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đó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khi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trống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cất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tiếng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gáy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là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mặt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trời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hiện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ra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chiếu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ánh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sáng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cho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mọi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người</a:t>
            </a:r>
            <a:r>
              <a:rPr lang="en-US" sz="3100" dirty="0">
                <a:latin typeface="UTM Avo" panose="02040603050506020204" pitchFamily="18" charset="0"/>
              </a:rPr>
              <a:t>, </a:t>
            </a:r>
            <a:r>
              <a:rPr lang="en-US" sz="3100" dirty="0" err="1">
                <a:latin typeface="UTM Avo" panose="02040603050506020204" pitchFamily="18" charset="0"/>
              </a:rPr>
              <a:t>mọi</a:t>
            </a:r>
            <a:r>
              <a:rPr lang="en-US" sz="3100" dirty="0">
                <a:latin typeface="UTM Avo" panose="02040603050506020204" pitchFamily="18" charset="0"/>
              </a:rPr>
              <a:t> </a:t>
            </a:r>
            <a:r>
              <a:rPr lang="en-US" sz="3100" dirty="0" err="1">
                <a:latin typeface="UTM Avo" panose="02040603050506020204" pitchFamily="18" charset="0"/>
              </a:rPr>
              <a:t>vật</a:t>
            </a:r>
            <a:r>
              <a:rPr lang="en-US" sz="3100" dirty="0">
                <a:latin typeface="UTM Avo" panose="02040603050506020204" pitchFamily="18" charset="0"/>
              </a:rPr>
              <a:t>.</a:t>
            </a:r>
            <a:endParaRPr lang="vi-VN" sz="31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BA4DB0-80EA-458E-8FF5-AC1C9C9F6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6" y="2334863"/>
            <a:ext cx="826587" cy="8265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64978" y="1316974"/>
            <a:ext cx="6110509" cy="1107996"/>
            <a:chOff x="964978" y="1316974"/>
            <a:chExt cx="611050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3B2686-5CB0-486E-98C9-50DE505900F1}"/>
                </a:ext>
              </a:extLst>
            </p:cNvPr>
            <p:cNvSpPr txBox="1"/>
            <p:nvPr/>
          </p:nvSpPr>
          <p:spPr>
            <a:xfrm>
              <a:off x="1552336" y="1316974"/>
              <a:ext cx="55231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LẠI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B075D2-4E03-4D2A-A1E7-D651A4F89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964978" y="1365515"/>
              <a:ext cx="1174718" cy="1059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65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</TotalTime>
  <Words>813</Words>
  <Application>Microsoft Office PowerPoint</Application>
  <PresentationFormat>Custom</PresentationFormat>
  <Paragraphs>66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HP001 4 hàng</vt:lpstr>
      <vt:lpstr>Times New Roman</vt:lpstr>
      <vt:lpstr>UTM Avo</vt:lpstr>
      <vt:lpstr>UTM Cookies</vt:lpstr>
      <vt:lpstr>Office Theme</vt:lpstr>
      <vt:lpstr>Chào mừng quý thầy cô về dự giờ                          lớp 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Luong Yen</cp:lastModifiedBy>
  <cp:revision>98</cp:revision>
  <dcterms:created xsi:type="dcterms:W3CDTF">2022-06-02T13:51:01Z</dcterms:created>
  <dcterms:modified xsi:type="dcterms:W3CDTF">2025-11-30T14:46:10Z</dcterms:modified>
</cp:coreProperties>
</file>