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5"/>
  </p:notesMasterIdLst>
  <p:sldIdLst>
    <p:sldId id="320" r:id="rId3"/>
    <p:sldId id="265" r:id="rId4"/>
    <p:sldId id="269" r:id="rId5"/>
    <p:sldId id="266" r:id="rId6"/>
    <p:sldId id="360" r:id="rId7"/>
    <p:sldId id="376" r:id="rId8"/>
    <p:sldId id="377" r:id="rId9"/>
    <p:sldId id="378" r:id="rId10"/>
    <p:sldId id="379" r:id="rId11"/>
    <p:sldId id="380" r:id="rId12"/>
    <p:sldId id="381" r:id="rId13"/>
    <p:sldId id="3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83" autoAdjust="0"/>
  </p:normalViewPr>
  <p:slideViewPr>
    <p:cSldViewPr snapToGrid="0">
      <p:cViewPr varScale="1">
        <p:scale>
          <a:sx n="73" d="100"/>
          <a:sy n="73" d="100"/>
        </p:scale>
        <p:origin x="876"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3C7A1-BC87-4DF3-8BAA-E3FAD010B4F7}" type="datetimeFigureOut">
              <a:rPr lang="en-US" smtClean="0"/>
              <a:t>12/19/2025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CF809-A104-4387-9DA0-647851A03FA1}" type="slidenum">
              <a:rPr lang="en-US" smtClean="0"/>
              <a:t>‹#›</a:t>
            </a:fld>
            <a:endParaRPr lang="en-US"/>
          </a:p>
        </p:txBody>
      </p:sp>
    </p:spTree>
    <p:extLst>
      <p:ext uri="{BB962C8B-B14F-4D97-AF65-F5344CB8AC3E}">
        <p14:creationId xmlns:p14="http://schemas.microsoft.com/office/powerpoint/2010/main" val="249644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Cách chơi: </a:t>
            </a:r>
            <a:r>
              <a:rPr lang="en-US" b="0"/>
              <a:t>Chọn giấy câu hỏi &gt; HS trả lời đúng sau khi bấm “</a:t>
            </a:r>
            <a:r>
              <a:rPr lang="en-US" b="1"/>
              <a:t>Quay lại” </a:t>
            </a:r>
            <a:r>
              <a:rPr lang="en-US" b="0"/>
              <a:t>chọn vào nút tròn có số tương ứng bên dưới để ẩn giấy đi. Hoàn thành tất cả bấm chọn </a:t>
            </a:r>
            <a:r>
              <a:rPr lang="en-US" b="1"/>
              <a:t>“Giải cứu” </a:t>
            </a:r>
            <a:r>
              <a:rPr lang="en-US" b="0"/>
              <a:t>thần đèn.</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C2DCAC-C9EB-460E-9C6A-129CEEBA7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48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Cách chơi: </a:t>
            </a:r>
            <a:r>
              <a:rPr lang="en-US" b="0"/>
              <a:t>Chọn giấy câu hỏi &gt; HS trả lời đúng sau khi bấm “</a:t>
            </a:r>
            <a:r>
              <a:rPr lang="en-US" b="1"/>
              <a:t>Quay lại” </a:t>
            </a:r>
            <a:r>
              <a:rPr lang="en-US" b="0"/>
              <a:t>chọn vào nút tròn có số tương ứng bên dưới để ẩn giấy đi. Hoàn thành tất cả bấm chọn </a:t>
            </a:r>
            <a:r>
              <a:rPr lang="en-US" b="1"/>
              <a:t>“Giải cứu” </a:t>
            </a:r>
            <a:r>
              <a:rPr lang="en-US" b="0"/>
              <a:t>thần đèn.</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C2DCAC-C9EB-460E-9C6A-129CEEBA7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33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Cách chơi: </a:t>
            </a:r>
            <a:r>
              <a:rPr lang="en-US" b="0"/>
              <a:t>Chọn giấy câu hỏi &gt; HS trả lời đúng sau khi bấm “</a:t>
            </a:r>
            <a:r>
              <a:rPr lang="en-US" b="1"/>
              <a:t>Quay lại” </a:t>
            </a:r>
            <a:r>
              <a:rPr lang="en-US" b="0"/>
              <a:t>chọn vào nút tròn có số tương ứng bên dưới để ẩn giấy đi. Hoàn thành tất cả bấm chọn </a:t>
            </a:r>
            <a:r>
              <a:rPr lang="en-US" b="1"/>
              <a:t>“Giải cứu” </a:t>
            </a:r>
            <a:r>
              <a:rPr lang="en-US" b="0"/>
              <a:t>thần đèn.</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C2DCAC-C9EB-460E-9C6A-129CEEBA7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01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Cách chơi: </a:t>
            </a:r>
            <a:r>
              <a:rPr lang="en-US" b="0"/>
              <a:t>Chọn giấy câu hỏi &gt; HS trả lời đúng sau khi bấm “</a:t>
            </a:r>
            <a:r>
              <a:rPr lang="en-US" b="1"/>
              <a:t>Quay lại” </a:t>
            </a:r>
            <a:r>
              <a:rPr lang="en-US" b="0"/>
              <a:t>chọn vào nút tròn có số tương ứng bên dưới để ẩn giấy đi. Hoàn thành tất cả bấm chọn </a:t>
            </a:r>
            <a:r>
              <a:rPr lang="en-US" b="1"/>
              <a:t>“Giải cứu” </a:t>
            </a:r>
            <a:r>
              <a:rPr lang="en-US" b="0"/>
              <a:t>thần đèn.</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C2DCAC-C9EB-460E-9C6A-129CEEBA7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200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Cách chơi: </a:t>
            </a:r>
            <a:r>
              <a:rPr lang="en-US" b="0"/>
              <a:t>Chọn giấy câu hỏi &gt; HS trả lời đúng sau khi bấm “</a:t>
            </a:r>
            <a:r>
              <a:rPr lang="en-US" b="1"/>
              <a:t>Quay lại” </a:t>
            </a:r>
            <a:r>
              <a:rPr lang="en-US" b="0"/>
              <a:t>chọn vào nút tròn có số tương ứng bên dưới để ẩn giấy đi. Hoàn thành tất cả bấm chọn </a:t>
            </a:r>
            <a:r>
              <a:rPr lang="en-US" b="1"/>
              <a:t>“Giải cứu” </a:t>
            </a:r>
            <a:r>
              <a:rPr lang="en-US" b="0"/>
              <a:t>thần đèn.</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C2DCAC-C9EB-460E-9C6A-129CEEBA7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109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Cách chơi: </a:t>
            </a:r>
            <a:r>
              <a:rPr lang="en-US" b="0"/>
              <a:t>Chọn giấy câu hỏi &gt; HS trả lời đúng sau khi bấm “</a:t>
            </a:r>
            <a:r>
              <a:rPr lang="en-US" b="1"/>
              <a:t>Quay lại” </a:t>
            </a:r>
            <a:r>
              <a:rPr lang="en-US" b="0"/>
              <a:t>chọn vào nút tròn có số tương ứng bên dưới để ẩn giấy đi. Hoàn thành tất cả bấm chọn </a:t>
            </a:r>
            <a:r>
              <a:rPr lang="en-US" b="1"/>
              <a:t>“Giải cứu” </a:t>
            </a:r>
            <a:r>
              <a:rPr lang="en-US" b="0"/>
              <a:t>thần đèn.</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C2DCAC-C9EB-460E-9C6A-129CEEBA7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47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t>2025/12/19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2618073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t>2025/12/19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938497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t>2025/12/19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88715651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8003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3455746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258816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hình 1">
            <a:extLst>
              <a:ext uri="{FF2B5EF4-FFF2-40B4-BE49-F238E27FC236}">
                <a16:creationId xmlns:a16="http://schemas.microsoft.com/office/drawing/2014/main" id="{C2D9C49D-C931-40F3-A0DF-DDF8A227D339}"/>
              </a:ext>
            </a:extLst>
          </p:cNvPr>
          <p:cNvPicPr>
            <a:picLocks noChangeAspect="1"/>
          </p:cNvPicPr>
          <p:nvPr userDrawn="1"/>
        </p:nvPicPr>
        <p:blipFill>
          <a:blip r:embed="rId3"/>
          <a:stretch>
            <a:fillRect/>
          </a:stretch>
        </p:blipFill>
        <p:spPr>
          <a:xfrm>
            <a:off x="39197" y="2583057"/>
            <a:ext cx="4068568" cy="4243291"/>
          </a:xfrm>
          <a:prstGeom prst="rect">
            <a:avLst/>
          </a:prstGeom>
        </p:spPr>
      </p:pic>
    </p:spTree>
    <p:extLst>
      <p:ext uri="{BB962C8B-B14F-4D97-AF65-F5344CB8AC3E}">
        <p14:creationId xmlns:p14="http://schemas.microsoft.com/office/powerpoint/2010/main" val="281796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ạt độ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1">
            <a:extLst>
              <a:ext uri="{FF2B5EF4-FFF2-40B4-BE49-F238E27FC236}">
                <a16:creationId xmlns:a16="http://schemas.microsoft.com/office/drawing/2014/main" id="{7F6CC07A-C8CC-4D07-BB1A-C24F7CBE87E7}"/>
              </a:ext>
            </a:extLst>
          </p:cNvPr>
          <p:cNvSpPr txBox="1"/>
          <p:nvPr userDrawn="1"/>
        </p:nvSpPr>
        <p:spPr>
          <a:xfrm>
            <a:off x="127178" y="44603"/>
            <a:ext cx="1975589" cy="477054"/>
          </a:xfrm>
          <a:prstGeom prst="rect">
            <a:avLst/>
          </a:prstGeom>
          <a:noFill/>
        </p:spPr>
        <p:txBody>
          <a:bodyPr wrap="square" rtlCol="0">
            <a:spAutoFit/>
          </a:bodyPr>
          <a:lstStyle>
            <a:defPPr>
              <a:defRPr lang="vi-VN"/>
            </a:defPPr>
            <a:lvl1pPr defTabSz="685800">
              <a:defRPr sz="1400">
                <a:solidFill>
                  <a:schemeClr val="bg1"/>
                </a:solidFill>
                <a:effectLst>
                  <a:glow rad="101600">
                    <a:schemeClr val="accent5">
                      <a:satMod val="175000"/>
                      <a:alpha val="40000"/>
                    </a:scheme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2500">
                <a:effectLst>
                  <a:glow rad="101600">
                    <a:srgbClr val="832989"/>
                  </a:glow>
                  <a:reflection blurRad="6350" stA="55000" endA="300" endPos="45500" dir="5400000" sy="-100000" algn="bl" rotWithShape="0"/>
                </a:effectLst>
              </a:rPr>
              <a:t>Tiếng Việt 1</a:t>
            </a:r>
            <a:endParaRPr lang="vi-VN" sz="2500">
              <a:effectLst>
                <a:glow rad="101600">
                  <a:srgbClr val="832989"/>
                </a:glow>
                <a:reflection blurRad="6350" stA="55000" endA="300" endPos="45500" dir="5400000" sy="-100000" algn="bl" rotWithShape="0"/>
              </a:effectLst>
            </a:endParaRPr>
          </a:p>
        </p:txBody>
      </p:sp>
    </p:spTree>
    <p:extLst>
      <p:ext uri="{BB962C8B-B14F-4D97-AF65-F5344CB8AC3E}">
        <p14:creationId xmlns:p14="http://schemas.microsoft.com/office/powerpoint/2010/main" val="250633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ội du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1">
            <a:extLst>
              <a:ext uri="{FF2B5EF4-FFF2-40B4-BE49-F238E27FC236}">
                <a16:creationId xmlns:a16="http://schemas.microsoft.com/office/drawing/2014/main" id="{AC033EC1-D253-42E1-8616-7DC87870FCC0}"/>
              </a:ext>
            </a:extLst>
          </p:cNvPr>
          <p:cNvSpPr txBox="1"/>
          <p:nvPr userDrawn="1"/>
        </p:nvSpPr>
        <p:spPr>
          <a:xfrm>
            <a:off x="127178" y="44603"/>
            <a:ext cx="1975589" cy="477054"/>
          </a:xfrm>
          <a:prstGeom prst="rect">
            <a:avLst/>
          </a:prstGeom>
          <a:noFill/>
        </p:spPr>
        <p:txBody>
          <a:bodyPr wrap="square" rtlCol="0">
            <a:spAutoFit/>
          </a:bodyPr>
          <a:lstStyle>
            <a:defPPr>
              <a:defRPr lang="vi-VN"/>
            </a:defPPr>
            <a:lvl1pPr defTabSz="685800">
              <a:defRPr sz="1400">
                <a:solidFill>
                  <a:schemeClr val="bg1"/>
                </a:solidFill>
                <a:effectLst>
                  <a:glow rad="101600">
                    <a:schemeClr val="accent5">
                      <a:satMod val="175000"/>
                      <a:alpha val="40000"/>
                    </a:scheme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2500">
                <a:effectLst>
                  <a:glow rad="101600">
                    <a:srgbClr val="832989"/>
                  </a:glow>
                  <a:reflection blurRad="6350" stA="55000" endA="300" endPos="45500" dir="5400000" sy="-100000" algn="bl" rotWithShape="0"/>
                </a:effectLst>
              </a:rPr>
              <a:t>Tiếng Việt 1</a:t>
            </a:r>
            <a:endParaRPr lang="vi-VN" sz="2500">
              <a:effectLst>
                <a:glow rad="101600">
                  <a:srgbClr val="832989"/>
                </a:glow>
                <a:reflection blurRad="6350" stA="55000" endA="300" endPos="45500" dir="5400000" sy="-100000" algn="bl" rotWithShape="0"/>
              </a:effectLst>
            </a:endParaRPr>
          </a:p>
        </p:txBody>
      </p:sp>
    </p:spTree>
    <p:extLst>
      <p:ext uri="{BB962C8B-B14F-4D97-AF65-F5344CB8AC3E}">
        <p14:creationId xmlns:p14="http://schemas.microsoft.com/office/powerpoint/2010/main" val="356797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ội du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1">
            <a:extLst>
              <a:ext uri="{FF2B5EF4-FFF2-40B4-BE49-F238E27FC236}">
                <a16:creationId xmlns:a16="http://schemas.microsoft.com/office/drawing/2014/main" id="{FDC47411-AFA6-4193-BC45-0E66F9CA02DC}"/>
              </a:ext>
            </a:extLst>
          </p:cNvPr>
          <p:cNvSpPr txBox="1"/>
          <p:nvPr userDrawn="1"/>
        </p:nvSpPr>
        <p:spPr>
          <a:xfrm>
            <a:off x="127178" y="44603"/>
            <a:ext cx="1975589" cy="477054"/>
          </a:xfrm>
          <a:prstGeom prst="rect">
            <a:avLst/>
          </a:prstGeom>
          <a:noFill/>
        </p:spPr>
        <p:txBody>
          <a:bodyPr wrap="square" rtlCol="0">
            <a:spAutoFit/>
          </a:bodyPr>
          <a:lstStyle>
            <a:defPPr>
              <a:defRPr lang="vi-VN"/>
            </a:defPPr>
            <a:lvl1pPr defTabSz="685800">
              <a:defRPr sz="1400">
                <a:solidFill>
                  <a:schemeClr val="bg1"/>
                </a:solidFill>
                <a:effectLst>
                  <a:glow rad="101600">
                    <a:schemeClr val="accent5">
                      <a:satMod val="175000"/>
                      <a:alpha val="40000"/>
                    </a:scheme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2500">
                <a:effectLst>
                  <a:glow rad="101600">
                    <a:srgbClr val="832989"/>
                  </a:glow>
                  <a:reflection blurRad="6350" stA="55000" endA="300" endPos="45500" dir="5400000" sy="-100000" algn="bl" rotWithShape="0"/>
                </a:effectLst>
              </a:rPr>
              <a:t>Tiếng Việt 1</a:t>
            </a:r>
            <a:endParaRPr lang="vi-VN" sz="2500">
              <a:effectLst>
                <a:glow rad="101600">
                  <a:srgbClr val="832989"/>
                </a:glow>
                <a:reflection blurRad="6350" stA="55000" endA="300" endPos="45500" dir="5400000" sy="-100000" algn="bl" rotWithShape="0"/>
              </a:effectLst>
            </a:endParaRPr>
          </a:p>
        </p:txBody>
      </p:sp>
    </p:spTree>
    <p:extLst>
      <p:ext uri="{BB962C8B-B14F-4D97-AF65-F5344CB8AC3E}">
        <p14:creationId xmlns:p14="http://schemas.microsoft.com/office/powerpoint/2010/main" val="322153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82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t>2025/12/19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444966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ội du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ếng Việt 1">
            <a:extLst>
              <a:ext uri="{FF2B5EF4-FFF2-40B4-BE49-F238E27FC236}">
                <a16:creationId xmlns:a16="http://schemas.microsoft.com/office/drawing/2014/main" id="{0B4573A7-E5DA-4359-9553-50541F8F8692}"/>
              </a:ext>
            </a:extLst>
          </p:cNvPr>
          <p:cNvSpPr txBox="1"/>
          <p:nvPr userDrawn="1"/>
        </p:nvSpPr>
        <p:spPr>
          <a:xfrm>
            <a:off x="127178" y="44603"/>
            <a:ext cx="1975589" cy="477054"/>
          </a:xfrm>
          <a:prstGeom prst="rect">
            <a:avLst/>
          </a:prstGeom>
          <a:noFill/>
        </p:spPr>
        <p:txBody>
          <a:bodyPr wrap="square" rtlCol="0">
            <a:spAutoFit/>
          </a:bodyPr>
          <a:lstStyle>
            <a:defPPr>
              <a:defRPr lang="vi-VN"/>
            </a:defPPr>
            <a:lvl1pPr defTabSz="685800">
              <a:defRPr sz="1400">
                <a:solidFill>
                  <a:schemeClr val="bg1"/>
                </a:solidFill>
                <a:effectLst>
                  <a:glow rad="101600">
                    <a:schemeClr val="accent5">
                      <a:satMod val="175000"/>
                      <a:alpha val="40000"/>
                    </a:scheme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2500">
                <a:effectLst>
                  <a:glow rad="101600">
                    <a:srgbClr val="832989"/>
                  </a:glow>
                  <a:reflection blurRad="6350" stA="55000" endA="300" endPos="45500" dir="5400000" sy="-100000" algn="bl" rotWithShape="0"/>
                </a:effectLst>
              </a:rPr>
              <a:t>Tiếng Việt 1</a:t>
            </a:r>
            <a:endParaRPr lang="vi-VN" sz="2500">
              <a:effectLst>
                <a:glow rad="101600">
                  <a:srgbClr val="832989"/>
                </a:glow>
                <a:reflection blurRad="6350" stA="55000" endA="300" endPos="45500" dir="5400000" sy="-100000" algn="bl" rotWithShape="0"/>
              </a:effectLst>
            </a:endParaRPr>
          </a:p>
        </p:txBody>
      </p:sp>
    </p:spTree>
    <p:extLst>
      <p:ext uri="{BB962C8B-B14F-4D97-AF65-F5344CB8AC3E}">
        <p14:creationId xmlns:p14="http://schemas.microsoft.com/office/powerpoint/2010/main" val="357355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ội du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1">
            <a:extLst>
              <a:ext uri="{FF2B5EF4-FFF2-40B4-BE49-F238E27FC236}">
                <a16:creationId xmlns:a16="http://schemas.microsoft.com/office/drawing/2014/main" id="{CD448E38-0475-48D0-B252-862C5A599EC2}"/>
              </a:ext>
            </a:extLst>
          </p:cNvPr>
          <p:cNvSpPr txBox="1"/>
          <p:nvPr userDrawn="1"/>
        </p:nvSpPr>
        <p:spPr>
          <a:xfrm>
            <a:off x="127178" y="44603"/>
            <a:ext cx="1975589" cy="477054"/>
          </a:xfrm>
          <a:prstGeom prst="rect">
            <a:avLst/>
          </a:prstGeom>
          <a:noFill/>
        </p:spPr>
        <p:txBody>
          <a:bodyPr wrap="square" rtlCol="0">
            <a:spAutoFit/>
          </a:bodyPr>
          <a:lstStyle>
            <a:defPPr>
              <a:defRPr lang="vi-VN"/>
            </a:defPPr>
            <a:lvl1pPr defTabSz="685800">
              <a:defRPr sz="1400">
                <a:solidFill>
                  <a:schemeClr val="bg1"/>
                </a:solidFill>
                <a:effectLst>
                  <a:glow rad="101600">
                    <a:schemeClr val="accent5">
                      <a:satMod val="175000"/>
                      <a:alpha val="40000"/>
                    </a:scheme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2500">
                <a:effectLst>
                  <a:glow rad="101600">
                    <a:srgbClr val="832989"/>
                  </a:glow>
                  <a:reflection blurRad="6350" stA="55000" endA="300" endPos="45500" dir="5400000" sy="-100000" algn="bl" rotWithShape="0"/>
                </a:effectLst>
              </a:rPr>
              <a:t>Tiếng Việt 1</a:t>
            </a:r>
            <a:endParaRPr lang="vi-VN" sz="2500">
              <a:effectLst>
                <a:glow rad="101600">
                  <a:srgbClr val="832989"/>
                </a:glow>
                <a:reflection blurRad="6350" stA="55000" endA="300" endPos="45500" dir="5400000" sy="-100000" algn="bl" rotWithShape="0"/>
              </a:effectLst>
            </a:endParaRPr>
          </a:p>
        </p:txBody>
      </p:sp>
    </p:spTree>
    <p:extLst>
      <p:ext uri="{BB962C8B-B14F-4D97-AF65-F5344CB8AC3E}">
        <p14:creationId xmlns:p14="http://schemas.microsoft.com/office/powerpoint/2010/main" val="149171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79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t>2025/12/19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35619447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t>2025/12/19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95121792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t>2025/12/19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94150090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t>2025/12/19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5595272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t>2025/12/19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763508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t>2025/12/19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6348164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t>2025/12/19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3592522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082ED0-AC77-76A9-CA9C-F1C68B4F4A13}"/>
              </a:ext>
            </a:extLst>
          </p:cNvPr>
          <p:cNvPicPr>
            <a:picLocks noChangeAspect="1"/>
          </p:cNvPicPr>
          <p:nvPr userDrawn="1"/>
        </p:nvPicPr>
        <p:blipFill>
          <a:blip r:embed="rId17"/>
          <a:stretch>
            <a:fillRect/>
          </a:stretch>
        </p:blipFill>
        <p:spPr>
          <a:xfrm>
            <a:off x="0" y="31467"/>
            <a:ext cx="12192000" cy="6795066"/>
          </a:xfrm>
          <a:prstGeom prst="rect">
            <a:avLst/>
          </a:prstGeom>
        </p:spPr>
      </p:pic>
      <p:sp>
        <p:nvSpPr>
          <p:cNvPr id="4" name="Rectangle 3">
            <a:extLst>
              <a:ext uri="{FF2B5EF4-FFF2-40B4-BE49-F238E27FC236}">
                <a16:creationId xmlns:a16="http://schemas.microsoft.com/office/drawing/2014/main" id="{D0D58A2B-4A16-2739-748E-536389711A0E}"/>
              </a:ext>
            </a:extLst>
          </p:cNvPr>
          <p:cNvSpPr/>
          <p:nvPr userDrawn="1"/>
        </p:nvSpPr>
        <p:spPr>
          <a:xfrm>
            <a:off x="231354" y="308472"/>
            <a:ext cx="11710930" cy="6268598"/>
          </a:xfrm>
          <a:prstGeom prst="rect">
            <a:avLst/>
          </a:prstGeom>
          <a:solidFill>
            <a:schemeClr val="bg1"/>
          </a:solidFill>
          <a:ln w="38100">
            <a:solidFill>
              <a:srgbClr val="B5A5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6" name="Picture 5" descr="A round pink circle with white text and a black background&#10;&#10;AI-generated content may be incorrect.">
            <a:extLst>
              <a:ext uri="{FF2B5EF4-FFF2-40B4-BE49-F238E27FC236}">
                <a16:creationId xmlns:a16="http://schemas.microsoft.com/office/drawing/2014/main" id="{FE16A130-AF44-B391-6462-97C8052EBA6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84132" y="144159"/>
            <a:ext cx="1590050" cy="1590050"/>
          </a:xfrm>
          <a:prstGeom prst="rect">
            <a:avLst/>
          </a:prstGeom>
        </p:spPr>
      </p:pic>
    </p:spTree>
    <p:extLst>
      <p:ext uri="{BB962C8B-B14F-4D97-AF65-F5344CB8AC3E}">
        <p14:creationId xmlns:p14="http://schemas.microsoft.com/office/powerpoint/2010/main" val="1625212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07" r:id="rId14"/>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5508D614-768F-61B5-CC56-57F21CCD790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784132" y="144159"/>
            <a:ext cx="1590050" cy="1590050"/>
          </a:xfrm>
          <a:prstGeom prst="rect">
            <a:avLst/>
          </a:prstGeom>
        </p:spPr>
      </p:pic>
    </p:spTree>
    <p:extLst>
      <p:ext uri="{BB962C8B-B14F-4D97-AF65-F5344CB8AC3E}">
        <p14:creationId xmlns:p14="http://schemas.microsoft.com/office/powerpoint/2010/main" val="18736776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5.xml"/><Relationship Id="rId7" Type="http://schemas.microsoft.com/office/2007/relationships/hdphoto" Target="../media/hdphoto4.wdp"/><Relationship Id="rId2" Type="http://schemas.openxmlformats.org/officeDocument/2006/relationships/slideLayout" Target="../slideLayouts/slideLayout22.xml"/><Relationship Id="rId1" Type="http://schemas.openxmlformats.org/officeDocument/2006/relationships/tags" Target="../tags/tag5.xml"/><Relationship Id="rId6" Type="http://schemas.openxmlformats.org/officeDocument/2006/relationships/image" Target="../media/image34.png"/><Relationship Id="rId5" Type="http://schemas.openxmlformats.org/officeDocument/2006/relationships/image" Target="../media/image32.gif"/><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media1.mp3"/><Relationship Id="rId7" Type="http://schemas.openxmlformats.org/officeDocument/2006/relationships/image" Target="../media/image32.gif"/><Relationship Id="rId2" Type="http://schemas.microsoft.com/office/2007/relationships/media" Target="../media/media1.mp3"/><Relationship Id="rId1" Type="http://schemas.openxmlformats.org/officeDocument/2006/relationships/tags" Target="../tags/tag6.xml"/><Relationship Id="rId6" Type="http://schemas.openxmlformats.org/officeDocument/2006/relationships/image" Target="../media/image31.jpg"/><Relationship Id="rId11" Type="http://schemas.openxmlformats.org/officeDocument/2006/relationships/image" Target="../media/image41.png"/><Relationship Id="rId5" Type="http://schemas.openxmlformats.org/officeDocument/2006/relationships/notesSlide" Target="../notesSlides/notesSlide6.xml"/><Relationship Id="rId10" Type="http://schemas.openxmlformats.org/officeDocument/2006/relationships/image" Target="../media/image40.png"/><Relationship Id="rId4" Type="http://schemas.openxmlformats.org/officeDocument/2006/relationships/slideLayout" Target="../slideLayouts/slideLayout22.xml"/><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svg"/></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xml"/><Relationship Id="rId7" Type="http://schemas.openxmlformats.org/officeDocument/2006/relationships/image" Target="../media/image34.png"/><Relationship Id="rId2" Type="http://schemas.openxmlformats.org/officeDocument/2006/relationships/slideLayout" Target="../slideLayouts/slideLayout22.xml"/><Relationship Id="rId1" Type="http://schemas.openxmlformats.org/officeDocument/2006/relationships/tags" Target="../tags/tag1.xml"/><Relationship Id="rId6" Type="http://schemas.openxmlformats.org/officeDocument/2006/relationships/image" Target="../media/image33.png"/><Relationship Id="rId5" Type="http://schemas.openxmlformats.org/officeDocument/2006/relationships/image" Target="../media/image32.gif"/><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xml"/><Relationship Id="rId7" Type="http://schemas.microsoft.com/office/2007/relationships/hdphoto" Target="../media/hdphoto4.wdp"/><Relationship Id="rId2" Type="http://schemas.openxmlformats.org/officeDocument/2006/relationships/slideLayout" Target="../slideLayouts/slideLayout22.xml"/><Relationship Id="rId1" Type="http://schemas.openxmlformats.org/officeDocument/2006/relationships/tags" Target="../tags/tag2.xml"/><Relationship Id="rId6" Type="http://schemas.openxmlformats.org/officeDocument/2006/relationships/image" Target="../media/image34.png"/><Relationship Id="rId5" Type="http://schemas.openxmlformats.org/officeDocument/2006/relationships/image" Target="../media/image32.gif"/><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3.xml"/><Relationship Id="rId7" Type="http://schemas.openxmlformats.org/officeDocument/2006/relationships/image" Target="../media/image34.png"/><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image" Target="../media/image32.gif"/><Relationship Id="rId5" Type="http://schemas.openxmlformats.org/officeDocument/2006/relationships/image" Target="../media/image31.jpg"/><Relationship Id="rId10" Type="http://schemas.openxmlformats.org/officeDocument/2006/relationships/image" Target="../media/image37.png"/><Relationship Id="rId4" Type="http://schemas.openxmlformats.org/officeDocument/2006/relationships/audio" Target="../media/audio1.wav"/><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4.xml"/><Relationship Id="rId7" Type="http://schemas.openxmlformats.org/officeDocument/2006/relationships/image" Target="../media/image34.png"/><Relationship Id="rId2" Type="http://schemas.openxmlformats.org/officeDocument/2006/relationships/slideLayout" Target="../slideLayouts/slideLayout22.xml"/><Relationship Id="rId1" Type="http://schemas.openxmlformats.org/officeDocument/2006/relationships/tags" Target="../tags/tag4.xml"/><Relationship Id="rId6" Type="http://schemas.openxmlformats.org/officeDocument/2006/relationships/image" Target="../media/image32.gif"/><Relationship Id="rId5" Type="http://schemas.openxmlformats.org/officeDocument/2006/relationships/image" Target="../media/image31.jpg"/><Relationship Id="rId10" Type="http://schemas.openxmlformats.org/officeDocument/2006/relationships/image" Target="../media/image37.png"/><Relationship Id="rId4" Type="http://schemas.openxmlformats.org/officeDocument/2006/relationships/audio" Target="../media/audio1.wav"/><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C60DD275-4246-401E-BA17-E6BAE60632D0}"/>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49CD258A-AD72-42B2-ACCF-A5966C93E4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 name="图片 11">
              <a:extLst>
                <a:ext uri="{FF2B5EF4-FFF2-40B4-BE49-F238E27FC236}">
                  <a16:creationId xmlns:a16="http://schemas.microsoft.com/office/drawing/2014/main" id="{FCC04B38-87A0-4292-84B8-0EE3BAC31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 name="图片 12">
              <a:extLst>
                <a:ext uri="{FF2B5EF4-FFF2-40B4-BE49-F238E27FC236}">
                  <a16:creationId xmlns:a16="http://schemas.microsoft.com/office/drawing/2014/main" id="{6760FB0B-1ABC-4A59-A737-277D091FD5A7}"/>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13">
              <a:extLst>
                <a:ext uri="{FF2B5EF4-FFF2-40B4-BE49-F238E27FC236}">
                  <a16:creationId xmlns:a16="http://schemas.microsoft.com/office/drawing/2014/main" id="{CA6693FD-857D-4189-BA78-21BFBE636C2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5" name="图片 14">
              <a:extLst>
                <a:ext uri="{FF2B5EF4-FFF2-40B4-BE49-F238E27FC236}">
                  <a16:creationId xmlns:a16="http://schemas.microsoft.com/office/drawing/2014/main" id="{7ACB3BA8-ACD1-4DBF-8113-171993D78EE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6" name="图片 15">
              <a:extLst>
                <a:ext uri="{FF2B5EF4-FFF2-40B4-BE49-F238E27FC236}">
                  <a16:creationId xmlns:a16="http://schemas.microsoft.com/office/drawing/2014/main" id="{ABCAA27F-064C-4803-B10A-7CC063775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7" name="图片 16">
              <a:extLst>
                <a:ext uri="{FF2B5EF4-FFF2-40B4-BE49-F238E27FC236}">
                  <a16:creationId xmlns:a16="http://schemas.microsoft.com/office/drawing/2014/main" id="{09C9CDD6-0BAF-415B-A1AA-F363B4B7B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 name="Rectangle: Rounded Corners 1">
            <a:extLst>
              <a:ext uri="{FF2B5EF4-FFF2-40B4-BE49-F238E27FC236}">
                <a16:creationId xmlns:a16="http://schemas.microsoft.com/office/drawing/2014/main" id="{061FD592-EDFD-5511-9D18-8256C7EE8298}"/>
              </a:ext>
            </a:extLst>
          </p:cNvPr>
          <p:cNvSpPr/>
          <p:nvPr/>
        </p:nvSpPr>
        <p:spPr>
          <a:xfrm>
            <a:off x="39732" y="-1994"/>
            <a:ext cx="12191999" cy="5034132"/>
          </a:xfrm>
          <a:prstGeom prst="roundRect">
            <a:avLst>
              <a:gd name="adj" fmla="val 9575"/>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8" name="Picture 17">
            <a:extLst>
              <a:ext uri="{FF2B5EF4-FFF2-40B4-BE49-F238E27FC236}">
                <a16:creationId xmlns:a16="http://schemas.microsoft.com/office/drawing/2014/main" id="{B063AA84-818D-B612-B559-6F28A2E293E1}"/>
              </a:ext>
            </a:extLst>
          </p:cNvPr>
          <p:cNvPicPr>
            <a:picLocks noChangeAspect="1"/>
          </p:cNvPicPr>
          <p:nvPr/>
        </p:nvPicPr>
        <p:blipFill>
          <a:blip r:embed="rId7"/>
          <a:stretch>
            <a:fillRect/>
          </a:stretch>
        </p:blipFill>
        <p:spPr>
          <a:xfrm>
            <a:off x="3666419" y="1397633"/>
            <a:ext cx="3981033" cy="1012024"/>
          </a:xfrm>
          <a:prstGeom prst="rect">
            <a:avLst/>
          </a:prstGeom>
        </p:spPr>
      </p:pic>
      <p:sp>
        <p:nvSpPr>
          <p:cNvPr id="20" name="Rectangle 19"/>
          <p:cNvSpPr/>
          <p:nvPr/>
        </p:nvSpPr>
        <p:spPr>
          <a:xfrm>
            <a:off x="2696544" y="201508"/>
            <a:ext cx="6427722" cy="1015663"/>
          </a:xfrm>
          <a:prstGeom prst="rect">
            <a:avLst/>
          </a:prstGeom>
          <a:noFill/>
        </p:spPr>
        <p:txBody>
          <a:bodyPr wrap="none" lIns="91440" tIns="45720" rIns="91440" bIns="45720">
            <a:spAutoFit/>
          </a:bodyPr>
          <a:lstStyle/>
          <a:p>
            <a:pPr algn="ctr"/>
            <a:r>
              <a:rPr lang="en-US" sz="28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ỦY BAN NHÂN DÂN </a:t>
            </a:r>
            <a:r>
              <a:rPr lang="vi-VN" sz="28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XÃ</a:t>
            </a:r>
            <a:r>
              <a:rPr lang="en-US" sz="28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AN LÃO</a:t>
            </a:r>
          </a:p>
          <a:p>
            <a:pPr algn="ctr"/>
            <a:r>
              <a:rPr lang="en-US" sz="3200" b="1"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TRƯỜNG TIỂU HỌC</a:t>
            </a:r>
            <a:r>
              <a:rPr lang="vi-VN" sz="3200" b="1"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AN THẮNG</a:t>
            </a:r>
            <a:endParaRPr lang="en-US" sz="3200" b="1"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2657030" y="3728638"/>
            <a:ext cx="6456640" cy="769441"/>
          </a:xfrm>
          <a:prstGeom prst="rect">
            <a:avLst/>
          </a:prstGeom>
          <a:noFill/>
        </p:spPr>
        <p:txBody>
          <a:bodyPr wrap="none" lIns="91440" tIns="45720" rIns="91440" bIns="45720">
            <a:spAutoFit/>
          </a:bodyPr>
          <a:lstStyle/>
          <a:p>
            <a:pPr algn="ctr"/>
            <a:r>
              <a:rPr lang="en-US" sz="4400" dirty="0" err="1">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Giáo</a:t>
            </a:r>
            <a:r>
              <a:rPr lang="en-US" sz="4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4400" dirty="0" err="1">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viên:Nguyễn</a:t>
            </a:r>
            <a:r>
              <a:rPr lang="en-US" sz="4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4400" dirty="0" err="1">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Thúy</a:t>
            </a:r>
            <a:r>
              <a:rPr lang="en-US" sz="4400" dirty="0">
                <a:ln w="0"/>
                <a:solidFill>
                  <a:srgbClr val="000000"/>
                </a:solidFill>
                <a:effectLst>
                  <a:outerShdw blurRad="38100" dist="19050" dir="2700000" algn="tl" rotWithShape="0">
                    <a:srgbClr val="000000">
                      <a:alpha val="40000"/>
                    </a:srgbClr>
                  </a:outerShdw>
                </a:effectLst>
                <a:latin typeface="Times New Roman" panose="02020603050405020304" pitchFamily="18" charset="0"/>
                <a:cs typeface="Times New Roman" panose="02020603050405020304" pitchFamily="18" charset="0"/>
              </a:rPr>
              <a:t> Hà</a:t>
            </a:r>
          </a:p>
        </p:txBody>
      </p:sp>
      <p:pic>
        <p:nvPicPr>
          <p:cNvPr id="3" name="Picture 2">
            <a:extLst>
              <a:ext uri="{FF2B5EF4-FFF2-40B4-BE49-F238E27FC236}">
                <a16:creationId xmlns:a16="http://schemas.microsoft.com/office/drawing/2014/main" id="{8D291CE2-CC4C-9BB9-6896-55E6858111CE}"/>
              </a:ext>
            </a:extLst>
          </p:cNvPr>
          <p:cNvPicPr>
            <a:picLocks noChangeAspect="1"/>
          </p:cNvPicPr>
          <p:nvPr/>
        </p:nvPicPr>
        <p:blipFill>
          <a:blip r:embed="rId8"/>
          <a:stretch>
            <a:fillRect/>
          </a:stretch>
        </p:blipFill>
        <p:spPr>
          <a:xfrm>
            <a:off x="1035985" y="2139584"/>
            <a:ext cx="10199492" cy="2578832"/>
          </a:xfrm>
          <a:prstGeom prst="rect">
            <a:avLst/>
          </a:prstGeom>
        </p:spPr>
      </p:pic>
    </p:spTree>
    <p:extLst>
      <p:ext uri="{BB962C8B-B14F-4D97-AF65-F5344CB8AC3E}">
        <p14:creationId xmlns:p14="http://schemas.microsoft.com/office/powerpoint/2010/main" val="1342051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9000"/>
          </a:stretch>
        </a:blipFill>
        <a:effectLst/>
      </p:bgPr>
    </p:bg>
    <p:spTree>
      <p:nvGrpSpPr>
        <p:cNvPr id="1" name=""/>
        <p:cNvGrpSpPr/>
        <p:nvPr/>
      </p:nvGrpSpPr>
      <p:grpSpPr>
        <a:xfrm>
          <a:off x="0" y="0"/>
          <a:ext cx="0" cy="0"/>
          <a:chOff x="0" y="0"/>
          <a:chExt cx="0" cy="0"/>
        </a:xfrm>
      </p:grpSpPr>
      <p:pic>
        <p:nvPicPr>
          <p:cNvPr id="20" name="thần đèn">
            <a:extLst>
              <a:ext uri="{FF2B5EF4-FFF2-40B4-BE49-F238E27FC236}">
                <a16:creationId xmlns:a16="http://schemas.microsoft.com/office/drawing/2014/main" id="{A2E9FD08-3D50-4476-9C19-FB13969559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01" y="4202711"/>
            <a:ext cx="2588217" cy="2588217"/>
          </a:xfrm>
          <a:prstGeom prst="rect">
            <a:avLst/>
          </a:prstGeom>
        </p:spPr>
      </p:pic>
      <p:grpSp>
        <p:nvGrpSpPr>
          <p:cNvPr id="21" name="Group 20">
            <a:extLst>
              <a:ext uri="{FF2B5EF4-FFF2-40B4-BE49-F238E27FC236}">
                <a16:creationId xmlns:a16="http://schemas.microsoft.com/office/drawing/2014/main" id="{76D4BCD9-0BBC-4A70-A18B-47A6A51B48FA}"/>
              </a:ext>
            </a:extLst>
          </p:cNvPr>
          <p:cNvGrpSpPr/>
          <p:nvPr/>
        </p:nvGrpSpPr>
        <p:grpSpPr>
          <a:xfrm>
            <a:off x="495300" y="543351"/>
            <a:ext cx="10808683" cy="5800299"/>
            <a:chOff x="76504" y="514663"/>
            <a:chExt cx="7485060" cy="5687287"/>
          </a:xfrm>
          <a:solidFill>
            <a:schemeClr val="bg1"/>
          </a:solidFill>
        </p:grpSpPr>
        <p:sp>
          <p:nvSpPr>
            <p:cNvPr id="22" name="Rectangle: Rounded Corners 21">
              <a:extLst>
                <a:ext uri="{FF2B5EF4-FFF2-40B4-BE49-F238E27FC236}">
                  <a16:creationId xmlns:a16="http://schemas.microsoft.com/office/drawing/2014/main" id="{222033E4-FD36-4C68-AB8B-432511490E2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15900EFB-E9AD-4EA7-AE16-9E6D5A814E06}"/>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B3B556D5-8D0A-4BB3-876B-C6C9E0B05848}"/>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7F97329B-C297-4868-8867-44267E45B59B}"/>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
        <p:nvSpPr>
          <p:cNvPr id="30" name="Content Placeholder 2">
            <a:extLst>
              <a:ext uri="{FF2B5EF4-FFF2-40B4-BE49-F238E27FC236}">
                <a16:creationId xmlns:a16="http://schemas.microsoft.com/office/drawing/2014/main" id="{178E0A41-9E08-45B5-8418-F09276EDB00C}"/>
              </a:ext>
            </a:extLst>
          </p:cNvPr>
          <p:cNvSpPr txBox="1">
            <a:spLocks/>
          </p:cNvSpPr>
          <p:nvPr/>
        </p:nvSpPr>
        <p:spPr>
          <a:xfrm>
            <a:off x="1914744" y="948277"/>
            <a:ext cx="8438296"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vi-VN" sz="3200" b="1" dirty="0">
                <a:latin typeface="Cambria" panose="02040503050406030204" pitchFamily="18" charset="0"/>
                <a:ea typeface="Cambria" panose="02040503050406030204" pitchFamily="18" charset="0"/>
                <a:cs typeface="Arial-Rounded" panose="020B0500000000000000" pitchFamily="34" charset="0"/>
              </a:rPr>
              <a:t>Nói 2 – 3 câu về một con đường được tả trong bài thơ.</a:t>
            </a:r>
            <a:endParaRPr lang="vi-VN" sz="3200" b="1" dirty="0">
              <a:latin typeface="Cambria" panose="02040503050406030204" pitchFamily="18" charset="0"/>
              <a:ea typeface="Cambria" panose="02040503050406030204" pitchFamily="18" charset="0"/>
              <a:cs typeface="Arial-Rounded" panose="020B0500000000000000" pitchFamily="34" charset="0"/>
              <a:sym typeface="+mn-ea"/>
            </a:endParaRPr>
          </a:p>
        </p:txBody>
      </p:sp>
      <p:pic>
        <p:nvPicPr>
          <p:cNvPr id="19" name="quay lại">
            <a:hlinkClick r:id="" action="ppaction://noaction"/>
            <a:extLst>
              <a:ext uri="{FF2B5EF4-FFF2-40B4-BE49-F238E27FC236}">
                <a16:creationId xmlns:a16="http://schemas.microsoft.com/office/drawing/2014/main" id="{24F84C28-3C82-4065-91A7-91EAA08D50A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8151" b="84505" l="21889" r="51977"/>
                    </a14:imgEffect>
                  </a14:imgLayer>
                </a14:imgProps>
              </a:ext>
            </a:extLst>
          </a:blip>
          <a:srcRect l="22249" t="37625" r="47657" b="14618"/>
          <a:stretch/>
        </p:blipFill>
        <p:spPr>
          <a:xfrm>
            <a:off x="10093849" y="4985997"/>
            <a:ext cx="2098151" cy="1872003"/>
          </a:xfrm>
          <a:prstGeom prst="rect">
            <a:avLst/>
          </a:prstGeom>
        </p:spPr>
      </p:pic>
      <p:pic>
        <p:nvPicPr>
          <p:cNvPr id="34" name="thần đèn">
            <a:extLst>
              <a:ext uri="{FF2B5EF4-FFF2-40B4-BE49-F238E27FC236}">
                <a16:creationId xmlns:a16="http://schemas.microsoft.com/office/drawing/2014/main" id="{1809D7CB-A3F8-4253-A020-C4E55DDF0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159" y="4400097"/>
            <a:ext cx="2457903" cy="2457903"/>
          </a:xfrm>
          <a:prstGeom prst="rect">
            <a:avLst/>
          </a:prstGeom>
        </p:spPr>
      </p:pic>
      <p:sp>
        <p:nvSpPr>
          <p:cNvPr id="14" name="Content Placeholder 2">
            <a:extLst>
              <a:ext uri="{FF2B5EF4-FFF2-40B4-BE49-F238E27FC236}">
                <a16:creationId xmlns:a16="http://schemas.microsoft.com/office/drawing/2014/main" id="{408C8E8D-12FB-4FB0-8E29-F08D79962BCF}"/>
              </a:ext>
            </a:extLst>
          </p:cNvPr>
          <p:cNvSpPr txBox="1">
            <a:spLocks/>
          </p:cNvSpPr>
          <p:nvPr/>
        </p:nvSpPr>
        <p:spPr>
          <a:xfrm>
            <a:off x="1880294" y="3786993"/>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TextBox 16">
            <a:extLst>
              <a:ext uri="{FF2B5EF4-FFF2-40B4-BE49-F238E27FC236}">
                <a16:creationId xmlns:a16="http://schemas.microsoft.com/office/drawing/2014/main" id="{7865EBED-32F5-4947-8714-FFF0D4439737}"/>
              </a:ext>
            </a:extLst>
          </p:cNvPr>
          <p:cNvSpPr txBox="1"/>
          <p:nvPr/>
        </p:nvSpPr>
        <p:spPr>
          <a:xfrm>
            <a:off x="1382234" y="2736243"/>
            <a:ext cx="8878186" cy="2127587"/>
          </a:xfrm>
          <a:prstGeom prst="roundRect">
            <a:avLst>
              <a:gd name="adj" fmla="val 31168"/>
            </a:avLst>
          </a:prstGeom>
          <a:solidFill>
            <a:schemeClr val="accent5">
              <a:lumMod val="20000"/>
              <a:lumOff val="80000"/>
            </a:schemeClr>
          </a:solidFill>
          <a:ln w="635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defTabSz="457200"/>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Em</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thích</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nhất</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con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đường</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của</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chú</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phi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công</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Con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đường</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này</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lẫn</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vào</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trong</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mây</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ở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rất</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cao</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và</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xa</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trên</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bầu</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trời</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đầy</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sao</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endParaRPr lang="vi-VN" sz="36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15" name="Picture 4" descr="Số 5 có ý nghĩa gì? - Ý nghĩa của số 5 - HoaTieu.vn">
            <a:extLst>
              <a:ext uri="{FF2B5EF4-FFF2-40B4-BE49-F238E27FC236}">
                <a16:creationId xmlns:a16="http://schemas.microsoft.com/office/drawing/2014/main" id="{C5B05A0D-8663-4DB6-92A7-09F6DF00872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9874" y="1158934"/>
            <a:ext cx="863340" cy="863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82222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14"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b="-9000"/>
          </a:stretch>
        </a:blipFill>
        <a:effectLst/>
      </p:bgPr>
    </p:bg>
    <p:spTree>
      <p:nvGrpSpPr>
        <p:cNvPr id="1" name=""/>
        <p:cNvGrpSpPr/>
        <p:nvPr/>
      </p:nvGrpSpPr>
      <p:grpSpPr>
        <a:xfrm>
          <a:off x="0" y="0"/>
          <a:ext cx="0" cy="0"/>
          <a:chOff x="0" y="0"/>
          <a:chExt cx="0" cy="0"/>
        </a:xfrm>
      </p:grpSpPr>
      <p:pic>
        <p:nvPicPr>
          <p:cNvPr id="20" name="thần đèn">
            <a:extLst>
              <a:ext uri="{FF2B5EF4-FFF2-40B4-BE49-F238E27FC236}">
                <a16:creationId xmlns:a16="http://schemas.microsoft.com/office/drawing/2014/main" id="{A2E9FD08-3D50-4476-9C19-FB13969559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01" y="4202711"/>
            <a:ext cx="2588217" cy="2588217"/>
          </a:xfrm>
          <a:prstGeom prst="rect">
            <a:avLst/>
          </a:prstGeom>
        </p:spPr>
      </p:pic>
      <p:grpSp>
        <p:nvGrpSpPr>
          <p:cNvPr id="21" name="Group 20">
            <a:extLst>
              <a:ext uri="{FF2B5EF4-FFF2-40B4-BE49-F238E27FC236}">
                <a16:creationId xmlns:a16="http://schemas.microsoft.com/office/drawing/2014/main" id="{76D4BCD9-0BBC-4A70-A18B-47A6A51B48FA}"/>
              </a:ext>
            </a:extLst>
          </p:cNvPr>
          <p:cNvGrpSpPr/>
          <p:nvPr/>
        </p:nvGrpSpPr>
        <p:grpSpPr>
          <a:xfrm>
            <a:off x="495300" y="543351"/>
            <a:ext cx="10808683" cy="5800299"/>
            <a:chOff x="76504" y="514663"/>
            <a:chExt cx="7485060" cy="5687287"/>
          </a:xfrm>
          <a:solidFill>
            <a:schemeClr val="bg1"/>
          </a:solidFill>
        </p:grpSpPr>
        <p:sp>
          <p:nvSpPr>
            <p:cNvPr id="22" name="Rectangle: Rounded Corners 21">
              <a:extLst>
                <a:ext uri="{FF2B5EF4-FFF2-40B4-BE49-F238E27FC236}">
                  <a16:creationId xmlns:a16="http://schemas.microsoft.com/office/drawing/2014/main" id="{222033E4-FD36-4C68-AB8B-432511490E2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15900EFB-E9AD-4EA7-AE16-9E6D5A814E06}"/>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B3B556D5-8D0A-4BB3-876B-C6C9E0B05848}"/>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7F97329B-C297-4868-8867-44267E45B59B}"/>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9" name="quay lại">
            <a:hlinkClick r:id="" action="ppaction://noaction"/>
            <a:extLst>
              <a:ext uri="{FF2B5EF4-FFF2-40B4-BE49-F238E27FC236}">
                <a16:creationId xmlns:a16="http://schemas.microsoft.com/office/drawing/2014/main" id="{24F84C28-3C82-4065-91A7-91EAA08D50A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8151" b="84505" l="21889" r="51977"/>
                    </a14:imgEffect>
                  </a14:imgLayer>
                </a14:imgProps>
              </a:ext>
            </a:extLst>
          </a:blip>
          <a:srcRect l="22249" t="37625" r="47657" b="14618"/>
          <a:stretch/>
        </p:blipFill>
        <p:spPr>
          <a:xfrm>
            <a:off x="10248228" y="5069125"/>
            <a:ext cx="2098151" cy="1872003"/>
          </a:xfrm>
          <a:prstGeom prst="rect">
            <a:avLst/>
          </a:prstGeom>
        </p:spPr>
      </p:pic>
      <p:pic>
        <p:nvPicPr>
          <p:cNvPr id="34" name="thần đèn">
            <a:extLst>
              <a:ext uri="{FF2B5EF4-FFF2-40B4-BE49-F238E27FC236}">
                <a16:creationId xmlns:a16="http://schemas.microsoft.com/office/drawing/2014/main" id="{1809D7CB-A3F8-4253-A020-C4E55DDF08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159" y="4400097"/>
            <a:ext cx="2457903" cy="2457903"/>
          </a:xfrm>
          <a:prstGeom prst="rect">
            <a:avLst/>
          </a:prstGeom>
        </p:spPr>
      </p:pic>
      <p:sp>
        <p:nvSpPr>
          <p:cNvPr id="14" name="Content Placeholder 2">
            <a:extLst>
              <a:ext uri="{FF2B5EF4-FFF2-40B4-BE49-F238E27FC236}">
                <a16:creationId xmlns:a16="http://schemas.microsoft.com/office/drawing/2014/main" id="{408C8E8D-12FB-4FB0-8E29-F08D79962BCF}"/>
              </a:ext>
            </a:extLst>
          </p:cNvPr>
          <p:cNvSpPr txBox="1">
            <a:spLocks/>
          </p:cNvSpPr>
          <p:nvPr/>
        </p:nvSpPr>
        <p:spPr>
          <a:xfrm>
            <a:off x="1880294" y="3786993"/>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C97855E1-8A67-4CF8-B9CD-5FA0BE36A27E}"/>
              </a:ext>
            </a:extLst>
          </p:cNvPr>
          <p:cNvSpPr/>
          <p:nvPr/>
        </p:nvSpPr>
        <p:spPr>
          <a:xfrm>
            <a:off x="1415450" y="2295708"/>
            <a:ext cx="9305901" cy="3309445"/>
          </a:xfrm>
          <a:custGeom>
            <a:avLst/>
            <a:gdLst>
              <a:gd name="connsiteX0" fmla="*/ 0 w 9305901"/>
              <a:gd name="connsiteY0" fmla="*/ 165207 h 3309445"/>
              <a:gd name="connsiteX1" fmla="*/ 165207 w 9305901"/>
              <a:gd name="connsiteY1" fmla="*/ 0 h 3309445"/>
              <a:gd name="connsiteX2" fmla="*/ 9140694 w 9305901"/>
              <a:gd name="connsiteY2" fmla="*/ 0 h 3309445"/>
              <a:gd name="connsiteX3" fmla="*/ 9305901 w 9305901"/>
              <a:gd name="connsiteY3" fmla="*/ 165207 h 3309445"/>
              <a:gd name="connsiteX4" fmla="*/ 9305901 w 9305901"/>
              <a:gd name="connsiteY4" fmla="*/ 3144238 h 3309445"/>
              <a:gd name="connsiteX5" fmla="*/ 9140694 w 9305901"/>
              <a:gd name="connsiteY5" fmla="*/ 3309445 h 3309445"/>
              <a:gd name="connsiteX6" fmla="*/ 165207 w 9305901"/>
              <a:gd name="connsiteY6" fmla="*/ 3309445 h 3309445"/>
              <a:gd name="connsiteX7" fmla="*/ 0 w 9305901"/>
              <a:gd name="connsiteY7" fmla="*/ 3144238 h 3309445"/>
              <a:gd name="connsiteX8" fmla="*/ 0 w 9305901"/>
              <a:gd name="connsiteY8" fmla="*/ 165207 h 330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901" h="3309445" fill="none" extrusionOk="0">
                <a:moveTo>
                  <a:pt x="0" y="165207"/>
                </a:moveTo>
                <a:cubicBezTo>
                  <a:pt x="-2314" y="82195"/>
                  <a:pt x="67276" y="3278"/>
                  <a:pt x="165207" y="0"/>
                </a:cubicBezTo>
                <a:cubicBezTo>
                  <a:pt x="3554444" y="46004"/>
                  <a:pt x="7144480" y="-130779"/>
                  <a:pt x="9140694" y="0"/>
                </a:cubicBezTo>
                <a:cubicBezTo>
                  <a:pt x="9234240" y="-816"/>
                  <a:pt x="9301095" y="75955"/>
                  <a:pt x="9305901" y="165207"/>
                </a:cubicBezTo>
                <a:cubicBezTo>
                  <a:pt x="9176005" y="1295553"/>
                  <a:pt x="9231839" y="1781561"/>
                  <a:pt x="9305901" y="3144238"/>
                </a:cubicBezTo>
                <a:cubicBezTo>
                  <a:pt x="9304200" y="3232574"/>
                  <a:pt x="9239122" y="3293914"/>
                  <a:pt x="9140694" y="3309445"/>
                </a:cubicBezTo>
                <a:cubicBezTo>
                  <a:pt x="4935487" y="3165853"/>
                  <a:pt x="3237850" y="3360682"/>
                  <a:pt x="165207" y="3309445"/>
                </a:cubicBezTo>
                <a:cubicBezTo>
                  <a:pt x="68477" y="3302613"/>
                  <a:pt x="7642" y="3234980"/>
                  <a:pt x="0" y="3144238"/>
                </a:cubicBezTo>
                <a:cubicBezTo>
                  <a:pt x="-11777" y="2787397"/>
                  <a:pt x="73841" y="925628"/>
                  <a:pt x="0" y="165207"/>
                </a:cubicBezTo>
                <a:close/>
              </a:path>
              <a:path w="9305901" h="3309445" stroke="0" extrusionOk="0">
                <a:moveTo>
                  <a:pt x="0" y="165207"/>
                </a:moveTo>
                <a:cubicBezTo>
                  <a:pt x="13035" y="74687"/>
                  <a:pt x="70131" y="-1006"/>
                  <a:pt x="165207" y="0"/>
                </a:cubicBezTo>
                <a:cubicBezTo>
                  <a:pt x="2017326" y="43276"/>
                  <a:pt x="4716980" y="12265"/>
                  <a:pt x="9140694" y="0"/>
                </a:cubicBezTo>
                <a:cubicBezTo>
                  <a:pt x="9241807" y="10452"/>
                  <a:pt x="9311809" y="65039"/>
                  <a:pt x="9305901" y="165207"/>
                </a:cubicBezTo>
                <a:cubicBezTo>
                  <a:pt x="9332446" y="1173240"/>
                  <a:pt x="9431529" y="2159146"/>
                  <a:pt x="9305901" y="3144238"/>
                </a:cubicBezTo>
                <a:cubicBezTo>
                  <a:pt x="9306944" y="3247369"/>
                  <a:pt x="9241182" y="3303231"/>
                  <a:pt x="9140694" y="3309445"/>
                </a:cubicBezTo>
                <a:cubicBezTo>
                  <a:pt x="8086073" y="3144560"/>
                  <a:pt x="2225048" y="3407417"/>
                  <a:pt x="165207" y="3309445"/>
                </a:cubicBezTo>
                <a:cubicBezTo>
                  <a:pt x="81626" y="3297329"/>
                  <a:pt x="5138" y="3236387"/>
                  <a:pt x="0" y="3144238"/>
                </a:cubicBezTo>
                <a:cubicBezTo>
                  <a:pt x="-117259" y="2467251"/>
                  <a:pt x="18689" y="464123"/>
                  <a:pt x="0" y="165207"/>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5" name="Content Placeholder 2">
            <a:extLst>
              <a:ext uri="{FF2B5EF4-FFF2-40B4-BE49-F238E27FC236}">
                <a16:creationId xmlns:a16="http://schemas.microsoft.com/office/drawing/2014/main" id="{0AF9AA61-98C2-4C9F-B1D7-2A9915E15CC6}"/>
              </a:ext>
            </a:extLst>
          </p:cNvPr>
          <p:cNvSpPr txBox="1">
            <a:spLocks/>
          </p:cNvSpPr>
          <p:nvPr/>
        </p:nvSpPr>
        <p:spPr>
          <a:xfrm>
            <a:off x="1606854" y="2523951"/>
            <a:ext cx="8868105" cy="3276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4000" b="1" dirty="0">
                <a:latin typeface="Cambria" panose="02040503050406030204" pitchFamily="18" charset="0"/>
                <a:ea typeface="Cambria" panose="02040503050406030204" pitchFamily="18" charset="0"/>
                <a:cs typeface="Arial-Rounded" panose="020B0500000000000000" pitchFamily="34" charset="0"/>
              </a:rPr>
              <a:t>   Bài thơ viết về nghề nghiệp của chú phi công, chú hải quan, bác lái tàu hỏa, nghề của bố (nghề xây dựng), của mẹ (nghề nông) và việc làm hằng ngày của bé (đi học).</a:t>
            </a:r>
            <a:endParaRPr lang="en-US" sz="4000" dirty="0">
              <a:latin typeface="Cambria" panose="02040503050406030204" pitchFamily="18" charset="0"/>
              <a:ea typeface="Cambria" panose="02040503050406030204" pitchFamily="18" charset="0"/>
              <a:cs typeface="Arial-Rounded" panose="020B0500000000000000" pitchFamily="34" charset="0"/>
            </a:endParaRPr>
          </a:p>
        </p:txBody>
      </p:sp>
      <p:pic>
        <p:nvPicPr>
          <p:cNvPr id="31" name="Am-thanh-lam-phep-bang-cay-dua-than-www_tiengdong_com">
            <a:hlinkClick r:id="" action="ppaction://media"/>
            <a:extLst>
              <a:ext uri="{FF2B5EF4-FFF2-40B4-BE49-F238E27FC236}">
                <a16:creationId xmlns:a16="http://schemas.microsoft.com/office/drawing/2014/main" id="{91BB63ED-648B-4CDF-9082-69C54C605960}"/>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3939736" y="7219666"/>
            <a:ext cx="609600" cy="609600"/>
          </a:xfrm>
          <a:prstGeom prst="rect">
            <a:avLst/>
          </a:prstGeom>
        </p:spPr>
      </p:pic>
      <p:sp>
        <p:nvSpPr>
          <p:cNvPr id="33" name="Google Shape;1910;p31">
            <a:extLst>
              <a:ext uri="{FF2B5EF4-FFF2-40B4-BE49-F238E27FC236}">
                <a16:creationId xmlns:a16="http://schemas.microsoft.com/office/drawing/2014/main" id="{2EDAE210-5A76-4347-BECC-5F5136F1DB8A}"/>
              </a:ext>
            </a:extLst>
          </p:cNvPr>
          <p:cNvSpPr txBox="1">
            <a:spLocks/>
          </p:cNvSpPr>
          <p:nvPr/>
        </p:nvSpPr>
        <p:spPr>
          <a:xfrm>
            <a:off x="2462147" y="-1346640"/>
            <a:ext cx="6806019" cy="1188424"/>
          </a:xfrm>
          <a:prstGeom prst="rect">
            <a:avLst/>
          </a:prstGeom>
          <a:noFill/>
          <a:ln>
            <a:noFill/>
          </a:ln>
        </p:spPr>
        <p:txBody>
          <a:bodyPr spcFirstLastPara="1" wrap="square" lIns="91425" tIns="91425" rIns="91425" bIns="91425" numCol="1" anchor="ctr" anchorCtr="0">
            <a:prstTxWarp prst="textArchUp">
              <a:avLst>
                <a:gd name="adj" fmla="val 10975581"/>
              </a:avLst>
            </a:prstTxWarp>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457200" rtl="0" eaLnBrk="1" fontAlgn="auto" latinLnBrk="0" hangingPunct="1">
              <a:lnSpc>
                <a:spcPct val="100000"/>
              </a:lnSpc>
              <a:spcBef>
                <a:spcPts val="0"/>
              </a:spcBef>
              <a:spcAft>
                <a:spcPts val="0"/>
              </a:spcAft>
              <a:buClr>
                <a:srgbClr val="FFCB05"/>
              </a:buClr>
              <a:buSzPts val="3600"/>
              <a:buFont typeface="Chango"/>
              <a:buNone/>
              <a:tabLst/>
              <a:defRPr/>
            </a:pPr>
            <a:r>
              <a:rPr kumimoji="0" lang="en-US" sz="8000" b="0" i="0" u="none" strike="noStrike" kern="1200" cap="none" spc="0" normalizeH="0" baseline="0" noProof="0">
                <a:ln>
                  <a:solidFill>
                    <a:prstClr val="black">
                      <a:lumMod val="10000"/>
                    </a:prstClr>
                  </a:solidFill>
                </a:ln>
                <a:solidFill>
                  <a:srgbClr val="FF0000"/>
                </a:solidFill>
                <a:effectLst>
                  <a:glow rad="101600">
                    <a:prstClr val="white">
                      <a:lumMod val="60000"/>
                      <a:lumOff val="40000"/>
                      <a:alpha val="60000"/>
                    </a:prstClr>
                  </a:glow>
                </a:effectLst>
                <a:uLnTx/>
                <a:uFillTx/>
                <a:latin typeface="Cambria" panose="02040503050406030204" pitchFamily="18" charset="0"/>
                <a:ea typeface="Cambria" panose="02040503050406030204" pitchFamily="18" charset="0"/>
                <a:sym typeface="Chango"/>
              </a:rPr>
              <a:t>Nội</a:t>
            </a:r>
            <a:r>
              <a:rPr kumimoji="0" lang="en-US" sz="8000" b="0" i="0" u="none" strike="noStrike" kern="1200" cap="none" spc="0" normalizeH="0" baseline="0" noProof="0">
                <a:ln>
                  <a:solidFill>
                    <a:prstClr val="black">
                      <a:lumMod val="10000"/>
                    </a:prstClr>
                  </a:solidFill>
                </a:ln>
                <a:solidFill>
                  <a:prstClr val="white">
                    <a:lumMod val="75000"/>
                  </a:prstClr>
                </a:solidFill>
                <a:effectLst>
                  <a:glow rad="101600">
                    <a:prstClr val="white">
                      <a:lumMod val="60000"/>
                      <a:lumOff val="40000"/>
                      <a:alpha val="60000"/>
                    </a:prstClr>
                  </a:glow>
                </a:effectLst>
                <a:uLnTx/>
                <a:uFillTx/>
                <a:latin typeface="Cambria" panose="02040503050406030204" pitchFamily="18" charset="0"/>
                <a:ea typeface="Cambria" panose="02040503050406030204" pitchFamily="18" charset="0"/>
                <a:sym typeface="Chango"/>
              </a:rPr>
              <a:t> </a:t>
            </a:r>
            <a:r>
              <a:rPr kumimoji="0" lang="en-US" sz="8000" b="0" i="0" u="none" strike="noStrike" kern="1200" cap="none" spc="0" normalizeH="0" baseline="0" noProof="0">
                <a:ln>
                  <a:solidFill>
                    <a:prstClr val="black">
                      <a:lumMod val="10000"/>
                    </a:prstClr>
                  </a:solidFill>
                </a:ln>
                <a:solidFill>
                  <a:srgbClr val="00B050"/>
                </a:solidFill>
                <a:effectLst>
                  <a:glow rad="101600">
                    <a:prstClr val="white">
                      <a:lumMod val="60000"/>
                      <a:lumOff val="40000"/>
                      <a:alpha val="60000"/>
                    </a:prstClr>
                  </a:glow>
                </a:effectLst>
                <a:uLnTx/>
                <a:uFillTx/>
                <a:latin typeface="Cambria" panose="02040503050406030204" pitchFamily="18" charset="0"/>
                <a:ea typeface="Cambria" panose="02040503050406030204" pitchFamily="18" charset="0"/>
                <a:sym typeface="Chango"/>
              </a:rPr>
              <a:t>dung</a:t>
            </a:r>
            <a:r>
              <a:rPr kumimoji="0" lang="en-US" sz="8000" b="0" i="0" u="none" strike="noStrike" kern="1200" cap="none" spc="0" normalizeH="0" baseline="0" noProof="0">
                <a:ln>
                  <a:solidFill>
                    <a:prstClr val="black">
                      <a:lumMod val="10000"/>
                    </a:prstClr>
                  </a:solidFill>
                </a:ln>
                <a:solidFill>
                  <a:prstClr val="white">
                    <a:lumMod val="75000"/>
                  </a:prstClr>
                </a:solidFill>
                <a:effectLst>
                  <a:glow rad="101600">
                    <a:prstClr val="white">
                      <a:lumMod val="60000"/>
                      <a:lumOff val="40000"/>
                      <a:alpha val="60000"/>
                    </a:prstClr>
                  </a:glow>
                </a:effectLst>
                <a:uLnTx/>
                <a:uFillTx/>
                <a:latin typeface="Cambria" panose="02040503050406030204" pitchFamily="18" charset="0"/>
                <a:ea typeface="Cambria" panose="02040503050406030204" pitchFamily="18" charset="0"/>
                <a:sym typeface="Chango"/>
              </a:rPr>
              <a:t> </a:t>
            </a:r>
            <a:r>
              <a:rPr kumimoji="0" lang="en-US" sz="8000" b="0" i="0" u="none" strike="noStrike" kern="1200" cap="none" spc="0" normalizeH="0" baseline="0" noProof="0">
                <a:ln>
                  <a:solidFill>
                    <a:prstClr val="black">
                      <a:lumMod val="10000"/>
                    </a:prstClr>
                  </a:solidFill>
                </a:ln>
                <a:solidFill>
                  <a:srgbClr val="FFFF00"/>
                </a:solidFill>
                <a:effectLst>
                  <a:glow rad="101600">
                    <a:prstClr val="white">
                      <a:lumMod val="60000"/>
                      <a:lumOff val="40000"/>
                      <a:alpha val="60000"/>
                    </a:prstClr>
                  </a:glow>
                </a:effectLst>
                <a:uLnTx/>
                <a:uFillTx/>
                <a:latin typeface="Cambria" panose="02040503050406030204" pitchFamily="18" charset="0"/>
                <a:ea typeface="Cambria" panose="02040503050406030204" pitchFamily="18" charset="0"/>
                <a:sym typeface="Chango"/>
              </a:rPr>
              <a:t>bài</a:t>
            </a:r>
            <a:r>
              <a:rPr kumimoji="0" lang="en-US" sz="8000" b="0" i="0" u="none" strike="noStrike" kern="1200" cap="none" spc="0" normalizeH="0" baseline="0" noProof="0">
                <a:ln>
                  <a:solidFill>
                    <a:prstClr val="black">
                      <a:lumMod val="10000"/>
                    </a:prstClr>
                  </a:solidFill>
                </a:ln>
                <a:solidFill>
                  <a:srgbClr val="0070C0"/>
                </a:solidFill>
                <a:effectLst>
                  <a:glow rad="101600">
                    <a:prstClr val="white">
                      <a:lumMod val="60000"/>
                      <a:lumOff val="40000"/>
                      <a:alpha val="60000"/>
                    </a:prstClr>
                  </a:glow>
                </a:effectLst>
                <a:uLnTx/>
                <a:uFillTx/>
                <a:latin typeface="Cambria" panose="02040503050406030204" pitchFamily="18" charset="0"/>
                <a:ea typeface="Cambria" panose="02040503050406030204" pitchFamily="18" charset="0"/>
                <a:sym typeface="Chango"/>
              </a:rPr>
              <a:t> </a:t>
            </a:r>
            <a:r>
              <a:rPr kumimoji="0" lang="en-US" sz="8000" b="0" i="0" u="none" strike="noStrike" kern="1200" cap="none" spc="0" normalizeH="0" baseline="0" noProof="0">
                <a:ln>
                  <a:solidFill>
                    <a:prstClr val="black">
                      <a:lumMod val="10000"/>
                    </a:prstClr>
                  </a:solidFill>
                </a:ln>
                <a:solidFill>
                  <a:srgbClr val="7030A0"/>
                </a:solidFill>
                <a:effectLst>
                  <a:glow rad="101600">
                    <a:prstClr val="white">
                      <a:lumMod val="60000"/>
                      <a:lumOff val="40000"/>
                      <a:alpha val="60000"/>
                    </a:prstClr>
                  </a:glow>
                </a:effectLst>
                <a:uLnTx/>
                <a:uFillTx/>
                <a:latin typeface="Cambria" panose="02040503050406030204" pitchFamily="18" charset="0"/>
                <a:ea typeface="Cambria" panose="02040503050406030204" pitchFamily="18" charset="0"/>
                <a:sym typeface="Chango"/>
              </a:rPr>
              <a:t>học</a:t>
            </a:r>
          </a:p>
        </p:txBody>
      </p:sp>
      <p:pic>
        <p:nvPicPr>
          <p:cNvPr id="2" name="Picture 1">
            <a:extLst>
              <a:ext uri="{FF2B5EF4-FFF2-40B4-BE49-F238E27FC236}">
                <a16:creationId xmlns:a16="http://schemas.microsoft.com/office/drawing/2014/main" id="{B28916C7-91D4-426E-B7C9-ACCE05DD277C}"/>
              </a:ext>
            </a:extLst>
          </p:cNvPr>
          <p:cNvPicPr>
            <a:picLocks noChangeAspect="1"/>
          </p:cNvPicPr>
          <p:nvPr/>
        </p:nvPicPr>
        <p:blipFill>
          <a:blip r:embed="rId11"/>
          <a:stretch>
            <a:fillRect/>
          </a:stretch>
        </p:blipFill>
        <p:spPr>
          <a:xfrm>
            <a:off x="1982815" y="769784"/>
            <a:ext cx="7285351" cy="1883827"/>
          </a:xfrm>
          <a:prstGeom prst="rect">
            <a:avLst/>
          </a:prstGeom>
        </p:spPr>
      </p:pic>
    </p:spTree>
    <p:custDataLst>
      <p:tags r:id="rId1"/>
    </p:custDataLst>
    <p:extLst>
      <p:ext uri="{BB962C8B-B14F-4D97-AF65-F5344CB8AC3E}">
        <p14:creationId xmlns:p14="http://schemas.microsoft.com/office/powerpoint/2010/main" val="3841170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645" fill="hold"/>
                                        <p:tgtEl>
                                          <p:spTgt spid="31"/>
                                        </p:tgtEl>
                                      </p:cBhvr>
                                    </p:cmd>
                                  </p:childTnLst>
                                </p:cTn>
                              </p:par>
                              <p:par>
                                <p:cTn id="11" presetID="14" presetClass="entr" presetSubtype="10" fill="hold" grpId="0" nodeType="with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13" dur="500"/>
                                        <p:tgtEl>
                                          <p:spTgt spid="2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1"/>
                </p:tgtEl>
              </p:cMediaNode>
            </p:audio>
          </p:childTnLst>
        </p:cTn>
      </p:par>
    </p:tnLst>
    <p:bldLst>
      <p:bldP spid="14" grpId="0"/>
      <p:bldP spid="18" grpId="0" animBg="1"/>
      <p:bldP spid="2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D3DD30-F8D0-4E55-9BA2-7E467947A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839" y="3152775"/>
            <a:ext cx="4661453" cy="3200400"/>
          </a:xfrm>
          <a:prstGeom prst="rect">
            <a:avLst/>
          </a:prstGeom>
        </p:spPr>
      </p:pic>
      <p:pic>
        <p:nvPicPr>
          <p:cNvPr id="14" name="Picture 13">
            <a:extLst>
              <a:ext uri="{FF2B5EF4-FFF2-40B4-BE49-F238E27FC236}">
                <a16:creationId xmlns:a16="http://schemas.microsoft.com/office/drawing/2014/main" id="{DF9BE4A6-C196-4D7E-AE09-ACE528751B14}"/>
              </a:ext>
            </a:extLst>
          </p:cNvPr>
          <p:cNvPicPr>
            <a:picLocks noChangeAspect="1"/>
          </p:cNvPicPr>
          <p:nvPr/>
        </p:nvPicPr>
        <p:blipFill>
          <a:blip r:embed="rId3"/>
          <a:stretch>
            <a:fillRect/>
          </a:stretch>
        </p:blipFill>
        <p:spPr>
          <a:xfrm>
            <a:off x="2354317" y="896787"/>
            <a:ext cx="12192000" cy="2163569"/>
          </a:xfrm>
          <a:prstGeom prst="rect">
            <a:avLst/>
          </a:prstGeom>
        </p:spPr>
      </p:pic>
    </p:spTree>
    <p:extLst>
      <p:ext uri="{BB962C8B-B14F-4D97-AF65-F5344CB8AC3E}">
        <p14:creationId xmlns:p14="http://schemas.microsoft.com/office/powerpoint/2010/main" val="27657571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9520" y="2741169"/>
            <a:ext cx="3916045" cy="4217035"/>
          </a:xfrm>
          <a:prstGeom prst="rect">
            <a:avLst/>
          </a:prstGeom>
        </p:spPr>
      </p:pic>
      <p:pic>
        <p:nvPicPr>
          <p:cNvPr id="3" name="Picture 2">
            <a:extLst>
              <a:ext uri="{FF2B5EF4-FFF2-40B4-BE49-F238E27FC236}">
                <a16:creationId xmlns:a16="http://schemas.microsoft.com/office/drawing/2014/main" id="{11FAC9C5-2874-7E47-9B0B-B8B859EC9161}"/>
              </a:ext>
            </a:extLst>
          </p:cNvPr>
          <p:cNvPicPr>
            <a:picLocks noChangeAspect="1"/>
          </p:cNvPicPr>
          <p:nvPr/>
        </p:nvPicPr>
        <p:blipFill>
          <a:blip r:embed="rId3"/>
          <a:stretch>
            <a:fillRect/>
          </a:stretch>
        </p:blipFill>
        <p:spPr>
          <a:xfrm>
            <a:off x="1662546" y="543356"/>
            <a:ext cx="10814033" cy="32852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7D3B468-30A9-4A66-ADA7-EFBDE9958E78}"/>
              </a:ext>
            </a:extLst>
          </p:cNvPr>
          <p:cNvGrpSpPr/>
          <p:nvPr/>
        </p:nvGrpSpPr>
        <p:grpSpPr>
          <a:xfrm>
            <a:off x="2421820" y="459706"/>
            <a:ext cx="5493819" cy="5128665"/>
            <a:chOff x="2421820" y="459706"/>
            <a:chExt cx="5493819" cy="5128665"/>
          </a:xfrm>
        </p:grpSpPr>
        <p:grpSp>
          <p:nvGrpSpPr>
            <p:cNvPr id="12" name="Group 11">
              <a:extLst>
                <a:ext uri="{FF2B5EF4-FFF2-40B4-BE49-F238E27FC236}">
                  <a16:creationId xmlns:a16="http://schemas.microsoft.com/office/drawing/2014/main" id="{823555A9-D7D0-4169-AA43-6A678001415D}"/>
                </a:ext>
              </a:extLst>
            </p:cNvPr>
            <p:cNvGrpSpPr/>
            <p:nvPr/>
          </p:nvGrpSpPr>
          <p:grpSpPr>
            <a:xfrm rot="405374" flipH="1">
              <a:off x="2421820" y="459706"/>
              <a:ext cx="5493819" cy="5128665"/>
              <a:chOff x="4626472" y="3203091"/>
              <a:chExt cx="4931242" cy="1041448"/>
            </a:xfrm>
            <a:solidFill>
              <a:srgbClr val="CF2665">
                <a:alpha val="63000"/>
              </a:srgbClr>
            </a:solidFill>
          </p:grpSpPr>
          <p:sp>
            <p:nvSpPr>
              <p:cNvPr id="14" name="Rounded Rectangle 7">
                <a:extLst>
                  <a:ext uri="{FF2B5EF4-FFF2-40B4-BE49-F238E27FC236}">
                    <a16:creationId xmlns:a16="http://schemas.microsoft.com/office/drawing/2014/main" id="{E5C35E46-51B8-4270-AEFB-16A0CD51FFCC}"/>
                  </a:ext>
                </a:extLst>
              </p:cNvPr>
              <p:cNvSpPr/>
              <p:nvPr/>
            </p:nvSpPr>
            <p:spPr>
              <a:xfrm>
                <a:off x="4626472" y="3253740"/>
                <a:ext cx="4931242" cy="990799"/>
              </a:xfrm>
              <a:prstGeom prst="wedgeEllipseCallout">
                <a:avLst>
                  <a:gd name="adj1" fmla="val -60309"/>
                  <a:gd name="adj2" fmla="val 8145"/>
                </a:avLst>
              </a:prstGeom>
              <a:grpFill/>
              <a:ln w="57150">
                <a:solidFill>
                  <a:srgbClr val="F3F6F0"/>
                </a:solid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Graphic 14">
                <a:extLst>
                  <a:ext uri="{FF2B5EF4-FFF2-40B4-BE49-F238E27FC236}">
                    <a16:creationId xmlns:a16="http://schemas.microsoft.com/office/drawing/2014/main" id="{92A2EFC6-AC21-4F22-84CC-EA965A7835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253731">
                <a:off x="8582638" y="2951047"/>
                <a:ext cx="252629" cy="756718"/>
              </a:xfrm>
              <a:prstGeom prst="rect">
                <a:avLst/>
              </a:prstGeom>
            </p:spPr>
          </p:pic>
        </p:grpSp>
        <p:sp>
          <p:nvSpPr>
            <p:cNvPr id="13" name="Rectangle 12">
              <a:extLst>
                <a:ext uri="{FF2B5EF4-FFF2-40B4-BE49-F238E27FC236}">
                  <a16:creationId xmlns:a16="http://schemas.microsoft.com/office/drawing/2014/main" id="{D95C9A9A-DF07-432A-A821-BBBB4861BCAF}"/>
                </a:ext>
              </a:extLst>
            </p:cNvPr>
            <p:cNvSpPr/>
            <p:nvPr/>
          </p:nvSpPr>
          <p:spPr>
            <a:xfrm rot="20559448">
              <a:off x="2657469" y="1464886"/>
              <a:ext cx="4993174" cy="369024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Trong</a:t>
              </a:r>
              <a:r>
                <a:rPr kumimoji="0" lang="en-US" sz="4000" b="1" i="0" u="none" strike="noStrike" kern="120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4000" b="1" i="0" u="none" strike="noStrike" kern="120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đọc</a:t>
              </a:r>
              <a:r>
                <a:rPr kumimoji="0" lang="en-US" sz="4000" b="1" i="0" u="none" strike="noStrike" kern="120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a:ln>
                    <a:noFill/>
                  </a:ln>
                  <a:solidFill>
                    <a:srgbClr val="FFFF00"/>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Con </a:t>
              </a:r>
              <a:r>
                <a:rPr kumimoji="0" lang="en-US" sz="4000" b="1" i="0" u="none" strike="noStrike" kern="1200" cap="none" spc="0" normalizeH="0" baseline="0" noProof="0" dirty="0" err="1">
                  <a:ln>
                    <a:noFill/>
                  </a:ln>
                  <a:solidFill>
                    <a:srgbClr val="FFFF00"/>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đường</a:t>
              </a:r>
              <a:r>
                <a:rPr kumimoji="0" lang="en-US" sz="4000" b="1" i="0" u="none" strike="noStrike" kern="1200" cap="none" spc="0" normalizeH="0" baseline="0" noProof="0" dirty="0">
                  <a:ln>
                    <a:noFill/>
                  </a:ln>
                  <a:solidFill>
                    <a:srgbClr val="FFFF00"/>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của</a:t>
              </a:r>
              <a:r>
                <a:rPr kumimoji="0" lang="en-US" sz="4000" b="1" i="0" u="none" strike="noStrike" kern="1200" cap="none" spc="0" normalizeH="0" baseline="0" noProof="0" dirty="0">
                  <a:ln>
                    <a:noFill/>
                  </a:ln>
                  <a:solidFill>
                    <a:srgbClr val="FFFF00"/>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bé</a:t>
              </a:r>
              <a:r>
                <a:rPr kumimoji="0" lang="en-US" sz="4000" b="1" i="0" u="none" strike="noStrike" kern="120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có</a:t>
              </a:r>
              <a:r>
                <a:rPr kumimoji="0" lang="en-US" sz="4000" b="1" i="0" u="none" strike="noStrike" kern="120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từ</a:t>
              </a:r>
              <a:r>
                <a:rPr kumimoji="0" lang="en-US" sz="4000" b="1" i="0" u="none" strike="noStrike" kern="120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nào</a:t>
              </a:r>
              <a:r>
                <a:rPr kumimoji="0" lang="en-US" sz="4000" b="1" i="0" u="none" strike="noStrike" kern="120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em</a:t>
              </a:r>
              <a:r>
                <a:rPr kumimoji="0" lang="en-US" sz="4000" b="1" i="0" u="none" strike="noStrike" kern="120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chưa</a:t>
              </a:r>
              <a:r>
                <a:rPr kumimoji="0" lang="en-US" sz="4000" b="1" i="0" u="none" strike="noStrike" kern="120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hiểu</a:t>
              </a:r>
              <a:r>
                <a:rPr kumimoji="0" lang="en-US" sz="4000" b="1" i="0" u="none" strike="noStrike" kern="120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nghĩa</a:t>
              </a:r>
              <a:r>
                <a:rPr kumimoji="0" lang="en-US" sz="4000" b="1" i="0" u="none" strike="noStrike" kern="120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a:t>
              </a:r>
              <a:endParaRPr kumimoji="0" lang="id-ID" sz="4000" b="1" i="0" u="none" strike="noStrike" kern="1200" cap="none" spc="0" normalizeH="0" baseline="0" noProof="0" dirty="0">
                <a:ln>
                  <a:noFill/>
                </a:ln>
                <a:solidFill>
                  <a:srgbClr val="F77A9A">
                    <a:lumMod val="20000"/>
                    <a:lumOff val="80000"/>
                  </a:srgbClr>
                </a:solidFill>
                <a:effectLst>
                  <a:glow rad="63500">
                    <a:srgbClr val="F77A9A">
                      <a:satMod val="1750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22" name="图片 27">
            <a:extLst>
              <a:ext uri="{FF2B5EF4-FFF2-40B4-BE49-F238E27FC236}">
                <a16:creationId xmlns:a16="http://schemas.microsoft.com/office/drawing/2014/main" id="{790BCB72-22E6-4C64-ABE0-02E590B57D7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7805884" y="2270493"/>
            <a:ext cx="3573315" cy="41854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22" presetClass="entr" presetSubtype="2"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75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iàn giáo hay dàn giáo? Cách viết nào chuẩn nhất vậy? | Cốp Pha Việt">
            <a:extLst>
              <a:ext uri="{FF2B5EF4-FFF2-40B4-BE49-F238E27FC236}">
                <a16:creationId xmlns:a16="http://schemas.microsoft.com/office/drawing/2014/main" id="{65D8D216-5DC8-4BD5-9B9A-27A584F028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18" b="541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DBF90D-7834-497C-87EE-937DC81656A7}"/>
              </a:ext>
            </a:extLst>
          </p:cNvPr>
          <p:cNvSpPr txBox="1"/>
          <p:nvPr/>
        </p:nvSpPr>
        <p:spPr>
          <a:xfrm>
            <a:off x="-137160" y="5315999"/>
            <a:ext cx="12466320" cy="107292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Giàn</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giáo</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giàn</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bằng</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sắt</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hoặc</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bằng</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gỗ</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cho</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thợ</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xây</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thi</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công</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các</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công</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2800" b="0"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trình</a:t>
            </a:r>
            <a:r>
              <a:rPr lang="en-US" sz="2800" b="0"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a:t>
            </a:r>
            <a:endParaRPr lang="en-US" sz="2800" dirty="0">
              <a:solidFill>
                <a:schemeClr val="tx1">
                  <a:lumMod val="85000"/>
                  <a:lumOff val="15000"/>
                </a:schemeClr>
              </a:solidFill>
              <a:latin typeface="Cambria" panose="02040503050406030204" pitchFamily="18" charset="0"/>
              <a:ea typeface="Cambria" panose="02040503050406030204" pitchFamily="18"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Đôi bạn thân 15 năm mới đi du lịch cùng nhau lần đầu đã “gây bão” MXH, dân  tình nhao nhao hỏi: “Hai bạn mua váy ở đâu thế?” - Netizen -">
            <a:extLst>
              <a:ext uri="{FF2B5EF4-FFF2-40B4-BE49-F238E27FC236}">
                <a16:creationId xmlns:a16="http://schemas.microsoft.com/office/drawing/2014/main" id="{C217C1D2-0C7D-4BB4-979B-F05CB2421A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625" r="-1" b="-1"/>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8" name="Freeform: Shape 205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57" name="Freeform: Shape 205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1E64C62C-1E70-4F55-B293-DD9E519885C0}"/>
              </a:ext>
            </a:extLst>
          </p:cNvPr>
          <p:cNvSpPr txBox="1"/>
          <p:nvPr/>
        </p:nvSpPr>
        <p:spPr>
          <a:xfrm>
            <a:off x="6238241" y="2871982"/>
            <a:ext cx="5383146" cy="3181684"/>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pPr>
            <a:r>
              <a:rPr lang="en-US" sz="4800" b="0" i="0" dirty="0">
                <a:effectLst/>
                <a:latin typeface="Cambria" panose="02040503050406030204" pitchFamily="18" charset="0"/>
                <a:ea typeface="Cambria" panose="02040503050406030204" pitchFamily="18" charset="0"/>
                <a:cs typeface="Arial-Rounded" panose="020B0500000000000000" pitchFamily="34" charset="0"/>
              </a:rPr>
              <a:t>Song </a:t>
            </a:r>
            <a:r>
              <a:rPr lang="en-US" sz="4800" b="0" i="0" dirty="0" err="1">
                <a:effectLst/>
                <a:latin typeface="Cambria" panose="02040503050406030204" pitchFamily="18" charset="0"/>
                <a:ea typeface="Cambria" panose="02040503050406030204" pitchFamily="18" charset="0"/>
                <a:cs typeface="Arial-Rounded" panose="020B0500000000000000" pitchFamily="34" charset="0"/>
              </a:rPr>
              <a:t>hành</a:t>
            </a:r>
            <a:r>
              <a:rPr lang="en-US" sz="4800" b="0" i="0" dirty="0">
                <a:effectLst/>
                <a:latin typeface="Cambria" panose="02040503050406030204" pitchFamily="18" charset="0"/>
                <a:ea typeface="Cambria" panose="02040503050406030204" pitchFamily="18" charset="0"/>
                <a:cs typeface="Arial-Rounded" panose="020B0500000000000000" pitchFamily="34" charset="0"/>
              </a:rPr>
              <a:t>: </a:t>
            </a:r>
            <a:r>
              <a:rPr lang="en-US" sz="4800" b="0" i="0" dirty="0" err="1">
                <a:effectLst/>
                <a:latin typeface="Cambria" panose="02040503050406030204" pitchFamily="18" charset="0"/>
                <a:ea typeface="Cambria" panose="02040503050406030204" pitchFamily="18" charset="0"/>
                <a:cs typeface="Arial-Rounded" panose="020B0500000000000000" pitchFamily="34" charset="0"/>
              </a:rPr>
              <a:t>đi</a:t>
            </a:r>
            <a:r>
              <a:rPr lang="en-US" sz="4800" b="0" i="0" dirty="0">
                <a:effectLst/>
                <a:latin typeface="Cambria" panose="02040503050406030204" pitchFamily="18" charset="0"/>
                <a:ea typeface="Cambria" panose="02040503050406030204" pitchFamily="18" charset="0"/>
                <a:cs typeface="Arial-Rounded" panose="020B0500000000000000" pitchFamily="34" charset="0"/>
              </a:rPr>
              <a:t> song </a:t>
            </a:r>
            <a:r>
              <a:rPr lang="en-US" sz="4800" b="0" i="0" dirty="0" err="1">
                <a:effectLst/>
                <a:latin typeface="Cambria" panose="02040503050406030204" pitchFamily="18" charset="0"/>
                <a:ea typeface="Cambria" panose="02040503050406030204" pitchFamily="18" charset="0"/>
                <a:cs typeface="Arial-Rounded" panose="020B0500000000000000" pitchFamily="34" charset="0"/>
              </a:rPr>
              <a:t>song</a:t>
            </a:r>
            <a:r>
              <a:rPr lang="en-US" sz="4800" b="0" i="0" dirty="0">
                <a:effectLst/>
                <a:latin typeface="Cambria" panose="02040503050406030204" pitchFamily="18" charset="0"/>
                <a:ea typeface="Cambria" panose="02040503050406030204" pitchFamily="18" charset="0"/>
                <a:cs typeface="Arial-Rounded" panose="020B0500000000000000" pitchFamily="34" charset="0"/>
              </a:rPr>
              <a:t> </a:t>
            </a:r>
            <a:r>
              <a:rPr lang="en-US" sz="4800" b="0" i="0" dirty="0" err="1">
                <a:effectLst/>
                <a:latin typeface="Cambria" panose="02040503050406030204" pitchFamily="18" charset="0"/>
                <a:ea typeface="Cambria" panose="02040503050406030204" pitchFamily="18" charset="0"/>
                <a:cs typeface="Arial-Rounded" panose="020B0500000000000000" pitchFamily="34" charset="0"/>
              </a:rPr>
              <a:t>với</a:t>
            </a:r>
            <a:r>
              <a:rPr lang="en-US" sz="4800" b="0" i="0" dirty="0">
                <a:effectLst/>
                <a:latin typeface="Cambria" panose="02040503050406030204" pitchFamily="18" charset="0"/>
                <a:ea typeface="Cambria" panose="02040503050406030204" pitchFamily="18" charset="0"/>
                <a:cs typeface="Arial-Rounded" panose="020B0500000000000000" pitchFamily="34" charset="0"/>
              </a:rPr>
              <a:t> </a:t>
            </a:r>
            <a:r>
              <a:rPr lang="en-US" sz="4800" b="0" i="0" dirty="0" err="1">
                <a:effectLst/>
                <a:latin typeface="Cambria" panose="02040503050406030204" pitchFamily="18" charset="0"/>
                <a:ea typeface="Cambria" panose="02040503050406030204" pitchFamily="18" charset="0"/>
                <a:cs typeface="Arial-Rounded" panose="020B0500000000000000" pitchFamily="34" charset="0"/>
              </a:rPr>
              <a:t>nhau</a:t>
            </a:r>
            <a:endParaRPr lang="en-US" sz="4800" dirty="0">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38351267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9000"/>
          </a:stretch>
        </a:blipFill>
        <a:effectLst/>
      </p:bgPr>
    </p:bg>
    <p:spTree>
      <p:nvGrpSpPr>
        <p:cNvPr id="1" name=""/>
        <p:cNvGrpSpPr/>
        <p:nvPr/>
      </p:nvGrpSpPr>
      <p:grpSpPr>
        <a:xfrm>
          <a:off x="0" y="0"/>
          <a:ext cx="0" cy="0"/>
          <a:chOff x="0" y="0"/>
          <a:chExt cx="0" cy="0"/>
        </a:xfrm>
      </p:grpSpPr>
      <p:pic>
        <p:nvPicPr>
          <p:cNvPr id="20" name="thần đèn">
            <a:extLst>
              <a:ext uri="{FF2B5EF4-FFF2-40B4-BE49-F238E27FC236}">
                <a16:creationId xmlns:a16="http://schemas.microsoft.com/office/drawing/2014/main" id="{A2E9FD08-3D50-4476-9C19-FB13969559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01" y="4202711"/>
            <a:ext cx="2588217" cy="2588217"/>
          </a:xfrm>
          <a:prstGeom prst="rect">
            <a:avLst/>
          </a:prstGeom>
        </p:spPr>
      </p:pic>
      <p:grpSp>
        <p:nvGrpSpPr>
          <p:cNvPr id="21" name="Group 20">
            <a:extLst>
              <a:ext uri="{FF2B5EF4-FFF2-40B4-BE49-F238E27FC236}">
                <a16:creationId xmlns:a16="http://schemas.microsoft.com/office/drawing/2014/main" id="{76D4BCD9-0BBC-4A70-A18B-47A6A51B48FA}"/>
              </a:ext>
            </a:extLst>
          </p:cNvPr>
          <p:cNvGrpSpPr/>
          <p:nvPr/>
        </p:nvGrpSpPr>
        <p:grpSpPr>
          <a:xfrm>
            <a:off x="495300" y="543351"/>
            <a:ext cx="10808683" cy="5800299"/>
            <a:chOff x="76504" y="514663"/>
            <a:chExt cx="7485060" cy="5687287"/>
          </a:xfrm>
          <a:solidFill>
            <a:schemeClr val="bg1"/>
          </a:solidFill>
        </p:grpSpPr>
        <p:sp>
          <p:nvSpPr>
            <p:cNvPr id="22" name="Rectangle: Rounded Corners 21">
              <a:extLst>
                <a:ext uri="{FF2B5EF4-FFF2-40B4-BE49-F238E27FC236}">
                  <a16:creationId xmlns:a16="http://schemas.microsoft.com/office/drawing/2014/main" id="{222033E4-FD36-4C68-AB8B-432511490E2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15900EFB-E9AD-4EA7-AE16-9E6D5A814E06}"/>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B3B556D5-8D0A-4BB3-876B-C6C9E0B05848}"/>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7F97329B-C297-4868-8867-44267E45B59B}"/>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
        <p:nvSpPr>
          <p:cNvPr id="30" name="Content Placeholder 2">
            <a:extLst>
              <a:ext uri="{FF2B5EF4-FFF2-40B4-BE49-F238E27FC236}">
                <a16:creationId xmlns:a16="http://schemas.microsoft.com/office/drawing/2014/main" id="{178E0A41-9E08-45B5-8418-F09276EDB00C}"/>
              </a:ext>
            </a:extLst>
          </p:cNvPr>
          <p:cNvSpPr txBox="1">
            <a:spLocks/>
          </p:cNvSpPr>
          <p:nvPr/>
        </p:nvSpPr>
        <p:spPr>
          <a:xfrm>
            <a:off x="1903530" y="886084"/>
            <a:ext cx="8994268"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vi-VN" sz="3200" b="1" dirty="0">
                <a:latin typeface="Cambria" panose="02040503050406030204" pitchFamily="18" charset="0"/>
                <a:ea typeface="Cambria" panose="02040503050406030204" pitchFamily="18" charset="0"/>
                <a:cs typeface="Arial-Rounded" panose="020B0500000000000000" pitchFamily="34" charset="0"/>
                <a:sym typeface="+mn-ea"/>
              </a:rPr>
              <a:t>Ba khổ thơ đầu nhắc đến những ai? Công việc của họ là gì?</a:t>
            </a:r>
          </a:p>
        </p:txBody>
      </p:sp>
      <p:pic>
        <p:nvPicPr>
          <p:cNvPr id="31" name="Picture 30" descr="A picture containing text&#10;&#10;Description automatically generated">
            <a:extLst>
              <a:ext uri="{FF2B5EF4-FFF2-40B4-BE49-F238E27FC236}">
                <a16:creationId xmlns:a16="http://schemas.microsoft.com/office/drawing/2014/main" id="{3F996CFF-B865-40CD-BE15-E72AA54542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4558" y="886084"/>
            <a:ext cx="407442" cy="713024"/>
          </a:xfrm>
          <a:prstGeom prst="rect">
            <a:avLst/>
          </a:prstGeom>
        </p:spPr>
      </p:pic>
      <p:sp>
        <p:nvSpPr>
          <p:cNvPr id="32" name="TextBox 31">
            <a:extLst>
              <a:ext uri="{FF2B5EF4-FFF2-40B4-BE49-F238E27FC236}">
                <a16:creationId xmlns:a16="http://schemas.microsoft.com/office/drawing/2014/main" id="{740BFD22-3B72-4E83-8379-F9776EA7971E}"/>
              </a:ext>
            </a:extLst>
          </p:cNvPr>
          <p:cNvSpPr txBox="1"/>
          <p:nvPr/>
        </p:nvSpPr>
        <p:spPr>
          <a:xfrm>
            <a:off x="2194560" y="2216534"/>
            <a:ext cx="8107680" cy="4248686"/>
          </a:xfrm>
          <a:prstGeom prst="roundRect">
            <a:avLst>
              <a:gd name="adj" fmla="val 39045"/>
            </a:avLst>
          </a:prstGeom>
          <a:solidFill>
            <a:schemeClr val="accent5">
              <a:lumMod val="20000"/>
              <a:lumOff val="80000"/>
            </a:schemeClr>
          </a:solidFill>
          <a:ln w="635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indent="-342900" algn="just">
              <a:buFont typeface="Arial" panose="020B0604020202020204" pitchFamily="34" charset="0"/>
              <a:buChar char="•"/>
            </a:pPr>
            <a:r>
              <a:rPr lang="vi-VN" sz="2600" dirty="0">
                <a:solidFill>
                  <a:srgbClr val="FF0000"/>
                </a:solidFill>
                <a:latin typeface="Cambria" panose="02040503050406030204" pitchFamily="18" charset="0"/>
                <a:ea typeface="Cambria" panose="02040503050406030204" pitchFamily="18" charset="0"/>
                <a:cs typeface="Arial-Rounded" panose="020B0500000000000000" pitchFamily="34" charset="0"/>
              </a:rPr>
              <a:t>Khổ thơ 1 nhắc đến phi công. Công việc của </a:t>
            </a:r>
            <a:r>
              <a:rPr lang="en-US" sz="26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chú</a:t>
            </a:r>
            <a:r>
              <a:rPr lang="vi-VN" sz="2600" dirty="0">
                <a:solidFill>
                  <a:srgbClr val="FF0000"/>
                </a:solidFill>
                <a:latin typeface="Cambria" panose="02040503050406030204" pitchFamily="18" charset="0"/>
                <a:ea typeface="Cambria" panose="02040503050406030204" pitchFamily="18" charset="0"/>
                <a:cs typeface="Arial-Rounded" panose="020B0500000000000000" pitchFamily="34" charset="0"/>
              </a:rPr>
              <a:t> là lái máy bay, đưa mọi người đi khắp nơi.</a:t>
            </a:r>
          </a:p>
          <a:p>
            <a:pPr marL="342900" indent="-342900" algn="just">
              <a:buFont typeface="Arial" panose="020B0604020202020204" pitchFamily="34" charset="0"/>
              <a:buChar char="•"/>
            </a:pPr>
            <a:r>
              <a:rPr lang="vi-VN" sz="2600" dirty="0">
                <a:solidFill>
                  <a:srgbClr val="FF0000"/>
                </a:solidFill>
                <a:latin typeface="Cambria" panose="02040503050406030204" pitchFamily="18" charset="0"/>
                <a:ea typeface="Cambria" panose="02040503050406030204" pitchFamily="18" charset="0"/>
                <a:cs typeface="Arial-Rounded" panose="020B0500000000000000" pitchFamily="34" charset="0"/>
              </a:rPr>
              <a:t>Khổ thơ thứ 2 nhắc đến người lính hải quân. Công việc của </a:t>
            </a:r>
            <a:r>
              <a:rPr lang="en-US" sz="26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chú</a:t>
            </a:r>
            <a:r>
              <a:rPr lang="vi-VN" sz="2600" dirty="0">
                <a:solidFill>
                  <a:srgbClr val="FF0000"/>
                </a:solidFill>
                <a:latin typeface="Cambria" panose="02040503050406030204" pitchFamily="18" charset="0"/>
                <a:ea typeface="Cambria" panose="02040503050406030204" pitchFamily="18" charset="0"/>
                <a:cs typeface="Arial-Rounded" panose="020B0500000000000000" pitchFamily="34" charset="0"/>
              </a:rPr>
              <a:t> là bảo vệ vùng biển của đất nước.</a:t>
            </a:r>
          </a:p>
          <a:p>
            <a:pPr marL="342900" indent="-342900" algn="just">
              <a:buFont typeface="Arial" panose="020B0604020202020204" pitchFamily="34" charset="0"/>
              <a:buChar char="•"/>
            </a:pPr>
            <a:r>
              <a:rPr lang="vi-VN" sz="2600" dirty="0">
                <a:solidFill>
                  <a:srgbClr val="FF0000"/>
                </a:solidFill>
                <a:latin typeface="Cambria" panose="02040503050406030204" pitchFamily="18" charset="0"/>
                <a:ea typeface="Cambria" panose="02040503050406030204" pitchFamily="18" charset="0"/>
                <a:cs typeface="Arial-Rounded" panose="020B0500000000000000" pitchFamily="34" charset="0"/>
              </a:rPr>
              <a:t>Khổ thơ thứ 3 nhắc đến người lái tàu. Công việc của </a:t>
            </a:r>
            <a:r>
              <a:rPr lang="en-US" sz="26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chú</a:t>
            </a:r>
            <a:r>
              <a:rPr lang="vi-VN" sz="2600" dirty="0">
                <a:solidFill>
                  <a:srgbClr val="FF0000"/>
                </a:solidFill>
                <a:latin typeface="Cambria" panose="02040503050406030204" pitchFamily="18" charset="0"/>
                <a:ea typeface="Cambria" panose="02040503050406030204" pitchFamily="18" charset="0"/>
                <a:cs typeface="Arial-Rounded" panose="020B0500000000000000" pitchFamily="34" charset="0"/>
              </a:rPr>
              <a:t> là lái những chuyến tàu chạy dài đất nước.</a:t>
            </a:r>
          </a:p>
        </p:txBody>
      </p:sp>
      <p:pic>
        <p:nvPicPr>
          <p:cNvPr id="19" name="quay lại">
            <a:hlinkClick r:id="" action="ppaction://noaction"/>
            <a:extLst>
              <a:ext uri="{FF2B5EF4-FFF2-40B4-BE49-F238E27FC236}">
                <a16:creationId xmlns:a16="http://schemas.microsoft.com/office/drawing/2014/main" id="{24F84C28-3C82-4065-91A7-91EAA08D50A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8151" b="84505" l="21889" r="51977"/>
                    </a14:imgEffect>
                  </a14:imgLayer>
                </a14:imgProps>
              </a:ext>
            </a:extLst>
          </a:blip>
          <a:srcRect l="22249" t="37625" r="47657" b="14618"/>
          <a:stretch/>
        </p:blipFill>
        <p:spPr>
          <a:xfrm>
            <a:off x="10093849" y="4985997"/>
            <a:ext cx="2098151" cy="1872003"/>
          </a:xfrm>
          <a:prstGeom prst="rect">
            <a:avLst/>
          </a:prstGeom>
        </p:spPr>
      </p:pic>
      <p:pic>
        <p:nvPicPr>
          <p:cNvPr id="34" name="thần đèn">
            <a:extLst>
              <a:ext uri="{FF2B5EF4-FFF2-40B4-BE49-F238E27FC236}">
                <a16:creationId xmlns:a16="http://schemas.microsoft.com/office/drawing/2014/main" id="{1809D7CB-A3F8-4253-A020-C4E55DDF0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61" y="2555326"/>
            <a:ext cx="4371535" cy="4371535"/>
          </a:xfrm>
          <a:prstGeom prst="rect">
            <a:avLst/>
          </a:prstGeom>
        </p:spPr>
      </p:pic>
    </p:spTree>
    <p:custDataLst>
      <p:tags r:id="rId1"/>
    </p:custDataLst>
    <p:extLst>
      <p:ext uri="{BB962C8B-B14F-4D97-AF65-F5344CB8AC3E}">
        <p14:creationId xmlns:p14="http://schemas.microsoft.com/office/powerpoint/2010/main" val="781222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xEl>
                                              <p:pRg st="0" end="0"/>
                                            </p:txEl>
                                          </p:spTgt>
                                        </p:tgtEl>
                                        <p:attrNameLst>
                                          <p:attrName>style.visibility</p:attrName>
                                        </p:attrNameLst>
                                      </p:cBhvr>
                                      <p:to>
                                        <p:strVal val="visible"/>
                                      </p:to>
                                    </p:set>
                                    <p:animEffect transition="in" filter="fade">
                                      <p:cBhvr>
                                        <p:cTn id="10" dur="500"/>
                                        <p:tgtEl>
                                          <p:spTgt spid="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
                                            <p:bg/>
                                          </p:spTgt>
                                        </p:tgtEl>
                                        <p:attrNameLst>
                                          <p:attrName>style.visibility</p:attrName>
                                        </p:attrNameLst>
                                      </p:cBhvr>
                                      <p:to>
                                        <p:strVal val="visible"/>
                                      </p:to>
                                    </p:set>
                                    <p:animEffect transition="in" filter="randombar(horizontal)">
                                      <p:cBhvr>
                                        <p:cTn id="15" dur="500"/>
                                        <p:tgtEl>
                                          <p:spTgt spid="32">
                                            <p:bg/>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0" dur="500"/>
                                        <p:tgtEl>
                                          <p:spTgt spid="3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25" dur="500"/>
                                        <p:tgtEl>
                                          <p:spTgt spid="3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0"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9000"/>
          </a:stretch>
        </a:blipFill>
        <a:effectLst/>
      </p:bgPr>
    </p:bg>
    <p:spTree>
      <p:nvGrpSpPr>
        <p:cNvPr id="1" name=""/>
        <p:cNvGrpSpPr/>
        <p:nvPr/>
      </p:nvGrpSpPr>
      <p:grpSpPr>
        <a:xfrm>
          <a:off x="0" y="0"/>
          <a:ext cx="0" cy="0"/>
          <a:chOff x="0" y="0"/>
          <a:chExt cx="0" cy="0"/>
        </a:xfrm>
      </p:grpSpPr>
      <p:pic>
        <p:nvPicPr>
          <p:cNvPr id="20" name="thần đèn">
            <a:extLst>
              <a:ext uri="{FF2B5EF4-FFF2-40B4-BE49-F238E27FC236}">
                <a16:creationId xmlns:a16="http://schemas.microsoft.com/office/drawing/2014/main" id="{A2E9FD08-3D50-4476-9C19-FB13969559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01" y="4202711"/>
            <a:ext cx="2588217" cy="2588217"/>
          </a:xfrm>
          <a:prstGeom prst="rect">
            <a:avLst/>
          </a:prstGeom>
        </p:spPr>
      </p:pic>
      <p:grpSp>
        <p:nvGrpSpPr>
          <p:cNvPr id="21" name="Group 20">
            <a:extLst>
              <a:ext uri="{FF2B5EF4-FFF2-40B4-BE49-F238E27FC236}">
                <a16:creationId xmlns:a16="http://schemas.microsoft.com/office/drawing/2014/main" id="{76D4BCD9-0BBC-4A70-A18B-47A6A51B48FA}"/>
              </a:ext>
            </a:extLst>
          </p:cNvPr>
          <p:cNvGrpSpPr/>
          <p:nvPr/>
        </p:nvGrpSpPr>
        <p:grpSpPr>
          <a:xfrm>
            <a:off x="495300" y="543351"/>
            <a:ext cx="11261271" cy="5800299"/>
            <a:chOff x="76504" y="514663"/>
            <a:chExt cx="7485060" cy="5687287"/>
          </a:xfrm>
          <a:solidFill>
            <a:schemeClr val="bg1"/>
          </a:solidFill>
        </p:grpSpPr>
        <p:sp>
          <p:nvSpPr>
            <p:cNvPr id="22" name="Rectangle: Rounded Corners 21">
              <a:extLst>
                <a:ext uri="{FF2B5EF4-FFF2-40B4-BE49-F238E27FC236}">
                  <a16:creationId xmlns:a16="http://schemas.microsoft.com/office/drawing/2014/main" id="{222033E4-FD36-4C68-AB8B-432511490E2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15900EFB-E9AD-4EA7-AE16-9E6D5A814E06}"/>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B3B556D5-8D0A-4BB3-876B-C6C9E0B05848}"/>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7F97329B-C297-4868-8867-44267E45B59B}"/>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
        <p:nvSpPr>
          <p:cNvPr id="30" name="Content Placeholder 2">
            <a:extLst>
              <a:ext uri="{FF2B5EF4-FFF2-40B4-BE49-F238E27FC236}">
                <a16:creationId xmlns:a16="http://schemas.microsoft.com/office/drawing/2014/main" id="{178E0A41-9E08-45B5-8418-F09276EDB00C}"/>
              </a:ext>
            </a:extLst>
          </p:cNvPr>
          <p:cNvSpPr txBox="1">
            <a:spLocks/>
          </p:cNvSpPr>
          <p:nvPr/>
        </p:nvSpPr>
        <p:spPr>
          <a:xfrm>
            <a:off x="1893479" y="679809"/>
            <a:ext cx="9874968"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200" b="1" dirty="0" err="1">
                <a:latin typeface="Cambria" panose="02040503050406030204" pitchFamily="18" charset="0"/>
                <a:ea typeface="Cambria" panose="02040503050406030204" pitchFamily="18" charset="0"/>
                <a:cs typeface="Arial-Rounded" panose="020B0500000000000000" pitchFamily="34" charset="0"/>
              </a:rPr>
              <a:t>Bạn</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nhỏ</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kể</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những</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gì</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về</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công</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việc</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của</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bố</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mẹ</a:t>
            </a:r>
            <a:r>
              <a:rPr lang="en-US" sz="3200" b="1" dirty="0">
                <a:latin typeface="Cambria" panose="02040503050406030204" pitchFamily="18" charset="0"/>
                <a:ea typeface="Cambria" panose="02040503050406030204" pitchFamily="18" charset="0"/>
                <a:cs typeface="Arial-Rounded" panose="020B0500000000000000" pitchFamily="34" charset="0"/>
              </a:rPr>
              <a:t> </a:t>
            </a:r>
            <a:r>
              <a:rPr lang="en-US" sz="3200" b="1" dirty="0" err="1">
                <a:latin typeface="Cambria" panose="02040503050406030204" pitchFamily="18" charset="0"/>
                <a:ea typeface="Cambria" panose="02040503050406030204" pitchFamily="18" charset="0"/>
                <a:cs typeface="Arial-Rounded" panose="020B0500000000000000" pitchFamily="34" charset="0"/>
              </a:rPr>
              <a:t>mình</a:t>
            </a:r>
            <a:r>
              <a:rPr lang="en-US" sz="3200" b="1" dirty="0">
                <a:latin typeface="Cambria" panose="02040503050406030204" pitchFamily="18" charset="0"/>
                <a:ea typeface="Cambria" panose="02040503050406030204" pitchFamily="18" charset="0"/>
                <a:cs typeface="Arial-Rounded" panose="020B0500000000000000" pitchFamily="34" charset="0"/>
              </a:rPr>
              <a:t>?</a:t>
            </a:r>
            <a:endParaRPr lang="en-US" sz="3200" b="1" dirty="0">
              <a:latin typeface="Cambria" panose="02040503050406030204" pitchFamily="18" charset="0"/>
              <a:ea typeface="Cambria" panose="02040503050406030204" pitchFamily="18" charset="0"/>
              <a:cs typeface="Arial-Rounded" panose="020B0500000000000000" pitchFamily="34" charset="0"/>
              <a:sym typeface="+mn-ea"/>
            </a:endParaRPr>
          </a:p>
        </p:txBody>
      </p:sp>
      <p:sp>
        <p:nvSpPr>
          <p:cNvPr id="32" name="TextBox 31">
            <a:extLst>
              <a:ext uri="{FF2B5EF4-FFF2-40B4-BE49-F238E27FC236}">
                <a16:creationId xmlns:a16="http://schemas.microsoft.com/office/drawing/2014/main" id="{740BFD22-3B72-4E83-8379-F9776EA7971E}"/>
              </a:ext>
            </a:extLst>
          </p:cNvPr>
          <p:cNvSpPr txBox="1"/>
          <p:nvPr/>
        </p:nvSpPr>
        <p:spPr>
          <a:xfrm>
            <a:off x="2109053" y="1267707"/>
            <a:ext cx="8268324" cy="4889718"/>
          </a:xfrm>
          <a:prstGeom prst="roundRect">
            <a:avLst>
              <a:gd name="adj" fmla="val 31168"/>
            </a:avLst>
          </a:prstGeom>
          <a:solidFill>
            <a:schemeClr val="accent5">
              <a:lumMod val="20000"/>
              <a:lumOff val="80000"/>
            </a:schemeClr>
          </a:solidFill>
          <a:ln w="635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Bạn</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nhỏ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kể</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về</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nơi</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làm</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việc</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của</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bố</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và</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của</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mẹ</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p>
          <a:p>
            <a:pPr marL="457200" indent="-457200" algn="just">
              <a:buFont typeface="Arial" panose="020B0604020202020204" pitchFamily="34" charset="0"/>
              <a:buChar char="•"/>
            </a:pP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Bố</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làm</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việc</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trên</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những</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giàn</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giáo</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cao</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và</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xây</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những</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ngôi</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nhà</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mới</a:t>
            </a:r>
            <a:endPar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a:p>
            <a:pPr marL="457200" indent="-457200" algn="just">
              <a:buFont typeface="Arial" panose="020B0604020202020204" pitchFamily="34" charset="0"/>
              <a:buChar char="•"/>
            </a:pP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Mẹ</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làm</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việc</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trên</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cánh</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đồng</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trồng</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lúa</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và</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trồng</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dâu</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p>
          <a:p>
            <a:pPr algn="just"/>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Như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vậy</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bố</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bạn</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nhỏ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làm</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nghề</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xây</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dựng</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còn</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mẹ</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bạn</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nhỏ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làm</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nông</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nghiệp</a:t>
            </a:r>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p>
        </p:txBody>
      </p:sp>
      <p:pic>
        <p:nvPicPr>
          <p:cNvPr id="19" name="quay lại">
            <a:hlinkClick r:id="" action="ppaction://noaction"/>
            <a:extLst>
              <a:ext uri="{FF2B5EF4-FFF2-40B4-BE49-F238E27FC236}">
                <a16:creationId xmlns:a16="http://schemas.microsoft.com/office/drawing/2014/main" id="{24F84C28-3C82-4065-91A7-91EAA08D50A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8151" b="84505" l="21889" r="51977"/>
                    </a14:imgEffect>
                  </a14:imgLayer>
                </a14:imgProps>
              </a:ext>
            </a:extLst>
          </a:blip>
          <a:srcRect l="22249" t="37625" r="47657" b="14618"/>
          <a:stretch/>
        </p:blipFill>
        <p:spPr>
          <a:xfrm>
            <a:off x="10093849" y="4985997"/>
            <a:ext cx="2098151" cy="1872003"/>
          </a:xfrm>
          <a:prstGeom prst="rect">
            <a:avLst/>
          </a:prstGeom>
        </p:spPr>
      </p:pic>
      <p:pic>
        <p:nvPicPr>
          <p:cNvPr id="34" name="thần đèn">
            <a:extLst>
              <a:ext uri="{FF2B5EF4-FFF2-40B4-BE49-F238E27FC236}">
                <a16:creationId xmlns:a16="http://schemas.microsoft.com/office/drawing/2014/main" id="{1809D7CB-A3F8-4253-A020-C4E55DDF0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206" y="3137397"/>
            <a:ext cx="3805228" cy="3805228"/>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9646FC55-E1C7-4085-82F0-4727A85B5D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24186">
            <a:off x="1207339" y="899283"/>
            <a:ext cx="582868" cy="718682"/>
          </a:xfrm>
          <a:prstGeom prst="rect">
            <a:avLst/>
          </a:prstGeom>
        </p:spPr>
      </p:pic>
    </p:spTree>
    <p:custDataLst>
      <p:tags r:id="rId1"/>
    </p:custDataLst>
    <p:extLst>
      <p:ext uri="{BB962C8B-B14F-4D97-AF65-F5344CB8AC3E}">
        <p14:creationId xmlns:p14="http://schemas.microsoft.com/office/powerpoint/2010/main" val="2205463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bg/>
                                          </p:spTgt>
                                        </p:tgtEl>
                                        <p:attrNameLst>
                                          <p:attrName>style.visibility</p:attrName>
                                        </p:attrNameLst>
                                      </p:cBhvr>
                                      <p:to>
                                        <p:strVal val="visible"/>
                                      </p:to>
                                    </p:set>
                                    <p:animEffect transition="in" filter="randombar(horizontal)">
                                      <p:cBhvr>
                                        <p:cTn id="12" dur="500"/>
                                        <p:tgtEl>
                                          <p:spTgt spid="3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22" dur="500"/>
                                        <p:tgtEl>
                                          <p:spTgt spid="3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27" dur="500"/>
                                        <p:tgtEl>
                                          <p:spTgt spid="3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32"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b="-9000"/>
          </a:stretch>
        </a:blipFill>
        <a:effectLst/>
      </p:bgPr>
    </p:bg>
    <p:spTree>
      <p:nvGrpSpPr>
        <p:cNvPr id="1" name=""/>
        <p:cNvGrpSpPr/>
        <p:nvPr/>
      </p:nvGrpSpPr>
      <p:grpSpPr>
        <a:xfrm>
          <a:off x="0" y="0"/>
          <a:ext cx="0" cy="0"/>
          <a:chOff x="0" y="0"/>
          <a:chExt cx="0" cy="0"/>
        </a:xfrm>
      </p:grpSpPr>
      <p:pic>
        <p:nvPicPr>
          <p:cNvPr id="20" name="thần đèn">
            <a:extLst>
              <a:ext uri="{FF2B5EF4-FFF2-40B4-BE49-F238E27FC236}">
                <a16:creationId xmlns:a16="http://schemas.microsoft.com/office/drawing/2014/main" id="{A2E9FD08-3D50-4476-9C19-FB13969559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01" y="4202711"/>
            <a:ext cx="2588217" cy="2588217"/>
          </a:xfrm>
          <a:prstGeom prst="rect">
            <a:avLst/>
          </a:prstGeom>
        </p:spPr>
      </p:pic>
      <p:grpSp>
        <p:nvGrpSpPr>
          <p:cNvPr id="21" name="Group 20">
            <a:extLst>
              <a:ext uri="{FF2B5EF4-FFF2-40B4-BE49-F238E27FC236}">
                <a16:creationId xmlns:a16="http://schemas.microsoft.com/office/drawing/2014/main" id="{76D4BCD9-0BBC-4A70-A18B-47A6A51B48FA}"/>
              </a:ext>
            </a:extLst>
          </p:cNvPr>
          <p:cNvGrpSpPr/>
          <p:nvPr/>
        </p:nvGrpSpPr>
        <p:grpSpPr>
          <a:xfrm>
            <a:off x="495300" y="543351"/>
            <a:ext cx="10808683" cy="5800299"/>
            <a:chOff x="76504" y="514663"/>
            <a:chExt cx="7485060" cy="5687287"/>
          </a:xfrm>
          <a:solidFill>
            <a:schemeClr val="bg1"/>
          </a:solidFill>
        </p:grpSpPr>
        <p:sp>
          <p:nvSpPr>
            <p:cNvPr id="22" name="Rectangle: Rounded Corners 21">
              <a:extLst>
                <a:ext uri="{FF2B5EF4-FFF2-40B4-BE49-F238E27FC236}">
                  <a16:creationId xmlns:a16="http://schemas.microsoft.com/office/drawing/2014/main" id="{222033E4-FD36-4C68-AB8B-432511490E2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15900EFB-E9AD-4EA7-AE16-9E6D5A814E06}"/>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B3B556D5-8D0A-4BB3-876B-C6C9E0B05848}"/>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7F97329B-C297-4868-8867-44267E45B59B}"/>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
        <p:nvSpPr>
          <p:cNvPr id="30" name="Content Placeholder 2">
            <a:extLst>
              <a:ext uri="{FF2B5EF4-FFF2-40B4-BE49-F238E27FC236}">
                <a16:creationId xmlns:a16="http://schemas.microsoft.com/office/drawing/2014/main" id="{178E0A41-9E08-45B5-8418-F09276EDB00C}"/>
              </a:ext>
            </a:extLst>
          </p:cNvPr>
          <p:cNvSpPr txBox="1">
            <a:spLocks/>
          </p:cNvSpPr>
          <p:nvPr/>
        </p:nvSpPr>
        <p:spPr>
          <a:xfrm>
            <a:off x="1914744" y="1083846"/>
            <a:ext cx="8994268"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vi-VN" sz="3600" b="1" dirty="0">
                <a:latin typeface="Cambria" panose="02040503050406030204" pitchFamily="18" charset="0"/>
                <a:ea typeface="Cambria" panose="02040503050406030204" pitchFamily="18" charset="0"/>
                <a:cs typeface="Arial-Rounded" panose="020B0500000000000000" pitchFamily="34" charset="0"/>
              </a:rPr>
              <a:t>Qua hình ảnh những con đường, tác giả muốn nói về điều gì?</a:t>
            </a:r>
            <a:endParaRPr lang="vi-VN" sz="3600" dirty="0">
              <a:latin typeface="Cambria" panose="02040503050406030204" pitchFamily="18" charset="0"/>
              <a:ea typeface="Cambria" panose="02040503050406030204" pitchFamily="18" charset="0"/>
              <a:cs typeface="Arial-Rounded" panose="020B0500000000000000" pitchFamily="34" charset="0"/>
            </a:endParaRPr>
          </a:p>
          <a:p>
            <a:pPr marL="0" indent="0" algn="just">
              <a:buNone/>
            </a:pPr>
            <a:r>
              <a:rPr lang="vi-VN" sz="3600" dirty="0">
                <a:latin typeface="Cambria" panose="02040503050406030204" pitchFamily="18" charset="0"/>
                <a:ea typeface="Cambria" panose="02040503050406030204" pitchFamily="18" charset="0"/>
                <a:cs typeface="Arial-Rounded" panose="020B0500000000000000" pitchFamily="34" charset="0"/>
              </a:rPr>
              <a:t>a. Nói về nghề nghiệp</a:t>
            </a:r>
          </a:p>
          <a:p>
            <a:pPr marL="0" indent="0" algn="just">
              <a:buNone/>
            </a:pPr>
            <a:r>
              <a:rPr lang="vi-VN" sz="3600" dirty="0">
                <a:latin typeface="Cambria" panose="02040503050406030204" pitchFamily="18" charset="0"/>
                <a:ea typeface="Cambria" panose="02040503050406030204" pitchFamily="18" charset="0"/>
                <a:cs typeface="Arial-Rounded" panose="020B0500000000000000" pitchFamily="34" charset="0"/>
              </a:rPr>
              <a:t>b. Nói về cảnh đẹp thiên nhiên</a:t>
            </a:r>
          </a:p>
          <a:p>
            <a:pPr marL="0" indent="0" algn="just">
              <a:buNone/>
            </a:pPr>
            <a:r>
              <a:rPr lang="vi-VN" sz="3600" dirty="0">
                <a:latin typeface="Cambria" panose="02040503050406030204" pitchFamily="18" charset="0"/>
                <a:ea typeface="Cambria" panose="02040503050406030204" pitchFamily="18" charset="0"/>
                <a:cs typeface="Arial-Rounded" panose="020B0500000000000000" pitchFamily="34" charset="0"/>
              </a:rPr>
              <a:t>c. Nói về các loại phương tiện giao thông</a:t>
            </a:r>
          </a:p>
        </p:txBody>
      </p:sp>
      <p:pic>
        <p:nvPicPr>
          <p:cNvPr id="19" name="quay lại">
            <a:hlinkClick r:id="" action="ppaction://noaction"/>
            <a:extLst>
              <a:ext uri="{FF2B5EF4-FFF2-40B4-BE49-F238E27FC236}">
                <a16:creationId xmlns:a16="http://schemas.microsoft.com/office/drawing/2014/main" id="{24F84C28-3C82-4065-91A7-91EAA08D50A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8151" b="84505" l="21889" r="51977"/>
                    </a14:imgEffect>
                  </a14:imgLayer>
                </a14:imgProps>
              </a:ext>
            </a:extLst>
          </a:blip>
          <a:srcRect l="22249" t="37625" r="47657" b="14618"/>
          <a:stretch/>
        </p:blipFill>
        <p:spPr>
          <a:xfrm>
            <a:off x="10093849" y="4985997"/>
            <a:ext cx="2098151" cy="1872003"/>
          </a:xfrm>
          <a:prstGeom prst="rect">
            <a:avLst/>
          </a:prstGeom>
        </p:spPr>
      </p:pic>
      <p:pic>
        <p:nvPicPr>
          <p:cNvPr id="34" name="thần đèn">
            <a:extLst>
              <a:ext uri="{FF2B5EF4-FFF2-40B4-BE49-F238E27FC236}">
                <a16:creationId xmlns:a16="http://schemas.microsoft.com/office/drawing/2014/main" id="{1809D7CB-A3F8-4253-A020-C4E55DDF08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159" y="4400097"/>
            <a:ext cx="2457903" cy="2457903"/>
          </a:xfrm>
          <a:prstGeom prst="rect">
            <a:avLst/>
          </a:prstGeom>
        </p:spPr>
      </p:pic>
      <p:sp>
        <p:nvSpPr>
          <p:cNvPr id="14" name="Content Placeholder 2">
            <a:extLst>
              <a:ext uri="{FF2B5EF4-FFF2-40B4-BE49-F238E27FC236}">
                <a16:creationId xmlns:a16="http://schemas.microsoft.com/office/drawing/2014/main" id="{408C8E8D-12FB-4FB0-8E29-F08D79962BCF}"/>
              </a:ext>
            </a:extLst>
          </p:cNvPr>
          <p:cNvSpPr txBox="1">
            <a:spLocks/>
          </p:cNvSpPr>
          <p:nvPr/>
        </p:nvSpPr>
        <p:spPr>
          <a:xfrm>
            <a:off x="1880294" y="3786993"/>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5" name="Picture 14" descr="A picture containing text, clipart, vector graphics&#10;&#10;Description automatically generated">
            <a:extLst>
              <a:ext uri="{FF2B5EF4-FFF2-40B4-BE49-F238E27FC236}">
                <a16:creationId xmlns:a16="http://schemas.microsoft.com/office/drawing/2014/main" id="{07497423-1B50-4621-960A-545DD01CA7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2628" y="1083846"/>
            <a:ext cx="481008" cy="730000"/>
          </a:xfrm>
          <a:prstGeom prst="rect">
            <a:avLst/>
          </a:prstGeom>
        </p:spPr>
      </p:pic>
      <p:pic>
        <p:nvPicPr>
          <p:cNvPr id="3" name="Picture 2" descr="Shape&#10;&#10;Description automatically generated">
            <a:extLst>
              <a:ext uri="{FF2B5EF4-FFF2-40B4-BE49-F238E27FC236}">
                <a16:creationId xmlns:a16="http://schemas.microsoft.com/office/drawing/2014/main" id="{935EC719-5B8C-44E0-AF6C-E131EB2774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4156" y="2349387"/>
            <a:ext cx="1034112" cy="875562"/>
          </a:xfrm>
          <a:prstGeom prst="rect">
            <a:avLst/>
          </a:prstGeom>
        </p:spPr>
      </p:pic>
    </p:spTree>
    <p:custDataLst>
      <p:tags r:id="rId1"/>
    </p:custDataLst>
    <p:extLst>
      <p:ext uri="{BB962C8B-B14F-4D97-AF65-F5344CB8AC3E}">
        <p14:creationId xmlns:p14="http://schemas.microsoft.com/office/powerpoint/2010/main" val="470885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b="-9000"/>
          </a:stretch>
        </a:blipFill>
        <a:effectLst/>
      </p:bgPr>
    </p:bg>
    <p:spTree>
      <p:nvGrpSpPr>
        <p:cNvPr id="1" name=""/>
        <p:cNvGrpSpPr/>
        <p:nvPr/>
      </p:nvGrpSpPr>
      <p:grpSpPr>
        <a:xfrm>
          <a:off x="0" y="0"/>
          <a:ext cx="0" cy="0"/>
          <a:chOff x="0" y="0"/>
          <a:chExt cx="0" cy="0"/>
        </a:xfrm>
      </p:grpSpPr>
      <p:pic>
        <p:nvPicPr>
          <p:cNvPr id="20" name="thần đèn">
            <a:extLst>
              <a:ext uri="{FF2B5EF4-FFF2-40B4-BE49-F238E27FC236}">
                <a16:creationId xmlns:a16="http://schemas.microsoft.com/office/drawing/2014/main" id="{A2E9FD08-3D50-4476-9C19-FB13969559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01" y="4202711"/>
            <a:ext cx="2710811" cy="2588217"/>
          </a:xfrm>
          <a:prstGeom prst="rect">
            <a:avLst/>
          </a:prstGeom>
        </p:spPr>
      </p:pic>
      <p:grpSp>
        <p:nvGrpSpPr>
          <p:cNvPr id="21" name="Group 20">
            <a:extLst>
              <a:ext uri="{FF2B5EF4-FFF2-40B4-BE49-F238E27FC236}">
                <a16:creationId xmlns:a16="http://schemas.microsoft.com/office/drawing/2014/main" id="{76D4BCD9-0BBC-4A70-A18B-47A6A51B48FA}"/>
              </a:ext>
            </a:extLst>
          </p:cNvPr>
          <p:cNvGrpSpPr/>
          <p:nvPr/>
        </p:nvGrpSpPr>
        <p:grpSpPr>
          <a:xfrm>
            <a:off x="495300" y="543351"/>
            <a:ext cx="11320648" cy="5800299"/>
            <a:chOff x="76504" y="514663"/>
            <a:chExt cx="7485060" cy="5687287"/>
          </a:xfrm>
          <a:solidFill>
            <a:schemeClr val="bg1"/>
          </a:solidFill>
        </p:grpSpPr>
        <p:sp>
          <p:nvSpPr>
            <p:cNvPr id="22" name="Rectangle: Rounded Corners 21">
              <a:extLst>
                <a:ext uri="{FF2B5EF4-FFF2-40B4-BE49-F238E27FC236}">
                  <a16:creationId xmlns:a16="http://schemas.microsoft.com/office/drawing/2014/main" id="{222033E4-FD36-4C68-AB8B-432511490E2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15900EFB-E9AD-4EA7-AE16-9E6D5A814E06}"/>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B3B556D5-8D0A-4BB3-876B-C6C9E0B05848}"/>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7F97329B-C297-4868-8867-44267E45B59B}"/>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
        <p:nvSpPr>
          <p:cNvPr id="30" name="Content Placeholder 2">
            <a:extLst>
              <a:ext uri="{FF2B5EF4-FFF2-40B4-BE49-F238E27FC236}">
                <a16:creationId xmlns:a16="http://schemas.microsoft.com/office/drawing/2014/main" id="{178E0A41-9E08-45B5-8418-F09276EDB00C}"/>
              </a:ext>
            </a:extLst>
          </p:cNvPr>
          <p:cNvSpPr txBox="1">
            <a:spLocks/>
          </p:cNvSpPr>
          <p:nvPr/>
        </p:nvSpPr>
        <p:spPr>
          <a:xfrm>
            <a:off x="1914743" y="1083846"/>
            <a:ext cx="9420291"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vi-VN" sz="3200" b="1" dirty="0">
                <a:latin typeface="Cambria" panose="02040503050406030204" pitchFamily="18" charset="0"/>
                <a:ea typeface="Cambria" panose="02040503050406030204" pitchFamily="18" charset="0"/>
                <a:cs typeface="Arial-Rounded" panose="020B0500000000000000" pitchFamily="34" charset="0"/>
              </a:rPr>
              <a:t>Em hiểu “con đường trên trang sách” có nghĩa là gì?</a:t>
            </a:r>
          </a:p>
          <a:p>
            <a:pPr marL="0" indent="0">
              <a:buNone/>
            </a:pPr>
            <a:r>
              <a:rPr lang="vi-VN" sz="3200" b="1" dirty="0">
                <a:latin typeface="Cambria" panose="02040503050406030204" pitchFamily="18" charset="0"/>
                <a:ea typeface="Cambria" panose="02040503050406030204" pitchFamily="18" charset="0"/>
                <a:cs typeface="Arial-Rounded" panose="020B0500000000000000" pitchFamily="34" charset="0"/>
              </a:rPr>
              <a:t>a. Con đường được được vẽ trong sách</a:t>
            </a:r>
          </a:p>
          <a:p>
            <a:pPr marL="0" indent="0">
              <a:buNone/>
            </a:pPr>
            <a:r>
              <a:rPr lang="vi-VN" sz="3200" b="1" dirty="0">
                <a:latin typeface="Cambria" panose="02040503050406030204" pitchFamily="18" charset="0"/>
                <a:ea typeface="Cambria" panose="02040503050406030204" pitchFamily="18" charset="0"/>
                <a:cs typeface="Arial-Rounded" panose="020B0500000000000000" pitchFamily="34" charset="0"/>
              </a:rPr>
              <a:t>b. Con đường khám phá kiến thức</a:t>
            </a:r>
          </a:p>
          <a:p>
            <a:pPr marL="0" indent="0">
              <a:buNone/>
            </a:pPr>
            <a:r>
              <a:rPr lang="vi-VN" sz="3200" b="1" dirty="0">
                <a:latin typeface="Cambria" panose="02040503050406030204" pitchFamily="18" charset="0"/>
                <a:ea typeface="Cambria" panose="02040503050406030204" pitchFamily="18" charset="0"/>
                <a:cs typeface="Arial-Rounded" panose="020B0500000000000000" pitchFamily="34" charset="0"/>
              </a:rPr>
              <a:t>c. Con đường ta đi lại hằng ngày</a:t>
            </a:r>
          </a:p>
        </p:txBody>
      </p:sp>
      <p:pic>
        <p:nvPicPr>
          <p:cNvPr id="19" name="quay lại">
            <a:hlinkClick r:id="" action="ppaction://noaction"/>
            <a:extLst>
              <a:ext uri="{FF2B5EF4-FFF2-40B4-BE49-F238E27FC236}">
                <a16:creationId xmlns:a16="http://schemas.microsoft.com/office/drawing/2014/main" id="{24F84C28-3C82-4065-91A7-91EAA08D50A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8151" b="84505" l="21889" r="51977"/>
                    </a14:imgEffect>
                  </a14:imgLayer>
                </a14:imgProps>
              </a:ext>
            </a:extLst>
          </a:blip>
          <a:srcRect l="22249" t="37625" r="47657" b="14618"/>
          <a:stretch/>
        </p:blipFill>
        <p:spPr>
          <a:xfrm>
            <a:off x="10093849" y="4985997"/>
            <a:ext cx="2197532" cy="1872003"/>
          </a:xfrm>
          <a:prstGeom prst="rect">
            <a:avLst/>
          </a:prstGeom>
        </p:spPr>
      </p:pic>
      <p:pic>
        <p:nvPicPr>
          <p:cNvPr id="34" name="thần đèn">
            <a:extLst>
              <a:ext uri="{FF2B5EF4-FFF2-40B4-BE49-F238E27FC236}">
                <a16:creationId xmlns:a16="http://schemas.microsoft.com/office/drawing/2014/main" id="{1809D7CB-A3F8-4253-A020-C4E55DDF08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159" y="4400097"/>
            <a:ext cx="2574324" cy="2457903"/>
          </a:xfrm>
          <a:prstGeom prst="rect">
            <a:avLst/>
          </a:prstGeom>
        </p:spPr>
      </p:pic>
      <p:sp>
        <p:nvSpPr>
          <p:cNvPr id="14" name="Content Placeholder 2">
            <a:extLst>
              <a:ext uri="{FF2B5EF4-FFF2-40B4-BE49-F238E27FC236}">
                <a16:creationId xmlns:a16="http://schemas.microsoft.com/office/drawing/2014/main" id="{408C8E8D-12FB-4FB0-8E29-F08D79962BCF}"/>
              </a:ext>
            </a:extLst>
          </p:cNvPr>
          <p:cNvSpPr txBox="1">
            <a:spLocks/>
          </p:cNvSpPr>
          <p:nvPr/>
        </p:nvSpPr>
        <p:spPr>
          <a:xfrm>
            <a:off x="1880294" y="3786993"/>
            <a:ext cx="10517478"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6" name="Picture 15" descr="A picture containing text, clipart, vector graphics&#10;&#10;Description automatically generated">
            <a:extLst>
              <a:ext uri="{FF2B5EF4-FFF2-40B4-BE49-F238E27FC236}">
                <a16:creationId xmlns:a16="http://schemas.microsoft.com/office/drawing/2014/main" id="{22CBEAF3-4291-472B-98C7-D66CAEE0F6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5934" y="1083846"/>
            <a:ext cx="568988" cy="769613"/>
          </a:xfrm>
          <a:prstGeom prst="rect">
            <a:avLst/>
          </a:prstGeom>
        </p:spPr>
      </p:pic>
      <p:pic>
        <p:nvPicPr>
          <p:cNvPr id="15" name="Picture 14" descr="Shape&#10;&#10;Description automatically generated">
            <a:extLst>
              <a:ext uri="{FF2B5EF4-FFF2-40B4-BE49-F238E27FC236}">
                <a16:creationId xmlns:a16="http://schemas.microsoft.com/office/drawing/2014/main" id="{248AA940-CF8D-4850-98D4-8D2B52FD7B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58777" y="2096638"/>
            <a:ext cx="1083094" cy="875562"/>
          </a:xfrm>
          <a:prstGeom prst="rect">
            <a:avLst/>
          </a:prstGeom>
        </p:spPr>
      </p:pic>
    </p:spTree>
    <p:custDataLst>
      <p:tags r:id="rId1"/>
    </p:custDataLst>
    <p:extLst>
      <p:ext uri="{BB962C8B-B14F-4D97-AF65-F5344CB8AC3E}">
        <p14:creationId xmlns:p14="http://schemas.microsoft.com/office/powerpoint/2010/main" val="150598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xEl>
                                              <p:pRg st="1" end="1"/>
                                            </p:txEl>
                                          </p:spTgt>
                                        </p:tgtEl>
                                        <p:attrNameLst>
                                          <p:attrName>style.visibility</p:attrName>
                                        </p:attrNameLst>
                                      </p:cBhvr>
                                      <p:to>
                                        <p:strVal val="visible"/>
                                      </p:to>
                                    </p:set>
                                    <p:animEffect transition="in" filter="fade">
                                      <p:cBhvr>
                                        <p:cTn id="10" dur="500"/>
                                        <p:tgtEl>
                                          <p:spTgt spid="3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xEl>
                                              <p:pRg st="2" end="2"/>
                                            </p:txEl>
                                          </p:spTgt>
                                        </p:tgtEl>
                                        <p:attrNameLst>
                                          <p:attrName>style.visibility</p:attrName>
                                        </p:attrNameLst>
                                      </p:cBhvr>
                                      <p:to>
                                        <p:strVal val="visible"/>
                                      </p:to>
                                    </p:set>
                                    <p:animEffect transition="in" filter="fade">
                                      <p:cBhvr>
                                        <p:cTn id="13" dur="500"/>
                                        <p:tgtEl>
                                          <p:spTgt spid="3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xEl>
                                              <p:pRg st="3" end="3"/>
                                            </p:txEl>
                                          </p:spTgt>
                                        </p:tgtEl>
                                        <p:attrNameLst>
                                          <p:attrName>style.visibility</p:attrName>
                                        </p:attrNameLst>
                                      </p:cBhvr>
                                      <p:to>
                                        <p:strVal val="visible"/>
                                      </p:to>
                                    </p:set>
                                    <p:animEffect transition="in" filter="fade">
                                      <p:cBhvr>
                                        <p:cTn id="16" dur="500"/>
                                        <p:tgtEl>
                                          <p:spTgt spid="30">
                                            <p:txEl>
                                              <p:pRg st="3" end="3"/>
                                            </p:txEl>
                                          </p:spTgt>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6C25B76C-3368-4727-8914-1E3873C380DA}:310"/>
</p:tagLst>
</file>

<file path=ppt/tags/tag2.xml><?xml version="1.0" encoding="utf-8"?>
<p:tagLst xmlns:a="http://schemas.openxmlformats.org/drawingml/2006/main" xmlns:r="http://schemas.openxmlformats.org/officeDocument/2006/relationships" xmlns:p="http://schemas.openxmlformats.org/presentationml/2006/main">
  <p:tag name="GENSWF_SLIDE_UID" val="{6C25B76C-3368-4727-8914-1E3873C380DA}:310"/>
</p:tagLst>
</file>

<file path=ppt/tags/tag3.xml><?xml version="1.0" encoding="utf-8"?>
<p:tagLst xmlns:a="http://schemas.openxmlformats.org/drawingml/2006/main" xmlns:r="http://schemas.openxmlformats.org/officeDocument/2006/relationships" xmlns:p="http://schemas.openxmlformats.org/presentationml/2006/main">
  <p:tag name="GENSWF_SLIDE_UID" val="{6C25B76C-3368-4727-8914-1E3873C380DA}:310"/>
</p:tagLst>
</file>

<file path=ppt/tags/tag4.xml><?xml version="1.0" encoding="utf-8"?>
<p:tagLst xmlns:a="http://schemas.openxmlformats.org/drawingml/2006/main" xmlns:r="http://schemas.openxmlformats.org/officeDocument/2006/relationships" xmlns:p="http://schemas.openxmlformats.org/presentationml/2006/main">
  <p:tag name="GENSWF_SLIDE_UID" val="{6C25B76C-3368-4727-8914-1E3873C380DA}:310"/>
</p:tagLst>
</file>

<file path=ppt/tags/tag5.xml><?xml version="1.0" encoding="utf-8"?>
<p:tagLst xmlns:a="http://schemas.openxmlformats.org/drawingml/2006/main" xmlns:r="http://schemas.openxmlformats.org/officeDocument/2006/relationships" xmlns:p="http://schemas.openxmlformats.org/presentationml/2006/main">
  <p:tag name="GENSWF_SLIDE_UID" val="{6C25B76C-3368-4727-8914-1E3873C380DA}:310"/>
</p:tagLst>
</file>

<file path=ppt/tags/tag6.xml><?xml version="1.0" encoding="utf-8"?>
<p:tagLst xmlns:a="http://schemas.openxmlformats.org/drawingml/2006/main" xmlns:r="http://schemas.openxmlformats.org/officeDocument/2006/relationships" xmlns:p="http://schemas.openxmlformats.org/presentationml/2006/main">
  <p:tag name="GENSWF_SLIDE_UID" val="{6C25B76C-3368-4727-8914-1E3873C380DA}:3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ếng Việt 1">
  <a:themeElements>
    <a:clrScheme name="Chủ đề 11">
      <a:dk1>
        <a:sysClr val="windowText" lastClr="000000"/>
      </a:dk1>
      <a:lt1>
        <a:sysClr val="window" lastClr="FFFFFF"/>
      </a:lt1>
      <a:dk2>
        <a:srgbClr val="44546A"/>
      </a:dk2>
      <a:lt2>
        <a:srgbClr val="E7E6E6"/>
      </a:lt2>
      <a:accent1>
        <a:srgbClr val="00A1E4"/>
      </a:accent1>
      <a:accent2>
        <a:srgbClr val="ACD9F5"/>
      </a:accent2>
      <a:accent3>
        <a:srgbClr val="D2232A"/>
      </a:accent3>
      <a:accent4>
        <a:srgbClr val="F89421"/>
      </a:accent4>
      <a:accent5>
        <a:srgbClr val="FFCB05"/>
      </a:accent5>
      <a:accent6>
        <a:srgbClr val="F37053"/>
      </a:accent6>
      <a:hlink>
        <a:srgbClr val="0563C1"/>
      </a:hlink>
      <a:folHlink>
        <a:srgbClr val="FDD4A5"/>
      </a:folHlink>
    </a:clrScheme>
    <a:fontScheme name="Tiếng Việt">
      <a:majorFont>
        <a:latin typeface="VNI-Avo"/>
        <a:ea typeface=""/>
        <a:cs typeface=""/>
      </a:majorFont>
      <a:minorFont>
        <a:latin typeface="VNI-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687</Words>
  <Application>Microsoft Office PowerPoint</Application>
  <PresentationFormat>Widescreen</PresentationFormat>
  <Paragraphs>39</Paragraphs>
  <Slides>12</Slides>
  <Notes>6</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等线</vt:lpstr>
      <vt:lpstr>Arial</vt:lpstr>
      <vt:lpstr>Calibri</vt:lpstr>
      <vt:lpstr>Cambria</vt:lpstr>
      <vt:lpstr>Chango</vt:lpstr>
      <vt:lpstr>inpin heiti</vt:lpstr>
      <vt:lpstr>Times New Roman</vt:lpstr>
      <vt:lpstr>Office 主题</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81</cp:revision>
  <dcterms:created xsi:type="dcterms:W3CDTF">2022-08-31T01:51:20Z</dcterms:created>
  <dcterms:modified xsi:type="dcterms:W3CDTF">2025-12-19T15:33:34Z</dcterms:modified>
</cp:coreProperties>
</file>