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92" r:id="rId2"/>
    <p:sldId id="325" r:id="rId3"/>
    <p:sldId id="347" r:id="rId4"/>
    <p:sldId id="348" r:id="rId5"/>
    <p:sldId id="386" r:id="rId6"/>
    <p:sldId id="346" r:id="rId7"/>
    <p:sldId id="329" r:id="rId8"/>
    <p:sldId id="323" r:id="rId9"/>
    <p:sldId id="387" r:id="rId10"/>
    <p:sldId id="322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1ADB9"/>
    <a:srgbClr val="EC3730"/>
    <a:srgbClr val="DBE648"/>
    <a:srgbClr val="FF9900"/>
    <a:srgbClr val="29304A"/>
    <a:srgbClr val="FF0066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101" d="100"/>
          <a:sy n="101" d="100"/>
        </p:scale>
        <p:origin x="30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5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2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66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2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92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2C5-A8F6-09F6-6C73-DBC53BB7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D7AA-B3E9-E407-9BC3-4EACA7E8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7A-0609-154C-E858-C85F7D64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7B7E-2C93-0A27-1709-BDE5512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B89C-CBBE-55A9-6C3E-0C0B6812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4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440299" y="340568"/>
            <a:ext cx="8263402" cy="4331129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68534" tIns="34289" rIns="68534" bIns="34289" numCol="1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513977">
              <a:defRPr/>
            </a:pPr>
            <a:r>
              <a:rPr 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2391967" y="1006079"/>
            <a:ext cx="3973115" cy="665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867966" y="2105389"/>
            <a:ext cx="7525940" cy="13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89" rIns="68534" bIns="3428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27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547664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UTM Cookies" panose="020406030505060202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5108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Tuần</a:t>
            </a:r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16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29: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Ngôi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nhà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trong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cỏ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2354916" y="303428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 1 + 2: Đọc</a:t>
            </a: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179512" y="915566"/>
            <a:ext cx="8964488" cy="1152127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323528" y="2355726"/>
            <a:ext cx="8064896" cy="1152127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11335" r="29722" b="11931"/>
          <a:stretch/>
        </p:blipFill>
        <p:spPr bwMode="auto">
          <a:xfrm rot="16200000">
            <a:off x="2519772" y="-1352686"/>
            <a:ext cx="4032448" cy="8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25">
            <a:extLst>
              <a:ext uri="{FF2B5EF4-FFF2-40B4-BE49-F238E27FC236}">
                <a16:creationId xmlns:a16="http://schemas.microsoft.com/office/drawing/2014/main" id="{65FC71B5-3CC3-3D1A-87C2-7BCB7FD030FC}"/>
              </a:ext>
            </a:extLst>
          </p:cNvPr>
          <p:cNvSpPr/>
          <p:nvPr/>
        </p:nvSpPr>
        <p:spPr>
          <a:xfrm>
            <a:off x="251520" y="-79334"/>
            <a:ext cx="8640960" cy="106690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Rectangle: Rounded Corners 25">
            <a:extLst>
              <a:ext uri="{FF2B5EF4-FFF2-40B4-BE49-F238E27FC236}">
                <a16:creationId xmlns:a16="http://schemas.microsoft.com/office/drawing/2014/main" id="{65FC71B5-3CC3-3D1A-87C2-7BCB7FD030FC}"/>
              </a:ext>
            </a:extLst>
          </p:cNvPr>
          <p:cNvSpPr/>
          <p:nvPr/>
        </p:nvSpPr>
        <p:spPr>
          <a:xfrm>
            <a:off x="899592" y="-190455"/>
            <a:ext cx="6768752" cy="128915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30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31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186042" y="34633"/>
            <a:ext cx="1622941" cy="559621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Chia đoạn</a:t>
            </a:r>
          </a:p>
        </p:txBody>
      </p:sp>
      <p:sp>
        <p:nvSpPr>
          <p:cNvPr id="64" name="Wave 63">
            <a:extLst>
              <a:ext uri="{FF2B5EF4-FFF2-40B4-BE49-F238E27FC236}">
                <a16:creationId xmlns:a16="http://schemas.microsoft.com/office/drawing/2014/main" id="{BF7D8304-BFAD-91BE-857A-3FC6EA699B3C}"/>
              </a:ext>
            </a:extLst>
          </p:cNvPr>
          <p:cNvSpPr/>
          <p:nvPr/>
        </p:nvSpPr>
        <p:spPr>
          <a:xfrm>
            <a:off x="148969" y="34633"/>
            <a:ext cx="1660014" cy="656287"/>
          </a:xfrm>
          <a:custGeom>
            <a:avLst/>
            <a:gdLst>
              <a:gd name="connsiteX0" fmla="*/ 203518 w 1660014"/>
              <a:gd name="connsiteY0" fmla="*/ 82036 h 656287"/>
              <a:gd name="connsiteX1" fmla="*/ 1660014 w 1660014"/>
              <a:gd name="connsiteY1" fmla="*/ 82036 h 656287"/>
              <a:gd name="connsiteX2" fmla="*/ 1456496 w 1660014"/>
              <a:gd name="connsiteY2" fmla="*/ 574251 h 656287"/>
              <a:gd name="connsiteX3" fmla="*/ 0 w 1660014"/>
              <a:gd name="connsiteY3" fmla="*/ 574251 h 656287"/>
              <a:gd name="connsiteX4" fmla="*/ 203518 w 1660014"/>
              <a:gd name="connsiteY4" fmla="*/ 82036 h 65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014" h="656287" fill="none" extrusionOk="0">
                <a:moveTo>
                  <a:pt x="203518" y="82036"/>
                </a:moveTo>
                <a:cubicBezTo>
                  <a:pt x="668132" y="-183470"/>
                  <a:pt x="1130377" y="330294"/>
                  <a:pt x="1660014" y="82036"/>
                </a:cubicBezTo>
                <a:cubicBezTo>
                  <a:pt x="1626621" y="232988"/>
                  <a:pt x="1541583" y="367129"/>
                  <a:pt x="1456496" y="574251"/>
                </a:cubicBezTo>
                <a:cubicBezTo>
                  <a:pt x="1002280" y="828972"/>
                  <a:pt x="456044" y="308462"/>
                  <a:pt x="0" y="574251"/>
                </a:cubicBezTo>
                <a:cubicBezTo>
                  <a:pt x="97400" y="418165"/>
                  <a:pt x="116254" y="276647"/>
                  <a:pt x="203518" y="82036"/>
                </a:cubicBezTo>
                <a:close/>
              </a:path>
              <a:path w="1660014" h="656287" stroke="0" extrusionOk="0">
                <a:moveTo>
                  <a:pt x="203518" y="82036"/>
                </a:moveTo>
                <a:cubicBezTo>
                  <a:pt x="696600" y="-204286"/>
                  <a:pt x="1161146" y="259508"/>
                  <a:pt x="1660014" y="82036"/>
                </a:cubicBezTo>
                <a:cubicBezTo>
                  <a:pt x="1649331" y="153697"/>
                  <a:pt x="1585544" y="373705"/>
                  <a:pt x="1456496" y="574251"/>
                </a:cubicBezTo>
                <a:cubicBezTo>
                  <a:pt x="1025851" y="768060"/>
                  <a:pt x="466575" y="362455"/>
                  <a:pt x="0" y="574251"/>
                </a:cubicBezTo>
                <a:cubicBezTo>
                  <a:pt x="93220" y="448471"/>
                  <a:pt x="105255" y="324604"/>
                  <a:pt x="203518" y="8203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 nối tiếp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444845" y="594254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13" name="Rectangle: Rounded Corners 26">
            <a:extLst>
              <a:ext uri="{FF2B5EF4-FFF2-40B4-BE49-F238E27FC236}">
                <a16:creationId xmlns:a16="http://schemas.microsoft.com/office/drawing/2014/main" id="{984CDF1F-E12D-CD2E-40DE-9366ACB67B2B}"/>
              </a:ext>
            </a:extLst>
          </p:cNvPr>
          <p:cNvSpPr/>
          <p:nvPr/>
        </p:nvSpPr>
        <p:spPr>
          <a:xfrm>
            <a:off x="0" y="520380"/>
            <a:ext cx="9144000" cy="4623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15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nhái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bén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tràng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 re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re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re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15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nghểnh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                                                                                                                                                                     </a:t>
            </a:r>
            <a:r>
              <a:rPr lang="en-US" i="1" dirty="0">
                <a:solidFill>
                  <a:schemeClr val="tx1"/>
                </a:solidFill>
              </a:rPr>
              <a:t>-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1500" dirty="0" err="1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, ai hát đó?                                                                                                                                                    Chuồn chuồn vừa bay đến, đậu trên nhánh cỏ may, đôi cánh mỏng rung nhè nhẹ khi điệu nhạc vút cao:             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Có phải cào cào hát không? Hay nhái bén?                                                                                                         Cào cào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ắc đầu, nhái bén cũng xua tay: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Tớ à? Tớ hát thì ai nghe?                                                                                                                                               Thế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cào cào, nhái bén, chuồn chuồn rủ nhau đi tìm tiếng hát.                                                                                            Dưới </a:t>
            </a:r>
            <a:r>
              <a:rPr lang="nl-NL" sz="14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ớp cỏ xanh rì, mặt đất đen ẩm ướt, dế than đang xây nhà . Chốc chốc cậu dừng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ại, cất tiếng hát say sưa. Khi dứt bài hát, dế than giật mình nghe thấy một tràng pháo tay </a:t>
            </a:r>
            <a:r>
              <a:rPr lang="nl-NL" sz="14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ộp dộp. Cào cào từ trên nhánh cỏ nhảy xuống: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Tớ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cào cào. Tiếng hát của bạn hay quá!                                                                                                                 Chuồn chuồn khẽ đập đôi cánh:               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Tớ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chuồn chuồn. Bạn thật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một tài năng âm nhạc.                                                                                           Dế than ngượng ngùng:                               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Ôi</a:t>
            </a:r>
            <a:r>
              <a:rPr lang="nl-NL" sz="1500" dirty="0">
                <a:solidFill>
                  <a:schemeClr val="tx1"/>
                </a:solidFill>
              </a:rPr>
              <a:t>,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 tớ chỉ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thợ đào đất thôi. Tớ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dế than.                                                                                                          Nhái bén mừng rỡ:                                    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A, từ nay tớ có thêm một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áng giềng hát hay, </a:t>
            </a:r>
            <a:r>
              <a:rPr lang="nl-NL" sz="14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àm giỏi </a:t>
            </a:r>
            <a:r>
              <a:rPr lang="nl-NL" sz="1400" dirty="0">
                <a:solidFill>
                  <a:schemeClr val="tx1"/>
                </a:solidFill>
                <a:latin typeface="UTM Avo"/>
              </a:rPr>
              <a:t>là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 dế than. Để chúng tớ giúp bạn dựng nhà.                     Cào cào, nhái bén, chuồn chuồn cùng xúm vào giúp dế than. Chỉ chốc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át, ngôi nhà xinh xắn bằng đất đã được xây xong dưới ô nấm giữa vùng cỏ xanh tươi.                                                                              ( Theo </a:t>
            </a:r>
            <a:r>
              <a:rPr lang="vi-VN" sz="1600" dirty="0">
                <a:solidFill>
                  <a:schemeClr val="tx1"/>
                </a:solidFill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ý </a:t>
            </a:r>
            <a:r>
              <a:rPr lang="vi-VN" sz="1600" dirty="0">
                <a:solidFill>
                  <a:schemeClr val="tx1"/>
                </a:solidFill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an)</a:t>
            </a:r>
            <a:endParaRPr lang="en-US" sz="1500" dirty="0">
              <a:solidFill>
                <a:schemeClr val="tx1"/>
              </a:solidFill>
              <a:latin typeface="UTM Avo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6042" y="603769"/>
            <a:ext cx="39697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07504" y="2499742"/>
            <a:ext cx="39697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142582" y="3723878"/>
            <a:ext cx="39697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8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347864" y="51470"/>
            <a:ext cx="3168352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Ngôi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892276" y="56398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004048" y="840456"/>
            <a:ext cx="173620" cy="574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C925C4-4AE6-77C2-1417-50128BE8D9CB}"/>
              </a:ext>
            </a:extLst>
          </p:cNvPr>
          <p:cNvGrpSpPr/>
          <p:nvPr/>
        </p:nvGrpSpPr>
        <p:grpSpPr>
          <a:xfrm>
            <a:off x="2699792" y="1707654"/>
            <a:ext cx="219339" cy="574220"/>
            <a:chOff x="4750193" y="5915370"/>
            <a:chExt cx="219339" cy="57422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8CC09A5-4974-0A33-98FB-F0CCA25D206B}"/>
                </a:ext>
              </a:extLst>
            </p:cNvPr>
            <p:cNvCxnSpPr/>
            <p:nvPr/>
          </p:nvCxnSpPr>
          <p:spPr>
            <a:xfrm flipH="1">
              <a:off x="4750193" y="5915370"/>
              <a:ext cx="173620" cy="574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F1F4F65-95F3-A871-8D8C-3922D249CD37}"/>
                </a:ext>
              </a:extLst>
            </p:cNvPr>
            <p:cNvCxnSpPr/>
            <p:nvPr/>
          </p:nvCxnSpPr>
          <p:spPr>
            <a:xfrm flipH="1">
              <a:off x="4795912" y="5915370"/>
              <a:ext cx="173620" cy="574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09D3F4E-6552-861D-EDAA-C21BAB6436CA}"/>
              </a:ext>
            </a:extLst>
          </p:cNvPr>
          <p:cNvGrpSpPr/>
          <p:nvPr/>
        </p:nvGrpSpPr>
        <p:grpSpPr>
          <a:xfrm>
            <a:off x="112224" y="915566"/>
            <a:ext cx="7484112" cy="1384995"/>
            <a:chOff x="184353" y="915566"/>
            <a:chExt cx="7484112" cy="138499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70DA32C-0382-4BEB-2359-824E91001094}"/>
                </a:ext>
              </a:extLst>
            </p:cNvPr>
            <p:cNvGrpSpPr/>
            <p:nvPr/>
          </p:nvGrpSpPr>
          <p:grpSpPr>
            <a:xfrm>
              <a:off x="184353" y="952274"/>
              <a:ext cx="707923" cy="707923"/>
              <a:chOff x="8079657" y="1342173"/>
              <a:chExt cx="707923" cy="70792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153E5FA-1CF9-0167-892D-8EBB56302978}"/>
                  </a:ext>
                </a:extLst>
              </p:cNvPr>
              <p:cNvSpPr/>
              <p:nvPr/>
            </p:nvSpPr>
            <p:spPr>
              <a:xfrm>
                <a:off x="8079657" y="1342173"/>
                <a:ext cx="707923" cy="70792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A4EF93C-B084-7A6A-561D-D097BB3ABE6A}"/>
                  </a:ext>
                </a:extLst>
              </p:cNvPr>
              <p:cNvSpPr/>
              <p:nvPr/>
            </p:nvSpPr>
            <p:spPr>
              <a:xfrm>
                <a:off x="8155856" y="1418372"/>
                <a:ext cx="555523" cy="555523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UTM Avo" panose="02040603050506020204" pitchFamily="18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07E3654-E4FA-5DEE-D785-7ACC8CBABAA0}"/>
                </a:ext>
              </a:extLst>
            </p:cNvPr>
            <p:cNvSpPr txBox="1"/>
            <p:nvPr/>
          </p:nvSpPr>
          <p:spPr>
            <a:xfrm>
              <a:off x="324644" y="915566"/>
              <a:ext cx="734382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	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Chuồn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chuồn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nl-NL" sz="2800" dirty="0"/>
                <a:t>,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đậu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nhánh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may</a:t>
              </a:r>
              <a:r>
                <a:rPr lang="nl-NL" sz="2800" dirty="0"/>
                <a:t>,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mỏng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rung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nhè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nhẹ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vút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878100" y="1277450"/>
            <a:ext cx="173620" cy="574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dietcontrunggayhai.com/wp-content/uploads/2017/12/tim-hieu-ve-chuon-chuon-n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dietcontrunggayhai.com/wp-content/uploads/2017/12/tim-hieu-ve-chuon-chuon-n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5" y="2283718"/>
            <a:ext cx="7074371" cy="269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423442E-2E24-1ABA-B176-47EE7862FEFD}"/>
              </a:ext>
            </a:extLst>
          </p:cNvPr>
          <p:cNvGrpSpPr/>
          <p:nvPr/>
        </p:nvGrpSpPr>
        <p:grpSpPr>
          <a:xfrm>
            <a:off x="222183" y="339502"/>
            <a:ext cx="8454273" cy="955268"/>
            <a:chOff x="-367992" y="1576098"/>
            <a:chExt cx="10994175" cy="9552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5AB03A-A976-8BE8-5689-BD575F414A8E}"/>
                </a:ext>
              </a:extLst>
            </p:cNvPr>
            <p:cNvSpPr txBox="1"/>
            <p:nvPr/>
          </p:nvSpPr>
          <p:spPr>
            <a:xfrm>
              <a:off x="51605" y="1576098"/>
              <a:ext cx="38233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800" dirty="0" err="1">
                  <a:solidFill>
                    <a:srgbClr val="FF000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2800" dirty="0">
                  <a:solidFill>
                    <a:srgbClr val="FF000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2800" dirty="0">
                  <a:solidFill>
                    <a:srgbClr val="FF000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dirty="0">
                  <a:solidFill>
                    <a:srgbClr val="FF000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542E62C-B678-DDB3-20C1-0906593816D5}"/>
                </a:ext>
              </a:extLst>
            </p:cNvPr>
            <p:cNvSpPr txBox="1"/>
            <p:nvPr/>
          </p:nvSpPr>
          <p:spPr>
            <a:xfrm>
              <a:off x="-367992" y="2008146"/>
              <a:ext cx="109941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nl-NL" sz="2800" b="1" dirty="0">
                  <a:solidFill>
                    <a:srgbClr val="FF0000"/>
                  </a:solidFill>
                  <a:latin typeface="UTM Avo"/>
                </a:rPr>
                <a:t>tràng</a:t>
              </a:r>
              <a:r>
                <a:rPr lang="nl-NL" sz="2800" b="1" dirty="0">
                  <a:latin typeface="UTM Avo"/>
                </a:rPr>
                <a:t> :</a:t>
              </a:r>
              <a:r>
                <a:rPr lang="en-US" sz="2800" dirty="0" err="1">
                  <a:latin typeface="UTM Avo"/>
                </a:rPr>
                <a:t>Chuỗi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âm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thanh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phát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ra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liên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tục</a:t>
              </a:r>
              <a:r>
                <a:rPr lang="en-US" sz="2800" dirty="0">
                  <a:latin typeface="UTM Avo"/>
                </a:rPr>
                <a:t>.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3568" y="127560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nghểnh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đầu</a:t>
            </a:r>
            <a:r>
              <a:rPr lang="en-US" sz="2800" b="1" dirty="0">
                <a:latin typeface="UTM Avo"/>
              </a:rPr>
              <a:t>:</a:t>
            </a:r>
            <a:r>
              <a:rPr lang="en-US" sz="2800" dirty="0">
                <a:latin typeface="UTM Avo"/>
              </a:rPr>
              <a:t>  </a:t>
            </a:r>
            <a:r>
              <a:rPr lang="en-US" sz="2800" dirty="0" err="1">
                <a:latin typeface="UTM Avo"/>
              </a:rPr>
              <a:t>vươn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cao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đầu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lên</a:t>
            </a:r>
            <a:endParaRPr lang="en-US" sz="2800" dirty="0">
              <a:latin typeface="UTM Avo"/>
            </a:endParaRPr>
          </a:p>
        </p:txBody>
      </p:sp>
      <p:pic>
        <p:nvPicPr>
          <p:cNvPr id="2050" name="Picture 2" descr="https://cafebiz.cafebizcdn.vn/2019/4/16/4-15553954434376681713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3"/>
          <a:stretch/>
        </p:blipFill>
        <p:spPr bwMode="auto">
          <a:xfrm>
            <a:off x="827584" y="1707654"/>
            <a:ext cx="5904655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892276" y="56398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3059832" y="788334"/>
            <a:ext cx="173620" cy="626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C925C4-4AE6-77C2-1417-50128BE8D9CB}"/>
              </a:ext>
            </a:extLst>
          </p:cNvPr>
          <p:cNvGrpSpPr/>
          <p:nvPr/>
        </p:nvGrpSpPr>
        <p:grpSpPr>
          <a:xfrm>
            <a:off x="7308304" y="1275606"/>
            <a:ext cx="219339" cy="574220"/>
            <a:chOff x="4750193" y="5915370"/>
            <a:chExt cx="219339" cy="57422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8CC09A5-4974-0A33-98FB-F0CCA25D206B}"/>
                </a:ext>
              </a:extLst>
            </p:cNvPr>
            <p:cNvCxnSpPr/>
            <p:nvPr/>
          </p:nvCxnSpPr>
          <p:spPr>
            <a:xfrm flipH="1">
              <a:off x="4750193" y="5915370"/>
              <a:ext cx="173620" cy="574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F1F4F65-95F3-A871-8D8C-3922D249CD37}"/>
                </a:ext>
              </a:extLst>
            </p:cNvPr>
            <p:cNvCxnSpPr/>
            <p:nvPr/>
          </p:nvCxnSpPr>
          <p:spPr>
            <a:xfrm flipH="1">
              <a:off x="4795912" y="5915370"/>
              <a:ext cx="173620" cy="574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09D3F4E-6552-861D-EDAA-C21BAB6436CA}"/>
              </a:ext>
            </a:extLst>
          </p:cNvPr>
          <p:cNvGrpSpPr/>
          <p:nvPr/>
        </p:nvGrpSpPr>
        <p:grpSpPr>
          <a:xfrm>
            <a:off x="112224" y="915566"/>
            <a:ext cx="8420216" cy="954107"/>
            <a:chOff x="184353" y="915566"/>
            <a:chExt cx="8420216" cy="95410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184353" y="952274"/>
              <a:ext cx="707923" cy="7079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07E3654-E4FA-5DEE-D785-7ACC8CBABAA0}"/>
                </a:ext>
              </a:extLst>
            </p:cNvPr>
            <p:cNvSpPr txBox="1"/>
            <p:nvPr/>
          </p:nvSpPr>
          <p:spPr>
            <a:xfrm>
              <a:off x="324644" y="915566"/>
              <a:ext cx="827992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	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chốc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2800" dirty="0">
                  <a:latin typeface="UTM Avo"/>
                </a:rPr>
                <a:t>l</a:t>
              </a:r>
              <a:r>
                <a:rPr lang="en-US" sz="2800" dirty="0" err="1">
                  <a:latin typeface="UTM Avo"/>
                </a:rPr>
                <a:t>át</a:t>
              </a:r>
              <a:r>
                <a:rPr lang="nl-NL" sz="2800" i="1" dirty="0"/>
                <a:t>,</a:t>
              </a:r>
              <a:r>
                <a:rPr lang="en-US" sz="2800" dirty="0">
                  <a:latin typeface="UTM Avo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xắn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xong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nấm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vùng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7020272" y="859245"/>
            <a:ext cx="173620" cy="574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dietcontrunggayhai.com/wp-content/uploads/2017/12/tim-hieu-ve-chuon-chuon-n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dietcontrunggayhai.com/wp-content/uploads/2017/12/tim-hieu-ve-chuon-chuon-n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101502" y="1373087"/>
            <a:ext cx="173620" cy="574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3851920" y="1306235"/>
            <a:ext cx="173620" cy="574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tse4.mm.bing.net/th?id=OIP.rffw4sE5jgZUliefsWvLJwHaGH&amp;pid=Api&amp;P=0&amp;w=200&amp;h=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" y="1969433"/>
            <a:ext cx="6651500" cy="27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529</Words>
  <Application>Microsoft Office PowerPoint</Application>
  <PresentationFormat>On-screen Show (16:9)</PresentationFormat>
  <Paragraphs>40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Times New Roman</vt:lpstr>
      <vt:lpstr>UTM Avo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Luong Yen</cp:lastModifiedBy>
  <cp:revision>114</cp:revision>
  <dcterms:created xsi:type="dcterms:W3CDTF">2015-02-26T08:23:36Z</dcterms:created>
  <dcterms:modified xsi:type="dcterms:W3CDTF">2025-12-23T15:14:23Z</dcterms:modified>
</cp:coreProperties>
</file>