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92" r:id="rId2"/>
    <p:sldId id="325" r:id="rId3"/>
    <p:sldId id="328" r:id="rId4"/>
    <p:sldId id="390" r:id="rId5"/>
    <p:sldId id="352" r:id="rId6"/>
    <p:sldId id="354" r:id="rId7"/>
    <p:sldId id="355" r:id="rId8"/>
    <p:sldId id="359" r:id="rId9"/>
    <p:sldId id="391" r:id="rId10"/>
    <p:sldId id="362" r:id="rId11"/>
    <p:sldId id="363" r:id="rId12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1ADB9"/>
    <a:srgbClr val="EC3730"/>
    <a:srgbClr val="DBE648"/>
    <a:srgbClr val="FF9900"/>
    <a:srgbClr val="29304A"/>
    <a:srgbClr val="FF0066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101" d="100"/>
          <a:sy n="101" d="100"/>
        </p:scale>
        <p:origin x="30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66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8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2C5-A8F6-09F6-6C73-DBC53BB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7AA-B3E9-E407-9BC3-4EACA7E8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7A-0609-154C-E858-C85F7D64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B7E-2C93-0A27-1709-BDE5512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B89C-CBBE-55A9-6C3E-0C0B681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40299" y="340568"/>
            <a:ext cx="8263402" cy="4331129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68534" tIns="34289" rIns="68534" bIns="34289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513977">
              <a:defRPr/>
            </a:pPr>
            <a:r>
              <a:rPr 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2391967" y="1006079"/>
            <a:ext cx="3973115" cy="665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867966" y="2105389"/>
            <a:ext cx="7525940" cy="13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89" rIns="68534" bIns="34289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27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A05CE3-E507-6A38-A49B-211E3BAC57C3}"/>
              </a:ext>
            </a:extLst>
          </p:cNvPr>
          <p:cNvGrpSpPr/>
          <p:nvPr/>
        </p:nvGrpSpPr>
        <p:grpSpPr>
          <a:xfrm>
            <a:off x="611560" y="1140492"/>
            <a:ext cx="8259603" cy="851482"/>
            <a:chOff x="2102753" y="226980"/>
            <a:chExt cx="7675562" cy="11042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9199F0-2EE6-A69F-75C0-B985C2205C59}"/>
                </a:ext>
              </a:extLst>
            </p:cNvPr>
            <p:cNvSpPr txBox="1"/>
            <p:nvPr/>
          </p:nvSpPr>
          <p:spPr>
            <a:xfrm>
              <a:off x="2443834" y="226980"/>
              <a:ext cx="7334481" cy="6785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nghĩ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về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việc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giúp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đỡ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dế</a:t>
              </a:r>
              <a:r>
                <a:rPr lang="en-US" sz="28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than?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68C09E-48C7-993C-EEE0-6C58FCD0D8C4}"/>
                </a:ext>
              </a:extLst>
            </p:cNvPr>
            <p:cNvGrpSpPr/>
            <p:nvPr/>
          </p:nvGrpSpPr>
          <p:grpSpPr>
            <a:xfrm>
              <a:off x="2102753" y="363671"/>
              <a:ext cx="682163" cy="967582"/>
              <a:chOff x="4435839" y="759392"/>
              <a:chExt cx="460800" cy="6536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66EA69E-67E6-29AB-379C-E0240424D668}"/>
                  </a:ext>
                </a:extLst>
              </p:cNvPr>
              <p:cNvSpPr/>
              <p:nvPr/>
            </p:nvSpPr>
            <p:spPr>
              <a:xfrm>
                <a:off x="4435839" y="759392"/>
                <a:ext cx="460800" cy="6536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362DACF-4BA2-3C9C-23BE-E900FA3DDED5}"/>
                  </a:ext>
                </a:extLst>
              </p:cNvPr>
              <p:cNvSpPr/>
              <p:nvPr/>
            </p:nvSpPr>
            <p:spPr>
              <a:xfrm>
                <a:off x="4477098" y="829130"/>
                <a:ext cx="364872" cy="511693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FF00"/>
                    </a:solidFill>
                    <a:latin typeface="UTM Avo" panose="02040603050506020204" pitchFamily="18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5</a:t>
                </a:r>
                <a:endParaRPr lang="en-US" sz="1600" b="1" dirty="0">
                  <a:solidFill>
                    <a:srgbClr val="FFFF0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</p:grp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38CD95C-DA24-444E-B372-21F19C05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66" y="2865389"/>
            <a:ext cx="3204935" cy="23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8092F9-CD8D-D671-6DA8-5A1EE95E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dung: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395536" y="1491630"/>
            <a:ext cx="8615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latin typeface="UTM Avo"/>
              </a:rPr>
              <a:t>Những người hàng xóm </a:t>
            </a:r>
            <a:r>
              <a:rPr lang="en-US" sz="2800" b="1" dirty="0">
                <a:latin typeface="UTM Avo"/>
              </a:rPr>
              <a:t>l</a:t>
            </a:r>
            <a:r>
              <a:rPr lang="nl-NL" sz="2800" b="1" dirty="0">
                <a:latin typeface="UTM Avo"/>
              </a:rPr>
              <a:t>à những người bạn tốt của chúng ta. Chúng ta có thể học hỏi nhiều điều từ họ</a:t>
            </a:r>
            <a:r>
              <a:rPr lang="en-US" sz="2800" b="1" dirty="0">
                <a:latin typeface="UTM Avo"/>
              </a:rPr>
              <a:t>, </a:t>
            </a:r>
            <a:r>
              <a:rPr lang="en-US" sz="2800" b="1" dirty="0" err="1">
                <a:latin typeface="UTM Avo"/>
              </a:rPr>
              <a:t>đồng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thời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cùng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họ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làm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những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công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việc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chung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để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cuộc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sống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tốt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đẹp</a:t>
            </a:r>
            <a:r>
              <a:rPr lang="en-US" sz="2800" b="1" dirty="0">
                <a:latin typeface="UTM Avo"/>
              </a:rPr>
              <a:t> </a:t>
            </a:r>
            <a:r>
              <a:rPr lang="en-US" sz="2800" b="1" dirty="0" err="1">
                <a:latin typeface="UTM Avo"/>
              </a:rPr>
              <a:t>hơn</a:t>
            </a:r>
            <a:r>
              <a:rPr lang="nl-NL" sz="2800" b="1" dirty="0">
                <a:latin typeface="UTM Avo"/>
              </a:rPr>
              <a:t> .</a:t>
            </a:r>
            <a:endParaRPr lang="en-US" sz="2700" dirty="0">
              <a:latin typeface="UTM Avo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Tuần</a:t>
            </a:r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16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29: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Ngôi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nhà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trong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cỏ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3635896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1249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3277B4-4637-52BB-B195-68D3AD5C3BCC}"/>
              </a:ext>
            </a:extLst>
          </p:cNvPr>
          <p:cNvSpPr/>
          <p:nvPr/>
        </p:nvSpPr>
        <p:spPr>
          <a:xfrm>
            <a:off x="3347864" y="51470"/>
            <a:ext cx="3168352" cy="547278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Ngôi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4CDF1F-E12D-CD2E-40DE-9366ACB67B2B}"/>
              </a:ext>
            </a:extLst>
          </p:cNvPr>
          <p:cNvSpPr/>
          <p:nvPr/>
        </p:nvSpPr>
        <p:spPr>
          <a:xfrm>
            <a:off x="0" y="520380"/>
            <a:ext cx="9144000" cy="46231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nhái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tràng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 re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15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nghểnh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                                                                                                                                                                     </a:t>
            </a:r>
            <a:r>
              <a:rPr lang="en-US" i="1" dirty="0">
                <a:solidFill>
                  <a:schemeClr val="tx1"/>
                </a:solidFill>
              </a:rPr>
              <a:t>-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1500" dirty="0" err="1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, ai hát đó?                                                                                                                                                    Chuồn chuồn vừa bay đến, đậu trên nhánh cỏ may, đôi cánh mỏng rung nhè nhẹ khi điệu nhạc vút cao:             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Có phải cào cào hát không? Hay nhái bén?                                                                                                         Cào cào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ắc đầu, nhái bén cũng xua tay: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Tớ à? Tớ hát thì ai nghe?                                                                                                                                               Thế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cào cào, nhái bén, chuồn chuồn rủ nhau đi tìm tiếng hát.                                                                                            Dưới ớp cỏ xanh rì, mặt đất đen ẩm ướt, dế than đang xây nhà . Chốc chốc cậu dừng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ại, cất tiếng hát say sưa. Khi dứt bài hát, dế than giật mình nghe thấy một tràng pháo tay 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ộp dộp. Cào cào từ trên nhánh cỏ nhảy xuống: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Tớ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cào cào. Tiếng hát của bạn hay quá!                                                                                                                 Chuồn chuồn khẽ đập đôi cánh: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Tớ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chuồn chuồn. Bạn thật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một tài năng âm nhạc.                                                                                           Dế than ngượng ngùng:                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Ôi</a:t>
            </a:r>
            <a:r>
              <a:rPr lang="nl-NL" sz="1500" dirty="0">
                <a:solidFill>
                  <a:schemeClr val="tx1"/>
                </a:solidFill>
              </a:rPr>
              <a:t>,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 tớ chỉ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thợ đào đất thôi. Tớ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 dế than.                                                                                                          Nhái bén mừng rỡ:                                                                                                                                                      </a:t>
            </a:r>
            <a:r>
              <a:rPr lang="en-US" sz="1600" i="1" dirty="0">
                <a:solidFill>
                  <a:schemeClr val="tx1"/>
                </a:solidFill>
              </a:rPr>
              <a:t>-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A, từ nay tớ có thêm một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áng giềng hát hay, 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àm giỏi</a:t>
            </a:r>
            <a:r>
              <a:rPr lang="nl-NL" sz="1400" dirty="0">
                <a:solidFill>
                  <a:schemeClr val="tx1"/>
                </a:solidFill>
                <a:latin typeface="UTM Avo"/>
              </a:rPr>
              <a:t> là 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dế than. Để  chúng tớ giúp bạn dựng nhà.                     Cào cào, nhái bén, chuồn chuồn cùng xúm vào giúp dế than. Chỉ chốc </a:t>
            </a:r>
            <a:r>
              <a:rPr lang="en-US" sz="1500" dirty="0">
                <a:solidFill>
                  <a:schemeClr val="tx1"/>
                </a:solidFill>
                <a:latin typeface="UTM Avo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nl-NL" sz="1600" dirty="0">
                <a:solidFill>
                  <a:schemeClr val="tx1"/>
                </a:solidFill>
                <a:latin typeface="UTM Avo"/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át, ngôi nhà xinh xắn bằng đất đã được xây xong dưới ô nấm giữa vùng cỏ xanh tươi.                                                                              ( Theo </a:t>
            </a:r>
            <a:r>
              <a:rPr lang="vi-VN" sz="1600" dirty="0">
                <a:solidFill>
                  <a:schemeClr val="tx1"/>
                </a:solidFill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ý </a:t>
            </a:r>
            <a:r>
              <a:rPr lang="vi-VN" sz="1600" dirty="0">
                <a:solidFill>
                  <a:schemeClr val="tx1"/>
                </a:solidFill>
              </a:rPr>
              <a:t>L</a:t>
            </a:r>
            <a:r>
              <a:rPr lang="nl-NL" sz="1500" dirty="0">
                <a:solidFill>
                  <a:schemeClr val="tx1"/>
                </a:solidFill>
                <a:latin typeface="UTM Avo"/>
              </a:rPr>
              <a:t>an)</a:t>
            </a:r>
            <a:endParaRPr lang="en-US" sz="1500" dirty="0">
              <a:solidFill>
                <a:schemeClr val="tx1"/>
              </a:solidFill>
              <a:latin typeface="UTM Avo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467544" y="65863"/>
            <a:ext cx="1800200" cy="489663"/>
          </a:xfrm>
          <a:custGeom>
            <a:avLst/>
            <a:gdLst>
              <a:gd name="connsiteX0" fmla="*/ 220705 w 1800200"/>
              <a:gd name="connsiteY0" fmla="*/ 102429 h 819432"/>
              <a:gd name="connsiteX1" fmla="*/ 1800200 w 1800200"/>
              <a:gd name="connsiteY1" fmla="*/ 102429 h 819432"/>
              <a:gd name="connsiteX2" fmla="*/ 1579495 w 1800200"/>
              <a:gd name="connsiteY2" fmla="*/ 717003 h 819432"/>
              <a:gd name="connsiteX3" fmla="*/ 0 w 1800200"/>
              <a:gd name="connsiteY3" fmla="*/ 717003 h 819432"/>
              <a:gd name="connsiteX4" fmla="*/ 220705 w 1800200"/>
              <a:gd name="connsiteY4" fmla="*/ 102429 h 8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0" h="819432" fill="none" extrusionOk="0">
                <a:moveTo>
                  <a:pt x="220705" y="102429"/>
                </a:moveTo>
                <a:cubicBezTo>
                  <a:pt x="659992" y="-205813"/>
                  <a:pt x="1175897" y="388030"/>
                  <a:pt x="1800200" y="102429"/>
                </a:cubicBezTo>
                <a:cubicBezTo>
                  <a:pt x="1649970" y="355758"/>
                  <a:pt x="1671108" y="469440"/>
                  <a:pt x="1579495" y="717003"/>
                </a:cubicBezTo>
                <a:cubicBezTo>
                  <a:pt x="1107648" y="1025706"/>
                  <a:pt x="435208" y="399325"/>
                  <a:pt x="0" y="717003"/>
                </a:cubicBezTo>
                <a:cubicBezTo>
                  <a:pt x="-16797" y="641183"/>
                  <a:pt x="228277" y="226605"/>
                  <a:pt x="220705" y="102429"/>
                </a:cubicBezTo>
                <a:close/>
              </a:path>
              <a:path w="1800200" h="819432" stroke="0" extrusionOk="0">
                <a:moveTo>
                  <a:pt x="220705" y="102429"/>
                </a:moveTo>
                <a:cubicBezTo>
                  <a:pt x="768191" y="-274613"/>
                  <a:pt x="1256395" y="319610"/>
                  <a:pt x="1800200" y="102429"/>
                </a:cubicBezTo>
                <a:cubicBezTo>
                  <a:pt x="1698443" y="374376"/>
                  <a:pt x="1568626" y="573828"/>
                  <a:pt x="1579495" y="717003"/>
                </a:cubicBezTo>
                <a:cubicBezTo>
                  <a:pt x="1081056" y="1017692"/>
                  <a:pt x="520499" y="395118"/>
                  <a:pt x="0" y="717003"/>
                </a:cubicBezTo>
                <a:cubicBezTo>
                  <a:pt x="48941" y="419328"/>
                  <a:pt x="70902" y="386348"/>
                  <a:pt x="220705" y="102429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kumimoji="0" lang="en-US" sz="16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đọc lại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Tìm</a:t>
            </a:r>
            <a:r>
              <a:rPr lang="en-US" sz="6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hiểu</a:t>
            </a:r>
            <a:r>
              <a:rPr lang="en-US" sz="6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endParaRPr lang="en-US" sz="66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0F18E5-03C3-6C0F-030F-FAF241425691}"/>
              </a:ext>
            </a:extLst>
          </p:cNvPr>
          <p:cNvGrpSpPr/>
          <p:nvPr/>
        </p:nvGrpSpPr>
        <p:grpSpPr>
          <a:xfrm>
            <a:off x="1218260" y="326675"/>
            <a:ext cx="7314180" cy="830997"/>
            <a:chOff x="1889996" y="335364"/>
            <a:chExt cx="9597484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9A76B6-AA05-66A8-672A-3AFD14ED0D27}"/>
                </a:ext>
              </a:extLst>
            </p:cNvPr>
            <p:cNvSpPr txBox="1"/>
            <p:nvPr/>
          </p:nvSpPr>
          <p:spPr>
            <a:xfrm>
              <a:off x="2611467" y="335364"/>
              <a:ext cx="8876013" cy="83099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Vào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sáng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sớm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chuyện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xảy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ra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khiến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cào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cào</a:t>
              </a:r>
              <a:r>
                <a:rPr lang="en-US" sz="2400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charset="0"/>
                  <a:cs typeface="AvantGarde" panose="00000400000000000000" charset="0"/>
                </a:rPr>
                <a:t>,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nhái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bén</a:t>
              </a:r>
              <a:r>
                <a:rPr lang="en-US" sz="2400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charset="0"/>
                  <a:cs typeface="AvantGarde" panose="00000400000000000000" charset="0"/>
                </a:rPr>
                <a:t> ,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chuồn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chuồn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chú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ý?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DC0C44-5C2B-C585-EADE-AC7C2244D2B1}"/>
                </a:ext>
              </a:extLst>
            </p:cNvPr>
            <p:cNvGrpSpPr/>
            <p:nvPr/>
          </p:nvGrpSpPr>
          <p:grpSpPr>
            <a:xfrm>
              <a:off x="1889996" y="378898"/>
              <a:ext cx="953784" cy="774494"/>
              <a:chOff x="4292117" y="769678"/>
              <a:chExt cx="644279" cy="5231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D70973-92BB-710B-39C2-4B52960DCD0B}"/>
                  </a:ext>
                </a:extLst>
              </p:cNvPr>
              <p:cNvSpPr/>
              <p:nvPr/>
            </p:nvSpPr>
            <p:spPr>
              <a:xfrm>
                <a:off x="4292117" y="769678"/>
                <a:ext cx="644279" cy="52316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DFF00E3-5DB1-E897-E16C-7097BE401BC6}"/>
                  </a:ext>
                </a:extLst>
              </p:cNvPr>
              <p:cNvSpPr/>
              <p:nvPr/>
            </p:nvSpPr>
            <p:spPr>
              <a:xfrm>
                <a:off x="4328788" y="833916"/>
                <a:ext cx="580690" cy="410288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latin typeface="UTM Avo" panose="02040603050506020204" pitchFamily="18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DEF114-CD87-581F-F5A3-B0326E3A7000}"/>
              </a:ext>
            </a:extLst>
          </p:cNvPr>
          <p:cNvSpPr txBox="1"/>
          <p:nvPr/>
        </p:nvSpPr>
        <p:spPr>
          <a:xfrm>
            <a:off x="683568" y="1663809"/>
            <a:ext cx="834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sớm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vang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khiến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cào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cào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nhái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bén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chuồn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chuồn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 ý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charset="0"/>
                <a:cs typeface="AvantGarde" panose="00000400000000000000" charset="0"/>
              </a:rPr>
              <a:t>.</a:t>
            </a:r>
            <a:r>
              <a:rPr lang="nl-NL" sz="2800" dirty="0"/>
              <a:t> l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ea typeface="AvantGarde" panose="00000400000000000000" charset="0"/>
              <a:cs typeface="AvantGarde" panose="000004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B9C4DB-27F8-4114-CC40-DBB29198BC27}"/>
              </a:ext>
            </a:extLst>
          </p:cNvPr>
          <p:cNvGrpSpPr/>
          <p:nvPr/>
        </p:nvGrpSpPr>
        <p:grpSpPr>
          <a:xfrm>
            <a:off x="1041095" y="248541"/>
            <a:ext cx="7525616" cy="739033"/>
            <a:chOff x="2087470" y="335363"/>
            <a:chExt cx="8300233" cy="7390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7505D2-8FE4-2BEB-C8C9-42781B00838A}"/>
                </a:ext>
              </a:extLst>
            </p:cNvPr>
            <p:cNvSpPr txBox="1"/>
            <p:nvPr/>
          </p:nvSpPr>
          <p:spPr>
            <a:xfrm>
              <a:off x="2453313" y="335364"/>
              <a:ext cx="7934390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đã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phát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hiện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ra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điều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044621-2CBD-F36A-41E9-47FAE46F3CC3}"/>
                </a:ext>
              </a:extLst>
            </p:cNvPr>
            <p:cNvGrpSpPr/>
            <p:nvPr/>
          </p:nvGrpSpPr>
          <p:grpSpPr>
            <a:xfrm>
              <a:off x="2087470" y="335363"/>
              <a:ext cx="759681" cy="739033"/>
              <a:chOff x="4425512" y="740271"/>
              <a:chExt cx="513163" cy="49921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5291EEA-DAD7-CE72-4CC2-DD479BAEE74C}"/>
                  </a:ext>
                </a:extLst>
              </p:cNvPr>
              <p:cNvSpPr/>
              <p:nvPr/>
            </p:nvSpPr>
            <p:spPr>
              <a:xfrm>
                <a:off x="4425512" y="740271"/>
                <a:ext cx="513163" cy="49921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BFEB973-FB79-E02C-DE1D-A93C02E92950}"/>
                  </a:ext>
                </a:extLst>
              </p:cNvPr>
              <p:cNvSpPr/>
              <p:nvPr/>
            </p:nvSpPr>
            <p:spPr>
              <a:xfrm>
                <a:off x="4470449" y="801714"/>
                <a:ext cx="425494" cy="389131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latin typeface="UTM Avo" panose="02040603050506020204" pitchFamily="18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2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D9B1A0-F244-2355-3ED9-449E908C8596}"/>
              </a:ext>
            </a:extLst>
          </p:cNvPr>
          <p:cNvSpPr txBox="1"/>
          <p:nvPr/>
        </p:nvSpPr>
        <p:spPr>
          <a:xfrm>
            <a:off x="452397" y="1527647"/>
            <a:ext cx="870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dế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than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9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FB2D4C-C872-097E-A9C3-45F1DA062FDA}"/>
              </a:ext>
            </a:extLst>
          </p:cNvPr>
          <p:cNvGrpSpPr/>
          <p:nvPr/>
        </p:nvGrpSpPr>
        <p:grpSpPr>
          <a:xfrm>
            <a:off x="346922" y="483518"/>
            <a:ext cx="8782201" cy="847193"/>
            <a:chOff x="2087461" y="335364"/>
            <a:chExt cx="9355463" cy="8471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2C9088-E98E-CFD4-F76D-4AF214FB81FA}"/>
                </a:ext>
              </a:extLst>
            </p:cNvPr>
            <p:cNvSpPr txBox="1"/>
            <p:nvPr/>
          </p:nvSpPr>
          <p:spPr>
            <a:xfrm>
              <a:off x="2430233" y="335364"/>
              <a:ext cx="9012691" cy="83099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Chi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tiết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thấy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cuộc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gặp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gỡ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dế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than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rất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thân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mật</a:t>
              </a:r>
              <a:r>
                <a:rPr lang="en-US" sz="24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56BB8C-6BBE-7F81-3E7F-932167AD9354}"/>
                </a:ext>
              </a:extLst>
            </p:cNvPr>
            <p:cNvGrpSpPr/>
            <p:nvPr/>
          </p:nvGrpSpPr>
          <p:grpSpPr>
            <a:xfrm>
              <a:off x="2087461" y="388377"/>
              <a:ext cx="788019" cy="794180"/>
              <a:chOff x="4425512" y="776081"/>
              <a:chExt cx="532306" cy="53646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047E1B-689E-16EA-F5D0-E2535313A281}"/>
                  </a:ext>
                </a:extLst>
              </p:cNvPr>
              <p:cNvSpPr/>
              <p:nvPr/>
            </p:nvSpPr>
            <p:spPr>
              <a:xfrm>
                <a:off x="4425512" y="776081"/>
                <a:ext cx="532306" cy="53646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96B877-6F7F-C4FE-DC3F-8F10289C1D8E}"/>
                  </a:ext>
                </a:extLst>
              </p:cNvPr>
              <p:cNvSpPr/>
              <p:nvPr/>
            </p:nvSpPr>
            <p:spPr>
              <a:xfrm>
                <a:off x="4487906" y="829130"/>
                <a:ext cx="419328" cy="421201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  <a:latin typeface="UTM Avo" panose="02040603050506020204" pitchFamily="18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3</a:t>
                </a:r>
              </a:p>
            </p:txBody>
          </p:sp>
        </p:grpSp>
      </p:grpSp>
      <p:pic>
        <p:nvPicPr>
          <p:cNvPr id="12" name="Picture 11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9D0583AE-8064-A890-828B-8738B54C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13647" r="3716" b="15754"/>
          <a:stretch/>
        </p:blipFill>
        <p:spPr>
          <a:xfrm>
            <a:off x="12200956" y="3006316"/>
            <a:ext cx="2205364" cy="24659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168ABC-0306-5B76-E8B1-1C77769ACD38}"/>
              </a:ext>
            </a:extLst>
          </p:cNvPr>
          <p:cNvSpPr txBox="1"/>
          <p:nvPr/>
        </p:nvSpPr>
        <p:spPr>
          <a:xfrm>
            <a:off x="-108520" y="1443429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800" dirty="0">
                <a:solidFill>
                  <a:srgbClr val="FF0000"/>
                </a:solidFill>
                <a:latin typeface="UTM Avo"/>
              </a:rPr>
              <a:t>Các bạn nghe xong vỗ tay thán phục dế than, tự giới thiệu về mình để </a:t>
            </a:r>
            <a:r>
              <a:rPr lang="en-US" sz="2800" dirty="0">
                <a:solidFill>
                  <a:srgbClr val="FF0000"/>
                </a:solidFill>
                <a:latin typeface="UTM Avo"/>
              </a:rPr>
              <a:t>l</a:t>
            </a:r>
            <a:r>
              <a:rPr lang="nl-NL" sz="2800" dirty="0">
                <a:solidFill>
                  <a:srgbClr val="FF0000"/>
                </a:solidFill>
                <a:latin typeface="UTM Avo"/>
              </a:rPr>
              <a:t>àm quen với nhau và khen ngợi bạn dế hát hay đúng </a:t>
            </a:r>
            <a:r>
              <a:rPr lang="en-US" sz="2800" dirty="0">
                <a:solidFill>
                  <a:srgbClr val="FF0000"/>
                </a:solidFill>
                <a:latin typeface="UTM Avo"/>
              </a:rPr>
              <a:t>l</a:t>
            </a:r>
            <a:r>
              <a:rPr lang="nl-NL" sz="2800" dirty="0">
                <a:solidFill>
                  <a:srgbClr val="FF0000"/>
                </a:solidFill>
                <a:latin typeface="UTM Avo"/>
              </a:rPr>
              <a:t>à tài năng âm nhạc</a:t>
            </a:r>
            <a:r>
              <a:rPr lang="nl-NL" sz="2800" dirty="0">
                <a:latin typeface="UTM Avo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38CD95C-DA24-444E-B372-21F19C050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66" y="2865389"/>
            <a:ext cx="3204935" cy="23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999871" y="113307"/>
            <a:ext cx="7964617" cy="672068"/>
            <a:chOff x="2099706" y="271022"/>
            <a:chExt cx="8999601" cy="13185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455072" y="271022"/>
              <a:ext cx="8644235" cy="78499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lvl="1" defTabSz="685800"/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đã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giúp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dế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than </a:t>
              </a:r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việc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2000" b="1" dirty="0">
                  <a:solidFill>
                    <a:srgbClr val="0070C0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7"/>
              <a:ext cx="710730" cy="1248285"/>
              <a:chOff x="4433779" y="744279"/>
              <a:chExt cx="480097" cy="84321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84321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>
                  <a:solidFill>
                    <a:prstClr val="white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81716" cy="655828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b="1" dirty="0">
                    <a:solidFill>
                      <a:srgbClr val="FFFF00"/>
                    </a:solidFill>
                    <a:latin typeface="UTM Avo" panose="02040603050506020204" pitchFamily="18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4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D168ABC-0306-5B76-E8B1-1C77769ACD38}"/>
              </a:ext>
            </a:extLst>
          </p:cNvPr>
          <p:cNvSpPr txBox="1"/>
          <p:nvPr/>
        </p:nvSpPr>
        <p:spPr>
          <a:xfrm>
            <a:off x="971600" y="1443429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800" dirty="0">
                <a:solidFill>
                  <a:srgbClr val="FF0000"/>
                </a:solidFill>
                <a:latin typeface="UTM Avo"/>
              </a:rPr>
              <a:t>Các bạn đã giúp dế than xây nhà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3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567</Words>
  <Application>Microsoft Office PowerPoint</Application>
  <PresentationFormat>On-screen Show (16:9)</PresentationFormat>
  <Paragraphs>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Arial-Rounded</vt:lpstr>
      <vt:lpstr>Calibri</vt:lpstr>
      <vt:lpstr>Times New Roman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Luong Yen</cp:lastModifiedBy>
  <cp:revision>114</cp:revision>
  <dcterms:created xsi:type="dcterms:W3CDTF">2015-02-26T08:23:36Z</dcterms:created>
  <dcterms:modified xsi:type="dcterms:W3CDTF">2025-12-23T15:15:57Z</dcterms:modified>
</cp:coreProperties>
</file>